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8" r:id="rId14"/>
    <p:sldId id="269" r:id="rId15"/>
    <p:sldId id="272" r:id="rId16"/>
    <p:sldId id="273" r:id="rId17"/>
    <p:sldId id="274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 and Algorithms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Hierarchical Relationships between Elements</a:t>
            </a:r>
          </a:p>
          <a:p>
            <a:r>
              <a:rPr lang="en-US" dirty="0" smtClean="0"/>
              <a:t>Rooted Graph Tree OR Tree</a:t>
            </a:r>
          </a:p>
          <a:p>
            <a:pPr lvl="5">
              <a:buNone/>
            </a:pPr>
            <a:r>
              <a:rPr lang="en-US" dirty="0" smtClean="0"/>
              <a:t>		          </a:t>
            </a:r>
            <a:r>
              <a:rPr lang="en-US" sz="2800" dirty="0" smtClean="0"/>
              <a:t>Student</a:t>
            </a:r>
          </a:p>
          <a:p>
            <a:pPr lvl="5">
              <a:buNone/>
            </a:pPr>
            <a:endParaRPr lang="en-US" sz="2800" dirty="0" smtClean="0"/>
          </a:p>
          <a:p>
            <a:pPr lvl="2">
              <a:buNone/>
            </a:pPr>
            <a:r>
              <a:rPr lang="en-US" sz="2800" dirty="0" smtClean="0"/>
              <a:t>Roll Number				Age</a:t>
            </a:r>
          </a:p>
          <a:p>
            <a:pPr lvl="2">
              <a:buNone/>
            </a:pPr>
            <a:endParaRPr lang="en-US" sz="2800" dirty="0" smtClean="0"/>
          </a:p>
          <a:p>
            <a:pPr lvl="2">
              <a:buNone/>
            </a:pPr>
            <a:r>
              <a:rPr lang="en-US" sz="2800" dirty="0" smtClean="0"/>
              <a:t>Name					Address</a:t>
            </a:r>
          </a:p>
          <a:p>
            <a:pPr lvl="2"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First     Middle     Last    		Street	     City       Zip	   	 		</a:t>
            </a: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rot="10800000" flipV="1">
            <a:off x="3048000" y="2667000"/>
            <a:ext cx="99060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53000" y="2743200"/>
            <a:ext cx="106680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2438400" y="2743200"/>
            <a:ext cx="2057400" cy="1752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4686300" y="2857500"/>
            <a:ext cx="1524000" cy="1447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914400" y="4800600"/>
            <a:ext cx="60960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561306" y="5067300"/>
            <a:ext cx="686594" cy="7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2362200" y="4648200"/>
            <a:ext cx="68580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638800" y="4800600"/>
            <a:ext cx="60960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6285706" y="5067300"/>
            <a:ext cx="686594" cy="7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7086600" y="4648200"/>
            <a:ext cx="68580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				Trees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( 2x + y ) ( a – 7b)</a:t>
            </a:r>
          </a:p>
          <a:p>
            <a:pPr lvl="5">
              <a:buNone/>
            </a:pPr>
            <a:r>
              <a:rPr lang="en-US" dirty="0" smtClean="0"/>
              <a:t>		</a:t>
            </a:r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4267200" y="1143000"/>
            <a:ext cx="762000" cy="6858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419600" y="1211759"/>
            <a:ext cx="46519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="1" dirty="0" smtClean="0"/>
              <a:t>*</a:t>
            </a:r>
            <a:endParaRPr lang="en-US" sz="4400" b="1" dirty="0"/>
          </a:p>
        </p:txBody>
      </p:sp>
      <p:grpSp>
        <p:nvGrpSpPr>
          <p:cNvPr id="17" name="Group 42"/>
          <p:cNvGrpSpPr>
            <a:grpSpLocks/>
          </p:cNvGrpSpPr>
          <p:nvPr/>
        </p:nvGrpSpPr>
        <p:grpSpPr bwMode="auto">
          <a:xfrm>
            <a:off x="2438400" y="2065338"/>
            <a:ext cx="762000" cy="923925"/>
            <a:chOff x="1440" y="1397"/>
            <a:chExt cx="480" cy="582"/>
          </a:xfrm>
        </p:grpSpPr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1440" y="1536"/>
              <a:ext cx="480" cy="43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8"/>
            <p:cNvSpPr txBox="1">
              <a:spLocks noChangeArrowheads="1"/>
            </p:cNvSpPr>
            <p:nvPr/>
          </p:nvSpPr>
          <p:spPr bwMode="auto">
            <a:xfrm>
              <a:off x="1536" y="1397"/>
              <a:ext cx="333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400" dirty="0" smtClean="0"/>
                <a:t>+</a:t>
              </a:r>
              <a:endParaRPr lang="en-US" sz="5400" dirty="0"/>
            </a:p>
          </p:txBody>
        </p:sp>
      </p:grpSp>
      <p:sp>
        <p:nvSpPr>
          <p:cNvPr id="24" name="Oval 9"/>
          <p:cNvSpPr>
            <a:spLocks noChangeArrowheads="1"/>
          </p:cNvSpPr>
          <p:nvPr/>
        </p:nvSpPr>
        <p:spPr bwMode="auto">
          <a:xfrm>
            <a:off x="6096000" y="2286000"/>
            <a:ext cx="762000" cy="6858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6172200" y="2209800"/>
            <a:ext cx="4908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dirty="0" smtClean="0"/>
              <a:t>^</a:t>
            </a:r>
            <a:endParaRPr lang="en-US" sz="4800" dirty="0"/>
          </a:p>
        </p:txBody>
      </p:sp>
      <p:sp>
        <p:nvSpPr>
          <p:cNvPr id="26" name="Oval 12"/>
          <p:cNvSpPr>
            <a:spLocks noChangeArrowheads="1"/>
          </p:cNvSpPr>
          <p:nvPr/>
        </p:nvSpPr>
        <p:spPr bwMode="auto">
          <a:xfrm>
            <a:off x="3962400" y="4724400"/>
            <a:ext cx="762000" cy="6858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4114800" y="4724400"/>
            <a:ext cx="4058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28" name="Oval 15"/>
          <p:cNvSpPr>
            <a:spLocks noChangeArrowheads="1"/>
          </p:cNvSpPr>
          <p:nvPr/>
        </p:nvSpPr>
        <p:spPr bwMode="auto">
          <a:xfrm>
            <a:off x="7315200" y="3429000"/>
            <a:ext cx="762000" cy="6858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7467600" y="3429000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 smtClean="0"/>
              <a:t>3</a:t>
            </a:r>
            <a:endParaRPr lang="en-US" sz="3600" dirty="0"/>
          </a:p>
        </p:txBody>
      </p:sp>
      <p:grpSp>
        <p:nvGrpSpPr>
          <p:cNvPr id="30" name="Group 17"/>
          <p:cNvGrpSpPr>
            <a:grpSpLocks/>
          </p:cNvGrpSpPr>
          <p:nvPr/>
        </p:nvGrpSpPr>
        <p:grpSpPr bwMode="auto">
          <a:xfrm>
            <a:off x="1219200" y="3429001"/>
            <a:ext cx="762000" cy="769938"/>
            <a:chOff x="2400" y="1200"/>
            <a:chExt cx="480" cy="485"/>
          </a:xfrm>
        </p:grpSpPr>
        <p:sp>
          <p:nvSpPr>
            <p:cNvPr id="31" name="Oval 18"/>
            <p:cNvSpPr>
              <a:spLocks noChangeArrowheads="1"/>
            </p:cNvSpPr>
            <p:nvPr/>
          </p:nvSpPr>
          <p:spPr bwMode="auto">
            <a:xfrm>
              <a:off x="2400" y="1200"/>
              <a:ext cx="480" cy="43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2496" y="1200"/>
              <a:ext cx="293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 smtClean="0"/>
                <a:t>*</a:t>
              </a:r>
              <a:endParaRPr lang="en-US" sz="4400" dirty="0"/>
            </a:p>
          </p:txBody>
        </p:sp>
      </p:grpSp>
      <p:grpSp>
        <p:nvGrpSpPr>
          <p:cNvPr id="33" name="Group 20"/>
          <p:cNvGrpSpPr>
            <a:grpSpLocks/>
          </p:cNvGrpSpPr>
          <p:nvPr/>
        </p:nvGrpSpPr>
        <p:grpSpPr bwMode="auto">
          <a:xfrm>
            <a:off x="3581400" y="3429000"/>
            <a:ext cx="762000" cy="685800"/>
            <a:chOff x="2400" y="1200"/>
            <a:chExt cx="480" cy="432"/>
          </a:xfrm>
        </p:grpSpPr>
        <p:sp>
          <p:nvSpPr>
            <p:cNvPr id="34" name="Oval 21"/>
            <p:cNvSpPr>
              <a:spLocks noChangeArrowheads="1"/>
            </p:cNvSpPr>
            <p:nvPr/>
          </p:nvSpPr>
          <p:spPr bwMode="auto">
            <a:xfrm>
              <a:off x="2400" y="1200"/>
              <a:ext cx="480" cy="43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2496" y="1200"/>
              <a:ext cx="24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dirty="0" smtClean="0"/>
                <a:t>y</a:t>
              </a:r>
              <a:endParaRPr lang="en-US" sz="3600" dirty="0"/>
            </a:p>
          </p:txBody>
        </p:sp>
      </p:grpSp>
      <p:sp>
        <p:nvSpPr>
          <p:cNvPr id="36" name="Oval 24"/>
          <p:cNvSpPr>
            <a:spLocks noChangeArrowheads="1"/>
          </p:cNvSpPr>
          <p:nvPr/>
        </p:nvSpPr>
        <p:spPr bwMode="auto">
          <a:xfrm>
            <a:off x="6400800" y="4724400"/>
            <a:ext cx="762000" cy="6858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553200" y="4724400"/>
            <a:ext cx="4138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 smtClean="0"/>
              <a:t>*</a:t>
            </a:r>
            <a:endParaRPr lang="en-US" sz="3600" b="1" dirty="0"/>
          </a:p>
        </p:txBody>
      </p:sp>
      <p:sp>
        <p:nvSpPr>
          <p:cNvPr id="38" name="Line 29"/>
          <p:cNvSpPr>
            <a:spLocks noChangeShapeType="1"/>
          </p:cNvSpPr>
          <p:nvPr/>
        </p:nvSpPr>
        <p:spPr bwMode="auto">
          <a:xfrm>
            <a:off x="6781800" y="2895600"/>
            <a:ext cx="6858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30"/>
          <p:cNvSpPr>
            <a:spLocks noChangeShapeType="1"/>
          </p:cNvSpPr>
          <p:nvPr/>
        </p:nvSpPr>
        <p:spPr bwMode="auto">
          <a:xfrm>
            <a:off x="3048000" y="2895600"/>
            <a:ext cx="6858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31"/>
          <p:cNvSpPr>
            <a:spLocks noChangeShapeType="1"/>
          </p:cNvSpPr>
          <p:nvPr/>
        </p:nvSpPr>
        <p:spPr bwMode="auto">
          <a:xfrm>
            <a:off x="5791200" y="3886200"/>
            <a:ext cx="838200" cy="838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32"/>
          <p:cNvSpPr>
            <a:spLocks noChangeShapeType="1"/>
          </p:cNvSpPr>
          <p:nvPr/>
        </p:nvSpPr>
        <p:spPr bwMode="auto">
          <a:xfrm flipH="1">
            <a:off x="4572000" y="4038600"/>
            <a:ext cx="53340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33"/>
          <p:cNvSpPr>
            <a:spLocks noChangeShapeType="1"/>
          </p:cNvSpPr>
          <p:nvPr/>
        </p:nvSpPr>
        <p:spPr bwMode="auto">
          <a:xfrm>
            <a:off x="4953000" y="1676400"/>
            <a:ext cx="121920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34"/>
          <p:cNvSpPr>
            <a:spLocks noChangeShapeType="1"/>
          </p:cNvSpPr>
          <p:nvPr/>
        </p:nvSpPr>
        <p:spPr bwMode="auto">
          <a:xfrm flipH="1">
            <a:off x="3048000" y="1600200"/>
            <a:ext cx="121920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Line 36"/>
          <p:cNvSpPr>
            <a:spLocks noChangeShapeType="1"/>
          </p:cNvSpPr>
          <p:nvPr/>
        </p:nvSpPr>
        <p:spPr bwMode="auto">
          <a:xfrm flipH="1">
            <a:off x="1828800" y="2819400"/>
            <a:ext cx="6858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5029200" y="3429000"/>
            <a:ext cx="762000" cy="6858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40"/>
          <p:cNvSpPr txBox="1">
            <a:spLocks noChangeArrowheads="1"/>
          </p:cNvSpPr>
          <p:nvPr/>
        </p:nvSpPr>
        <p:spPr bwMode="auto">
          <a:xfrm>
            <a:off x="5181600" y="3276600"/>
            <a:ext cx="3962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 smtClean="0"/>
              <a:t>-</a:t>
            </a:r>
            <a:endParaRPr lang="en-US" sz="5400" dirty="0"/>
          </a:p>
        </p:txBody>
      </p:sp>
      <p:sp>
        <p:nvSpPr>
          <p:cNvPr id="47" name="Line 41"/>
          <p:cNvSpPr>
            <a:spLocks noChangeShapeType="1"/>
          </p:cNvSpPr>
          <p:nvPr/>
        </p:nvSpPr>
        <p:spPr bwMode="auto">
          <a:xfrm flipH="1">
            <a:off x="5715000" y="2895600"/>
            <a:ext cx="4572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Oval 12"/>
          <p:cNvSpPr>
            <a:spLocks noChangeArrowheads="1"/>
          </p:cNvSpPr>
          <p:nvPr/>
        </p:nvSpPr>
        <p:spPr bwMode="auto">
          <a:xfrm>
            <a:off x="228600" y="4724400"/>
            <a:ext cx="762000" cy="6858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381000" y="4724400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50" name="Oval 24"/>
          <p:cNvSpPr>
            <a:spLocks noChangeArrowheads="1"/>
          </p:cNvSpPr>
          <p:nvPr/>
        </p:nvSpPr>
        <p:spPr bwMode="auto">
          <a:xfrm>
            <a:off x="2362200" y="4724400"/>
            <a:ext cx="762000" cy="6858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2514600" y="4724400"/>
            <a:ext cx="38504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52" name="Line 31"/>
          <p:cNvSpPr>
            <a:spLocks noChangeShapeType="1"/>
          </p:cNvSpPr>
          <p:nvPr/>
        </p:nvSpPr>
        <p:spPr bwMode="auto">
          <a:xfrm>
            <a:off x="1905000" y="4038600"/>
            <a:ext cx="7620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" name="Line 32"/>
          <p:cNvSpPr>
            <a:spLocks noChangeShapeType="1"/>
          </p:cNvSpPr>
          <p:nvPr/>
        </p:nvSpPr>
        <p:spPr bwMode="auto">
          <a:xfrm flipH="1">
            <a:off x="838200" y="4038600"/>
            <a:ext cx="53340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Oval 12"/>
          <p:cNvSpPr>
            <a:spLocks noChangeArrowheads="1"/>
          </p:cNvSpPr>
          <p:nvPr/>
        </p:nvSpPr>
        <p:spPr bwMode="auto">
          <a:xfrm>
            <a:off x="5410200" y="6019800"/>
            <a:ext cx="762000" cy="6858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3"/>
          <p:cNvSpPr txBox="1">
            <a:spLocks noChangeArrowheads="1"/>
          </p:cNvSpPr>
          <p:nvPr/>
        </p:nvSpPr>
        <p:spPr bwMode="auto">
          <a:xfrm>
            <a:off x="5562600" y="6019800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 smtClean="0"/>
              <a:t>7</a:t>
            </a:r>
            <a:endParaRPr lang="en-US" sz="3600" dirty="0"/>
          </a:p>
        </p:txBody>
      </p:sp>
      <p:sp>
        <p:nvSpPr>
          <p:cNvPr id="56" name="Oval 24"/>
          <p:cNvSpPr>
            <a:spLocks noChangeArrowheads="1"/>
          </p:cNvSpPr>
          <p:nvPr/>
        </p:nvSpPr>
        <p:spPr bwMode="auto">
          <a:xfrm>
            <a:off x="7543800" y="6019800"/>
            <a:ext cx="762000" cy="6858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25"/>
          <p:cNvSpPr txBox="1">
            <a:spLocks noChangeArrowheads="1"/>
          </p:cNvSpPr>
          <p:nvPr/>
        </p:nvSpPr>
        <p:spPr bwMode="auto">
          <a:xfrm>
            <a:off x="7696200" y="6019800"/>
            <a:ext cx="4267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>
            <a:off x="7086600" y="5334000"/>
            <a:ext cx="7620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" name="Line 32"/>
          <p:cNvSpPr>
            <a:spLocks noChangeShapeType="1"/>
          </p:cNvSpPr>
          <p:nvPr/>
        </p:nvSpPr>
        <p:spPr bwMode="auto">
          <a:xfrm flipH="1">
            <a:off x="6019800" y="5334000"/>
            <a:ext cx="53340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Queues and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LIFO: Last in First Out</a:t>
            </a:r>
          </a:p>
          <a:p>
            <a:pPr lvl="1"/>
            <a:r>
              <a:rPr lang="en-US" dirty="0" smtClean="0"/>
              <a:t>Stack of Dishes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FIFO: First in First Out</a:t>
            </a:r>
          </a:p>
          <a:p>
            <a:pPr lvl="1"/>
            <a:r>
              <a:rPr lang="en-US" dirty="0" smtClean="0"/>
              <a:t>People Waiting for a Bus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Relationship between Pair of Elements</a:t>
            </a:r>
          </a:p>
          <a:p>
            <a:pPr lvl="1"/>
            <a:r>
              <a:rPr lang="en-US" dirty="0" smtClean="0"/>
              <a:t>Airline only Flies between Connected Cities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 Structure Operations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Traversing : </a:t>
            </a:r>
            <a:r>
              <a:rPr lang="en-US" dirty="0"/>
              <a:t>Processing </a:t>
            </a:r>
            <a:r>
              <a:rPr lang="en-US" dirty="0" smtClean="0"/>
              <a:t>Each Record </a:t>
            </a:r>
            <a:r>
              <a:rPr lang="en-US" dirty="0"/>
              <a:t>in the </a:t>
            </a:r>
            <a:r>
              <a:rPr lang="en-US" dirty="0" smtClean="0"/>
              <a:t>List</a:t>
            </a:r>
          </a:p>
          <a:p>
            <a:pPr>
              <a:buNone/>
            </a:pPr>
            <a:r>
              <a:rPr lang="en-US" dirty="0" smtClean="0"/>
              <a:t>			      (Exactly Once)	</a:t>
            </a:r>
            <a:endParaRPr lang="en-US" dirty="0"/>
          </a:p>
          <a:p>
            <a:r>
              <a:rPr lang="en-US" dirty="0" smtClean="0"/>
              <a:t>Searching : </a:t>
            </a:r>
            <a:r>
              <a:rPr lang="en-US" dirty="0"/>
              <a:t>Find the location of the </a:t>
            </a:r>
            <a:r>
              <a:rPr lang="en-US" dirty="0" smtClean="0"/>
              <a:t>Record</a:t>
            </a:r>
          </a:p>
          <a:p>
            <a:endParaRPr lang="en-US" dirty="0"/>
          </a:p>
          <a:p>
            <a:r>
              <a:rPr lang="en-US" dirty="0"/>
              <a:t>Insertion </a:t>
            </a:r>
            <a:r>
              <a:rPr lang="en-US" dirty="0" smtClean="0"/>
              <a:t> : </a:t>
            </a:r>
            <a:r>
              <a:rPr lang="en-US" dirty="0"/>
              <a:t>Adding </a:t>
            </a:r>
            <a:r>
              <a:rPr lang="en-US" dirty="0" smtClean="0"/>
              <a:t>New Record </a:t>
            </a:r>
            <a:r>
              <a:rPr lang="en-US" dirty="0"/>
              <a:t>to the </a:t>
            </a:r>
            <a:r>
              <a:rPr lang="en-US" dirty="0" smtClean="0"/>
              <a:t>List</a:t>
            </a:r>
          </a:p>
          <a:p>
            <a:endParaRPr lang="en-US" dirty="0"/>
          </a:p>
          <a:p>
            <a:r>
              <a:rPr lang="en-US" dirty="0"/>
              <a:t>Deletion  </a:t>
            </a:r>
            <a:r>
              <a:rPr lang="en-US" dirty="0" smtClean="0"/>
              <a:t> : Removal of Records from </a:t>
            </a:r>
            <a:r>
              <a:rPr lang="en-US" dirty="0"/>
              <a:t>the </a:t>
            </a:r>
            <a:r>
              <a:rPr lang="en-US" dirty="0" smtClean="0"/>
              <a:t>list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Algorithm is a Set of Rules for carrying out Calculation Either by Hand or on a Machine </a:t>
            </a:r>
          </a:p>
          <a:p>
            <a:r>
              <a:rPr lang="en-US" dirty="0" smtClean="0"/>
              <a:t>An Algorithm is a Finite Step-by-Step Procedure to Achieve a Required Result </a:t>
            </a:r>
          </a:p>
          <a:p>
            <a:r>
              <a:rPr lang="en-US" dirty="0" smtClean="0"/>
              <a:t>An Algorithm is a Sequence of Computational Steps that Transform the Input into the Output. </a:t>
            </a:r>
          </a:p>
          <a:p>
            <a:r>
              <a:rPr lang="en-US" dirty="0" smtClean="0"/>
              <a:t>An Algorithm is a Sequence of Operations Performed on Data that has to be Organized in Data Structures.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Performance Analysis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Does the program efficiently use primary and secondary storage?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Is the program running time acceptable for the task?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Space Complexity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space complexity  of a program is the measure of the amount of memory that it needs to run to completion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Time complexity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Time complexity of a program is the measure of the amount of computer time it needs to run to completion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Estimation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smtClean="0"/>
              <a:t>Determine </a:t>
            </a:r>
            <a:r>
              <a:rPr lang="en-US" dirty="0"/>
              <a:t>which </a:t>
            </a:r>
            <a:r>
              <a:rPr lang="en-US" dirty="0" smtClean="0"/>
              <a:t>Algorithm </a:t>
            </a:r>
            <a:r>
              <a:rPr lang="en-US" dirty="0"/>
              <a:t>is </a:t>
            </a:r>
            <a:r>
              <a:rPr lang="en-US" dirty="0" smtClean="0"/>
              <a:t>Better?</a:t>
            </a:r>
          </a:p>
          <a:p>
            <a:endParaRPr lang="en-US" dirty="0"/>
          </a:p>
          <a:p>
            <a:r>
              <a:rPr lang="en-US" dirty="0"/>
              <a:t>We need some </a:t>
            </a:r>
            <a:r>
              <a:rPr lang="en-US" dirty="0" smtClean="0"/>
              <a:t>Mechanism </a:t>
            </a:r>
            <a:r>
              <a:rPr lang="en-US" dirty="0"/>
              <a:t>to </a:t>
            </a:r>
            <a:r>
              <a:rPr lang="en-US" dirty="0" smtClean="0"/>
              <a:t>Predict </a:t>
            </a:r>
            <a:r>
              <a:rPr lang="en-US" dirty="0"/>
              <a:t>the </a:t>
            </a:r>
            <a:r>
              <a:rPr lang="en-US" dirty="0" smtClean="0"/>
              <a:t>Performance </a:t>
            </a:r>
            <a:r>
              <a:rPr lang="en-US" dirty="0"/>
              <a:t>with out </a:t>
            </a:r>
            <a:r>
              <a:rPr lang="en-US" dirty="0" smtClean="0"/>
              <a:t>Actually Executing </a:t>
            </a:r>
            <a:r>
              <a:rPr lang="en-US" dirty="0"/>
              <a:t>the </a:t>
            </a:r>
            <a:r>
              <a:rPr lang="en-US" dirty="0" smtClean="0"/>
              <a:t>P</a:t>
            </a:r>
            <a:r>
              <a:rPr lang="en-US" dirty="0" smtClean="0"/>
              <a:t>rogram</a:t>
            </a:r>
          </a:p>
          <a:p>
            <a:endParaRPr lang="en-US" dirty="0"/>
          </a:p>
          <a:p>
            <a:r>
              <a:rPr lang="en-US" dirty="0"/>
              <a:t>Mechanism should be </a:t>
            </a:r>
            <a:r>
              <a:rPr lang="en-US" dirty="0" smtClean="0"/>
              <a:t>Independent </a:t>
            </a:r>
            <a:r>
              <a:rPr lang="en-US" dirty="0"/>
              <a:t>of the </a:t>
            </a:r>
            <a:r>
              <a:rPr lang="en-US" dirty="0" smtClean="0"/>
              <a:t>Compiler </a:t>
            </a:r>
            <a:r>
              <a:rPr lang="en-US" dirty="0"/>
              <a:t>and </a:t>
            </a:r>
            <a:r>
              <a:rPr lang="en-US" dirty="0" smtClean="0"/>
              <a:t>Underlying Hardware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838200"/>
          </a:xfrm>
        </p:spPr>
        <p:txBody>
          <a:bodyPr/>
          <a:lstStyle/>
          <a:p>
            <a:r>
              <a:rPr lang="en-US" dirty="0"/>
              <a:t>Algorithm Analysis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600" dirty="0"/>
              <a:t>The complexity of an algorithm is a function </a:t>
            </a:r>
            <a:r>
              <a:rPr lang="en-US" sz="2600" i="1" dirty="0"/>
              <a:t>g</a:t>
            </a:r>
            <a:r>
              <a:rPr lang="en-US" sz="2600" dirty="0"/>
              <a:t>(</a:t>
            </a:r>
            <a:r>
              <a:rPr lang="en-US" sz="2600" i="1" dirty="0"/>
              <a:t>n</a:t>
            </a:r>
            <a:r>
              <a:rPr lang="en-US" sz="2600" dirty="0"/>
              <a:t>) that gives bound of the number of operation (or running time) performed by an algorithm when the input size is </a:t>
            </a:r>
            <a:r>
              <a:rPr lang="en-US" sz="2600" i="1" dirty="0"/>
              <a:t>n</a:t>
            </a:r>
            <a:r>
              <a:rPr lang="en-US" sz="2600" dirty="0"/>
              <a:t> </a:t>
            </a:r>
          </a:p>
          <a:p>
            <a:pPr>
              <a:lnSpc>
                <a:spcPct val="80000"/>
              </a:lnSpc>
            </a:pPr>
            <a:endParaRPr lang="en-US" sz="2600" dirty="0"/>
          </a:p>
          <a:p>
            <a:pPr>
              <a:lnSpc>
                <a:spcPct val="80000"/>
              </a:lnSpc>
            </a:pPr>
            <a:r>
              <a:rPr lang="en-US" sz="2600" b="1" dirty="0" smtClean="0"/>
              <a:t>Worst-case </a:t>
            </a:r>
            <a:r>
              <a:rPr lang="en-US" sz="2600" b="1" dirty="0"/>
              <a:t>Complexity</a:t>
            </a:r>
            <a:br>
              <a:rPr lang="en-US" sz="2600" b="1" dirty="0"/>
            </a:br>
            <a:r>
              <a:rPr lang="en-US" sz="2600" dirty="0"/>
              <a:t>The running time for any given size input will be lower than the upper bound except possibly for some values of the input where the maximum is reached</a:t>
            </a:r>
            <a:r>
              <a:rPr lang="en-US" sz="26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2600" dirty="0"/>
          </a:p>
          <a:p>
            <a:pPr>
              <a:lnSpc>
                <a:spcPct val="80000"/>
              </a:lnSpc>
            </a:pPr>
            <a:r>
              <a:rPr lang="en-US" sz="2600" b="1" dirty="0"/>
              <a:t>Average-case Complexity</a:t>
            </a:r>
            <a:r>
              <a:rPr lang="en-US" sz="26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dirty="0"/>
              <a:t>	The running time for any given size input will be the average number of operations over all problem instances for a given </a:t>
            </a:r>
            <a:r>
              <a:rPr lang="en-US" sz="2600" dirty="0" smtClean="0"/>
              <a:t>size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600" dirty="0"/>
          </a:p>
          <a:p>
            <a:pPr>
              <a:lnSpc>
                <a:spcPct val="80000"/>
              </a:lnSpc>
            </a:pPr>
            <a:r>
              <a:rPr lang="en-US" sz="2600" b="1" dirty="0"/>
              <a:t>Best-case complexity</a:t>
            </a:r>
            <a:r>
              <a:rPr lang="en-US" sz="26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dirty="0"/>
              <a:t>	The best case of the algorithm is the function is defined by the minimum number of steps taken on any instance of size n.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Linear Search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LS</a:t>
            </a:r>
          </a:p>
          <a:p>
            <a:pPr lvl="1"/>
            <a:r>
              <a:rPr lang="en-US" dirty="0" smtClean="0"/>
              <a:t>Search Each Record until the Desired Record not Found</a:t>
            </a:r>
          </a:p>
          <a:p>
            <a:pPr lvl="1"/>
            <a:r>
              <a:rPr lang="en-US" dirty="0" smtClean="0"/>
              <a:t>Time Required is Proportional to the Number of Comparisons. </a:t>
            </a:r>
          </a:p>
          <a:p>
            <a:pPr lvl="1"/>
            <a:r>
              <a:rPr lang="en-US" dirty="0" smtClean="0"/>
              <a:t>Complexity for n Records is n/2</a:t>
            </a:r>
          </a:p>
          <a:p>
            <a:r>
              <a:rPr lang="en-US" dirty="0" smtClean="0"/>
              <a:t>BS</a:t>
            </a:r>
          </a:p>
          <a:p>
            <a:pPr lvl="1"/>
            <a:r>
              <a:rPr lang="en-US" dirty="0" smtClean="0"/>
              <a:t>Records are in Sorted Form</a:t>
            </a:r>
          </a:p>
          <a:p>
            <a:pPr lvl="1"/>
            <a:r>
              <a:rPr lang="en-US" dirty="0" smtClean="0"/>
              <a:t>Start from the Middle </a:t>
            </a:r>
          </a:p>
          <a:p>
            <a:pPr lvl="1"/>
            <a:r>
              <a:rPr lang="en-US" dirty="0" smtClean="0"/>
              <a:t>Complexity for n Records log n </a:t>
            </a:r>
          </a:p>
          <a:p>
            <a:pPr lvl="8">
              <a:buNone/>
            </a:pPr>
            <a:r>
              <a:rPr lang="en-US" dirty="0" smtClean="0"/>
              <a:t>		2</a:t>
            </a:r>
          </a:p>
          <a:p>
            <a:r>
              <a:rPr lang="en-US" dirty="0" smtClean="0"/>
              <a:t>Reading Assignment: Time-Space Tradeoff</a:t>
            </a:r>
          </a:p>
          <a:p>
            <a:pPr lvl="1"/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/>
          <a:lstStyle/>
          <a:p>
            <a:r>
              <a:rPr lang="en-US" sz="4000"/>
              <a:t>Introduction To Algorithms and Data Structures </a:t>
            </a:r>
            <a:endParaRPr lang="en-US" sz="280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981200"/>
            <a:ext cx="8305800" cy="44196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80000"/>
              </a:lnSpc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Data Structure 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800100" lvl="1" indent="-342900" algn="l">
              <a:lnSpc>
                <a:spcPct val="80000"/>
              </a:lnSpc>
            </a:pPr>
            <a:r>
              <a:rPr lang="en-US" sz="3200" dirty="0" smtClean="0">
                <a:solidFill>
                  <a:schemeClr val="tx1"/>
                </a:solidFill>
              </a:rPr>
              <a:t> 			An </a:t>
            </a:r>
            <a:r>
              <a:rPr lang="en-US" sz="3200" dirty="0" smtClean="0">
                <a:solidFill>
                  <a:schemeClr val="tx1"/>
                </a:solidFill>
              </a:rPr>
              <a:t>arrangement of </a:t>
            </a:r>
            <a:r>
              <a:rPr lang="en-US" sz="3200" dirty="0" smtClean="0">
                <a:solidFill>
                  <a:schemeClr val="tx1"/>
                </a:solidFill>
              </a:rPr>
              <a:t>Data </a:t>
            </a:r>
            <a:r>
              <a:rPr lang="en-US" sz="3200" dirty="0" smtClean="0">
                <a:solidFill>
                  <a:schemeClr val="tx1"/>
                </a:solidFill>
              </a:rPr>
              <a:t>in a 			</a:t>
            </a:r>
            <a:r>
              <a:rPr lang="en-US" sz="3200" dirty="0" smtClean="0">
                <a:solidFill>
                  <a:schemeClr val="tx1"/>
                </a:solidFill>
              </a:rPr>
              <a:t>Computer’s Memory </a:t>
            </a:r>
            <a:r>
              <a:rPr lang="en-US" sz="3200" dirty="0" smtClean="0">
                <a:solidFill>
                  <a:schemeClr val="tx1"/>
                </a:solidFill>
              </a:rPr>
              <a:t>or an a </a:t>
            </a:r>
            <a:r>
              <a:rPr lang="en-US" sz="3200" dirty="0" smtClean="0">
                <a:solidFill>
                  <a:schemeClr val="tx1"/>
                </a:solidFill>
              </a:rPr>
              <a:t>Disk</a:t>
            </a:r>
            <a:r>
              <a:rPr lang="en-US" sz="3200" dirty="0" smtClean="0">
                <a:solidFill>
                  <a:schemeClr val="tx1"/>
                </a:solidFill>
              </a:rPr>
              <a:t>.  </a:t>
            </a:r>
          </a:p>
          <a:p>
            <a:pPr marL="342900" indent="-342900" algn="l">
              <a:lnSpc>
                <a:spcPct val="80000"/>
              </a:lnSpc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Algorithms</a:t>
            </a:r>
          </a:p>
          <a:p>
            <a:pPr marL="342900" indent="-342900" algn="l">
              <a:lnSpc>
                <a:spcPct val="80000"/>
              </a:lnSpc>
            </a:pPr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Manipulates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 smtClean="0">
                <a:solidFill>
                  <a:schemeClr val="tx1"/>
                </a:solidFill>
              </a:rPr>
              <a:t>in these 			</a:t>
            </a:r>
            <a:r>
              <a:rPr lang="en-US" dirty="0" smtClean="0">
                <a:solidFill>
                  <a:schemeClr val="tx1"/>
                </a:solidFill>
              </a:rPr>
              <a:t>Structures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</a:rPr>
              <a:t>(Searching 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Sorting</a:t>
            </a:r>
            <a:r>
              <a:rPr lang="en-US" dirty="0" smtClean="0">
                <a:solidFill>
                  <a:schemeClr val="tx1"/>
                </a:solidFill>
              </a:rPr>
              <a:t>) 	</a:t>
            </a:r>
            <a:r>
              <a:rPr lang="en-US" dirty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Terminologies and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Data:		Values or Set of Values</a:t>
            </a:r>
          </a:p>
          <a:p>
            <a:r>
              <a:rPr lang="en-US" dirty="0" smtClean="0"/>
              <a:t>Data Item:	Single Value</a:t>
            </a:r>
          </a:p>
          <a:p>
            <a:pPr lvl="1"/>
            <a:r>
              <a:rPr lang="en-US" dirty="0" smtClean="0"/>
              <a:t>Group Items    	Name: First Middle Last</a:t>
            </a:r>
          </a:p>
          <a:p>
            <a:pPr lvl="1"/>
            <a:r>
              <a:rPr lang="en-US" dirty="0" smtClean="0"/>
              <a:t>Elementary Item	Roll Number</a:t>
            </a:r>
          </a:p>
          <a:p>
            <a:r>
              <a:rPr lang="en-US" dirty="0" smtClean="0"/>
              <a:t>Entity: Attributes (Range of Values)</a:t>
            </a:r>
          </a:p>
          <a:p>
            <a:pPr lvl="1"/>
            <a:r>
              <a:rPr lang="en-US" dirty="0" smtClean="0"/>
              <a:t>Employee: Name, Address, Phone Number</a:t>
            </a:r>
          </a:p>
          <a:p>
            <a:r>
              <a:rPr lang="en-US" dirty="0" smtClean="0"/>
              <a:t>Entity Sets: Combination of Entities  	</a:t>
            </a:r>
          </a:p>
          <a:p>
            <a:r>
              <a:rPr lang="en-US" dirty="0" smtClean="0"/>
              <a:t>Information: Stores in Attribute</a:t>
            </a:r>
          </a:p>
          <a:p>
            <a:r>
              <a:rPr lang="en-US" dirty="0" smtClean="0"/>
              <a:t>Fields, Records and Files</a:t>
            </a:r>
          </a:p>
          <a:p>
            <a:r>
              <a:rPr lang="en-US" dirty="0" smtClean="0"/>
              <a:t>Key: Primary Key</a:t>
            </a:r>
          </a:p>
          <a:p>
            <a:r>
              <a:rPr lang="en-US" dirty="0" smtClean="0"/>
              <a:t>Example: In Class =&gt; Student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106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Classification of Records: </a:t>
            </a:r>
          </a:p>
          <a:p>
            <a:pPr lvl="1"/>
            <a:r>
              <a:rPr lang="en-US" dirty="0" smtClean="0"/>
              <a:t>Fixed Length Records: Same Data Items/Same Length</a:t>
            </a:r>
          </a:p>
          <a:p>
            <a:pPr lvl="1"/>
            <a:r>
              <a:rPr lang="en-US" dirty="0" smtClean="0"/>
              <a:t>Variable Length Records: Courses of Student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Logical or Mathematical Description of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Implementation on Computer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Quantitative Analysis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Storing of Data in Primary Storage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Storing of Data in Secondary Storage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File Management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Data Base Management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Logical or Mathematical Model of any Domain is Called Data Structure</a:t>
            </a:r>
          </a:p>
          <a:p>
            <a:pPr lvl="1"/>
            <a:r>
              <a:rPr lang="en-US" dirty="0" smtClean="0"/>
              <a:t>Mirror the Real World Entities in the Model</a:t>
            </a:r>
          </a:p>
          <a:p>
            <a:pPr lvl="1"/>
            <a:r>
              <a:rPr lang="en-US" dirty="0" smtClean="0"/>
              <a:t>Efficient so that Process the Data Effectively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Linked Lists</a:t>
            </a:r>
          </a:p>
          <a:p>
            <a:r>
              <a:rPr lang="en-US" dirty="0" smtClean="0"/>
              <a:t>Trees</a:t>
            </a:r>
          </a:p>
          <a:p>
            <a:r>
              <a:rPr lang="en-US" dirty="0" smtClean="0"/>
              <a:t>Stacks</a:t>
            </a:r>
          </a:p>
          <a:p>
            <a:r>
              <a:rPr lang="en-US" dirty="0" smtClean="0"/>
              <a:t>Queues</a:t>
            </a:r>
          </a:p>
          <a:p>
            <a:r>
              <a:rPr lang="en-US" dirty="0" smtClean="0"/>
              <a:t>Graphs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Linear Arrays					</a:t>
            </a:r>
          </a:p>
          <a:p>
            <a:pPr lvl="1"/>
            <a:r>
              <a:rPr lang="en-US" dirty="0" smtClean="0"/>
              <a:t>a</a:t>
            </a:r>
            <a:r>
              <a:rPr lang="en-US" sz="1600" dirty="0" smtClean="0"/>
              <a:t>1</a:t>
            </a:r>
            <a:r>
              <a:rPr lang="en-US" dirty="0" smtClean="0"/>
              <a:t>,</a:t>
            </a:r>
            <a:r>
              <a:rPr lang="en-US" sz="1600" dirty="0" smtClean="0"/>
              <a:t> </a:t>
            </a:r>
            <a:r>
              <a:rPr lang="en-US" dirty="0" smtClean="0"/>
              <a:t>a</a:t>
            </a:r>
            <a:r>
              <a:rPr lang="en-US" sz="1600" dirty="0" smtClean="0"/>
              <a:t>2</a:t>
            </a:r>
            <a:r>
              <a:rPr lang="en-US" dirty="0" smtClean="0"/>
              <a:t>,</a:t>
            </a:r>
            <a:r>
              <a:rPr lang="en-US" sz="1600" dirty="0" smtClean="0"/>
              <a:t> </a:t>
            </a:r>
            <a:r>
              <a:rPr lang="en-US" dirty="0" smtClean="0"/>
              <a:t>a</a:t>
            </a:r>
            <a:r>
              <a:rPr lang="en-US" sz="1600" dirty="0" smtClean="0"/>
              <a:t>3</a:t>
            </a:r>
            <a:r>
              <a:rPr lang="en-US" dirty="0" smtClean="0"/>
              <a:t>,</a:t>
            </a:r>
            <a:r>
              <a:rPr lang="en-US" sz="1600" dirty="0" smtClean="0"/>
              <a:t> </a:t>
            </a:r>
            <a:r>
              <a:rPr lang="en-US" dirty="0" smtClean="0"/>
              <a:t>a</a:t>
            </a:r>
            <a:r>
              <a:rPr lang="en-US" sz="1600" dirty="0" smtClean="0"/>
              <a:t>4</a:t>
            </a:r>
            <a:r>
              <a:rPr lang="en-US" dirty="0" smtClean="0"/>
              <a:t> ,……………………………. a</a:t>
            </a:r>
            <a:r>
              <a:rPr lang="en-US" sz="1600" dirty="0" smtClean="0"/>
              <a:t>n</a:t>
            </a:r>
          </a:p>
          <a:p>
            <a:pPr lvl="1"/>
            <a:r>
              <a:rPr lang="en-US" dirty="0" smtClean="0"/>
              <a:t>A[1], A[2], A[3],…………………A[n]</a:t>
            </a:r>
          </a:p>
          <a:p>
            <a:endParaRPr lang="en-US" dirty="0" smtClean="0"/>
          </a:p>
          <a:p>
            <a:r>
              <a:rPr lang="en-US" dirty="0" smtClean="0"/>
              <a:t>Two Dimension array: A[1,1], A[1,2], A[1,3]</a:t>
            </a:r>
          </a:p>
          <a:p>
            <a:pPr lvl="1"/>
            <a:r>
              <a:rPr lang="en-US" dirty="0" smtClean="0"/>
              <a:t>Two Subscripts</a:t>
            </a:r>
          </a:p>
          <a:p>
            <a:pPr lvl="1"/>
            <a:r>
              <a:rPr lang="en-US" dirty="0" smtClean="0"/>
              <a:t>Matrices</a:t>
            </a:r>
          </a:p>
          <a:p>
            <a:pPr lvl="1"/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Example: In Class =&gt; Book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934200" y="1447800"/>
            <a:ext cx="1447800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934200" y="1905000"/>
            <a:ext cx="1447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934200" y="2360612"/>
            <a:ext cx="1447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934200" y="2817812"/>
            <a:ext cx="1447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15200" y="1524000"/>
            <a:ext cx="651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AAA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91400" y="1981200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BBB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91400" y="243840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CCC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391400" y="2819400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DDD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77000" y="1524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70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77000" y="243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7000" y="2895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Data:</a:t>
            </a:r>
          </a:p>
          <a:p>
            <a:r>
              <a:rPr lang="en-US" dirty="0" smtClean="0"/>
              <a:t>Table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33600" y="1295400"/>
          <a:ext cx="60960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3225800"/>
                <a:gridCol w="2032000"/>
              </a:tblGrid>
              <a:tr h="495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Salesperson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Ray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Jones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Ray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Farmer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Jones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Ray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Linked List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4983163"/>
          </a:xfrm>
        </p:spPr>
        <p:txBody>
          <a:bodyPr/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Pointers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1" y="1295400"/>
          <a:ext cx="3047999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218"/>
                <a:gridCol w="1417112"/>
                <a:gridCol w="1033669"/>
              </a:tblGrid>
              <a:tr h="495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Pointers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Farmer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48400" y="1295400"/>
          <a:ext cx="18288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1000"/>
                <a:gridCol w="1447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Salesperson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Jones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943600" y="3962400"/>
          <a:ext cx="3048001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419"/>
                <a:gridCol w="1540285"/>
                <a:gridCol w="115329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2,4,7,9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1,5,8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Linked List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4983163"/>
          </a:xfrm>
        </p:spPr>
        <p:txBody>
          <a:bodyPr/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Link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295400"/>
          <a:ext cx="3047999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218"/>
                <a:gridCol w="1417112"/>
                <a:gridCol w="1033669"/>
              </a:tblGrid>
              <a:tr h="495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Pointers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Farmer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15000" y="1336040"/>
          <a:ext cx="3048001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419"/>
                <a:gridCol w="1540285"/>
                <a:gridCol w="115329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Salesperson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0800000" flipV="1">
            <a:off x="4800600" y="2362200"/>
            <a:ext cx="8382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381500" y="3085306"/>
            <a:ext cx="990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4115594" y="4342606"/>
            <a:ext cx="1524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4306094" y="5447506"/>
            <a:ext cx="1143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576</Words>
  <Application>Microsoft Office PowerPoint</Application>
  <PresentationFormat>On-screen Show (4:3)</PresentationFormat>
  <Paragraphs>269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Data Structures and Algorithms</vt:lpstr>
      <vt:lpstr>Introduction To Algorithms and Data Structures </vt:lpstr>
      <vt:lpstr>Terminologies and Organization</vt:lpstr>
      <vt:lpstr>Slide 4</vt:lpstr>
      <vt:lpstr>Data Structures</vt:lpstr>
      <vt:lpstr>Arrays</vt:lpstr>
      <vt:lpstr>Linked Lists</vt:lpstr>
      <vt:lpstr>Linked List Continued…</vt:lpstr>
      <vt:lpstr>Linked List Continued…</vt:lpstr>
      <vt:lpstr>Trees</vt:lpstr>
      <vt:lpstr>    Trees Continued</vt:lpstr>
      <vt:lpstr>Stacks Queues and Graphs</vt:lpstr>
      <vt:lpstr>Data Structure Operations</vt:lpstr>
      <vt:lpstr>Algorithm</vt:lpstr>
      <vt:lpstr>Algorithm Performance Analysis</vt:lpstr>
      <vt:lpstr>Performance Estimation</vt:lpstr>
      <vt:lpstr>Algorithm Analysis</vt:lpstr>
      <vt:lpstr>Linear Search Binary Search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/>
  <cp:lastModifiedBy>Muhammad Kamran Khan</cp:lastModifiedBy>
  <cp:revision>47</cp:revision>
  <dcterms:created xsi:type="dcterms:W3CDTF">2006-08-16T00:00:00Z</dcterms:created>
  <dcterms:modified xsi:type="dcterms:W3CDTF">2008-10-12T09:17:12Z</dcterms:modified>
</cp:coreProperties>
</file>