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24" autoAdjust="0"/>
    <p:restoredTop sz="94660"/>
  </p:normalViewPr>
  <p:slideViewPr>
    <p:cSldViewPr>
      <p:cViewPr varScale="1">
        <p:scale>
          <a:sx n="69" d="100"/>
          <a:sy n="69" d="100"/>
        </p:scale>
        <p:origin x="-5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F7F5D-34A9-4B8D-9849-5C985EAFC5C5}" type="datetimeFigureOut">
              <a:rPr lang="en-US" smtClean="0"/>
              <a:t>9/23/2008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F28FF-A8E6-443D-9005-28ABC8E537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F28FF-A8E6-443D-9005-28ABC8E537A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Complex Algorithms</a:t>
            </a:r>
          </a:p>
          <a:p>
            <a:pPr lvl="1"/>
            <a:r>
              <a:rPr lang="en-US" dirty="0" smtClean="0"/>
              <a:t>Organized in Hierarchy of Modules</a:t>
            </a:r>
          </a:p>
          <a:p>
            <a:pPr lvl="1"/>
            <a:r>
              <a:rPr lang="en-US" dirty="0" smtClean="0"/>
              <a:t>Main Module contains the General Description</a:t>
            </a:r>
          </a:p>
          <a:p>
            <a:pPr lvl="1"/>
            <a:r>
              <a:rPr lang="en-US" dirty="0" smtClean="0"/>
              <a:t>Sub Modules contains the Detail Information </a:t>
            </a:r>
          </a:p>
          <a:p>
            <a:pPr lvl="1"/>
            <a:r>
              <a:rPr lang="en-US" dirty="0" smtClean="0"/>
              <a:t>UML =&gt; A Collection if Different Diagrams</a:t>
            </a:r>
          </a:p>
          <a:p>
            <a:pPr lvl="1"/>
            <a:r>
              <a:rPr lang="en-US" dirty="0" smtClean="0"/>
              <a:t>High Level View and Low Level View</a:t>
            </a:r>
          </a:p>
          <a:p>
            <a:pPr lvl="1"/>
            <a:r>
              <a:rPr lang="en-US" dirty="0" smtClean="0"/>
              <a:t>At Last the Modules Join and Form a Project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05600" y="1447800"/>
            <a:ext cx="914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6895967" y="2171567"/>
            <a:ext cx="533400" cy="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96000" y="2438400"/>
            <a:ext cx="2286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829433" y="2704967"/>
            <a:ext cx="533400" cy="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8115433" y="2704967"/>
            <a:ext cx="533400" cy="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638800" y="2895600"/>
            <a:ext cx="914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24800" y="2895600"/>
            <a:ext cx="914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477000" y="30480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705600" y="3733800"/>
            <a:ext cx="914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19800" y="4800600"/>
            <a:ext cx="914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/>
          <p:cNvCxnSpPr>
            <a:stCxn id="18" idx="2"/>
          </p:cNvCxnSpPr>
          <p:nvPr/>
        </p:nvCxnSpPr>
        <p:spPr>
          <a:xfrm rot="5400000">
            <a:off x="5524500" y="39243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2"/>
          </p:cNvCxnSpPr>
          <p:nvPr/>
        </p:nvCxnSpPr>
        <p:spPr>
          <a:xfrm rot="5400000">
            <a:off x="7010400" y="4343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96000" y="4495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3" idx="0"/>
          </p:cNvCxnSpPr>
          <p:nvPr/>
        </p:nvCxnSpPr>
        <p:spPr>
          <a:xfrm rot="5400000">
            <a:off x="6324600" y="4648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924800" y="4495800"/>
            <a:ext cx="914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/>
          <p:cNvCxnSpPr>
            <a:stCxn id="19" idx="2"/>
            <a:endCxn id="33" idx="0"/>
          </p:cNvCxnSpPr>
          <p:nvPr/>
        </p:nvCxnSpPr>
        <p:spPr>
          <a:xfrm rot="5400000">
            <a:off x="7810500" y="39243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3" idx="2"/>
          </p:cNvCxnSpPr>
          <p:nvPr/>
        </p:nvCxnSpPr>
        <p:spPr>
          <a:xfrm rot="5400000">
            <a:off x="6362700" y="53721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77000" y="5484812"/>
            <a:ext cx="190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2"/>
          </p:cNvCxnSpPr>
          <p:nvPr/>
        </p:nvCxnSpPr>
        <p:spPr>
          <a:xfrm rot="5400000">
            <a:off x="8115300" y="52197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7277233" y="5752967"/>
            <a:ext cx="533400" cy="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086600" y="5943600"/>
            <a:ext cx="914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Mathematical Notations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Floor and Ceil Functions</a:t>
            </a:r>
          </a:p>
          <a:p>
            <a:r>
              <a:rPr lang="en-US" dirty="0" smtClean="0"/>
              <a:t>Remainder Function Mod</a:t>
            </a:r>
          </a:p>
          <a:p>
            <a:pPr lvl="1"/>
            <a:r>
              <a:rPr lang="en-US" dirty="0" smtClean="0"/>
              <a:t>r and integer will be the remainder when k is Divided by M  =&gt;  k (Mod M) =&gt; 0 &lt;= r &lt; M</a:t>
            </a:r>
          </a:p>
          <a:p>
            <a:r>
              <a:rPr lang="en-US" dirty="0" smtClean="0"/>
              <a:t>Integer and Absolute Function</a:t>
            </a:r>
          </a:p>
          <a:p>
            <a:r>
              <a:rPr lang="en-US" dirty="0" smtClean="0"/>
              <a:t>Summation</a:t>
            </a:r>
          </a:p>
          <a:p>
            <a:r>
              <a:rPr lang="en-US" dirty="0" smtClean="0"/>
              <a:t>Factorial</a:t>
            </a:r>
          </a:p>
          <a:p>
            <a:r>
              <a:rPr lang="en-US" dirty="0" smtClean="0"/>
              <a:t>Permutation</a:t>
            </a:r>
          </a:p>
          <a:p>
            <a:r>
              <a:rPr lang="en-US" dirty="0" smtClean="0"/>
              <a:t>Exponent and Logarithm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Largest Element in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sz="2800" dirty="0" smtClean="0"/>
              <a:t>Array -&gt; DATA, N Elements, LOC, MAX, K -&gt; Counter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[Initialize] Set K := 1, LOC := 1 and MAX := DATA[1]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[Increment Counter] Set K := K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[Test Counter] If K &gt; N then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Write LOC, MAX and Exit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[Compare and Update</a:t>
            </a:r>
            <a:r>
              <a:rPr lang="en-US" dirty="0" smtClean="0"/>
              <a:t>] </a:t>
            </a:r>
            <a:r>
              <a:rPr lang="en-US" sz="2800" dirty="0" smtClean="0"/>
              <a:t>If MAX &lt; DATA [K], then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Set LOC := K and MAX := DATA[K]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[Repeat Loop] Go To Step 2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3800" y="76200"/>
            <a:ext cx="13716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4"/>
          </p:cNvCxnSpPr>
          <p:nvPr/>
        </p:nvCxnSpPr>
        <p:spPr>
          <a:xfrm rot="5400000">
            <a:off x="4229100" y="7239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124200" y="914400"/>
            <a:ext cx="2590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 = 1</a:t>
            </a:r>
          </a:p>
          <a:p>
            <a:pPr algn="ctr"/>
            <a:r>
              <a:rPr lang="en-US" dirty="0" smtClean="0"/>
              <a:t>LOC = 1</a:t>
            </a:r>
          </a:p>
          <a:p>
            <a:pPr algn="ctr"/>
            <a:r>
              <a:rPr lang="en-US" dirty="0" smtClean="0"/>
              <a:t>MAX = DATA [1]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5200" y="2209800"/>
            <a:ext cx="19050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 = K +1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4229894" y="2018506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 flipV="1">
            <a:off x="3733801" y="2895600"/>
            <a:ext cx="6096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 flipH="1" flipV="1">
            <a:off x="3657601" y="3581400"/>
            <a:ext cx="762000" cy="609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4495801" y="2895600"/>
            <a:ext cx="6096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419601" y="3581400"/>
            <a:ext cx="762000" cy="609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4229894" y="2856706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886200" y="3352800"/>
            <a:ext cx="1143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K &gt; N ?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rot="16200000" flipH="1" flipV="1">
            <a:off x="3733801" y="4419600"/>
            <a:ext cx="6096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 flipH="1" flipV="1">
            <a:off x="3657601" y="5105400"/>
            <a:ext cx="762000" cy="609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 flipH="1">
            <a:off x="4495801" y="4419600"/>
            <a:ext cx="6096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419601" y="5105400"/>
            <a:ext cx="762000" cy="609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4229894" y="4380706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886200" y="4876800"/>
            <a:ext cx="1143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MAX &lt; DATA[K]?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505200" y="6096000"/>
            <a:ext cx="1905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 = K</a:t>
            </a:r>
          </a:p>
          <a:p>
            <a:pPr algn="ctr"/>
            <a:r>
              <a:rPr lang="en-US" dirty="0" smtClean="0"/>
              <a:t>MAX = DATA [K]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4229894" y="5904706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181600" y="3581400"/>
            <a:ext cx="914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096000" y="3352800"/>
            <a:ext cx="19050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LOC, MAX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6896894" y="3999706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400800" y="4191000"/>
            <a:ext cx="13716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1905000" y="5105400"/>
            <a:ext cx="1752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905000" y="6400800"/>
            <a:ext cx="16002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 flipV="1">
            <a:off x="-342900" y="4152898"/>
            <a:ext cx="4495800" cy="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05000" y="1905000"/>
            <a:ext cx="2514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305682" y="321206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419600" y="42026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419600" y="57150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516226" y="47360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Sequence Logic 	or	Sequential Flow</a:t>
            </a:r>
          </a:p>
          <a:p>
            <a:pPr lvl="1"/>
            <a:r>
              <a:rPr lang="en-US" dirty="0" smtClean="0"/>
              <a:t>Modules are Executed in Specified Sequence</a:t>
            </a:r>
          </a:p>
          <a:p>
            <a:r>
              <a:rPr lang="en-US" dirty="0" smtClean="0"/>
              <a:t>Selection Logic 	or 	Conditional Flow</a:t>
            </a:r>
          </a:p>
          <a:p>
            <a:pPr lvl="1"/>
            <a:r>
              <a:rPr lang="en-US" dirty="0" smtClean="0"/>
              <a:t>Selection of One or More then One Options</a:t>
            </a:r>
          </a:p>
          <a:p>
            <a:pPr lvl="1"/>
            <a:r>
              <a:rPr lang="en-US" dirty="0" smtClean="0"/>
              <a:t>Single Alternative</a:t>
            </a:r>
          </a:p>
          <a:p>
            <a:pPr lvl="1"/>
            <a:r>
              <a:rPr lang="en-US" dirty="0" smtClean="0"/>
              <a:t>Double Alternative</a:t>
            </a:r>
          </a:p>
          <a:p>
            <a:pPr lvl="1"/>
            <a:r>
              <a:rPr lang="en-US" dirty="0" smtClean="0"/>
              <a:t>Multiple Alternative</a:t>
            </a:r>
          </a:p>
          <a:p>
            <a:r>
              <a:rPr lang="en-US" dirty="0" smtClean="0"/>
              <a:t>Iteration Logic 	or	Repetitive Flow</a:t>
            </a:r>
          </a:p>
          <a:p>
            <a:pPr lvl="1"/>
            <a:r>
              <a:rPr lang="en-US" dirty="0" smtClean="0"/>
              <a:t>Loops, For Loop or While Loop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Sequence Logic (Sequential Flow)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771900" y="2019300"/>
            <a:ext cx="685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05200" y="2362200"/>
            <a:ext cx="1219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A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771900" y="3314700"/>
            <a:ext cx="685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05200" y="3657600"/>
            <a:ext cx="1219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B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3771900" y="4610100"/>
            <a:ext cx="685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05200" y="4953000"/>
            <a:ext cx="1219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C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rot="5400000">
            <a:off x="3848100" y="5829300"/>
            <a:ext cx="533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Selection </a:t>
            </a:r>
            <a:r>
              <a:rPr lang="en-US" dirty="0" smtClean="0"/>
              <a:t>Logic (Conditional Flow)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038600" cy="5059363"/>
          </a:xfrm>
        </p:spPr>
        <p:txBody>
          <a:bodyPr>
            <a:noAutofit/>
          </a:bodyPr>
          <a:lstStyle/>
          <a:p>
            <a:r>
              <a:rPr lang="en-US" sz="2800" dirty="0" smtClean="0"/>
              <a:t>If Condition, then:</a:t>
            </a:r>
          </a:p>
          <a:p>
            <a:pPr>
              <a:buNone/>
            </a:pPr>
            <a:r>
              <a:rPr lang="en-US" sz="2800" dirty="0" smtClean="0"/>
              <a:t>	[Module A]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[End of If Structure]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If Condition, then:</a:t>
            </a:r>
          </a:p>
          <a:p>
            <a:pPr>
              <a:buNone/>
            </a:pPr>
            <a:r>
              <a:rPr lang="en-US" sz="2800" dirty="0" smtClean="0"/>
              <a:t>	[Module A]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Else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[Module B]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[</a:t>
            </a:r>
            <a:r>
              <a:rPr lang="en-US" sz="2800" dirty="0" smtClean="0"/>
              <a:t>End of If Structure</a:t>
            </a:r>
            <a:r>
              <a:rPr lang="en-US" sz="2800" dirty="0" smtClean="0"/>
              <a:t>]</a:t>
            </a:r>
          </a:p>
          <a:p>
            <a:r>
              <a:rPr lang="en-US" sz="2800" dirty="0" smtClean="0"/>
              <a:t>Lab Assignment Algorithm 2.2</a:t>
            </a:r>
            <a:endParaRPr lang="en-US" sz="2800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6200000" flipH="1" flipV="1">
            <a:off x="4533540" y="1585327"/>
            <a:ext cx="762153" cy="10950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10800000" flipH="1" flipV="1">
            <a:off x="4367107" y="2513913"/>
            <a:ext cx="1095018" cy="7621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 flipH="1">
            <a:off x="5628558" y="1585327"/>
            <a:ext cx="762153" cy="10950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462125" y="2513913"/>
            <a:ext cx="1095018" cy="7621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5033413" y="1341970"/>
            <a:ext cx="857422" cy="22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476607" y="2228105"/>
            <a:ext cx="2080535" cy="57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62124" y="3371335"/>
            <a:ext cx="697705" cy="461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5034554" y="3703635"/>
            <a:ext cx="857422" cy="22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4627554" y="5541954"/>
            <a:ext cx="1695698" cy="21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3"/>
          </p:cNvCxnSpPr>
          <p:nvPr/>
        </p:nvCxnSpPr>
        <p:spPr>
          <a:xfrm>
            <a:off x="6557142" y="2513913"/>
            <a:ext cx="985517" cy="19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6058053" y="4000653"/>
            <a:ext cx="2971497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62124" y="5484415"/>
            <a:ext cx="2080535" cy="19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66644" y="2037567"/>
            <a:ext cx="654674" cy="461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787454" y="4114800"/>
            <a:ext cx="1594546" cy="5716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B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648200" y="4114800"/>
            <a:ext cx="1594546" cy="5716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Iteration </a:t>
            </a:r>
            <a:r>
              <a:rPr lang="en-US" dirty="0" smtClean="0"/>
              <a:t>Logic (Repetitive Flow)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6237"/>
            <a:ext cx="43434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Repeat for K = R to S by T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[Module]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[End of Loop]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Repeat While Condition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[Module]</a:t>
            </a:r>
          </a:p>
          <a:p>
            <a:pPr>
              <a:buNone/>
            </a:pPr>
            <a:r>
              <a:rPr lang="en-US" sz="2800" dirty="0" smtClean="0"/>
              <a:t>	[End of Loop]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16200000" flipH="1" flipV="1">
            <a:off x="5417410" y="2279732"/>
            <a:ext cx="624542" cy="10950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10800000" flipH="1" flipV="1">
            <a:off x="5182172" y="3139512"/>
            <a:ext cx="1095018" cy="6245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 flipH="1">
            <a:off x="6512428" y="2279732"/>
            <a:ext cx="624542" cy="10950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277190" y="3139512"/>
            <a:ext cx="1095018" cy="6245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5925884" y="2178964"/>
            <a:ext cx="702610" cy="22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91672" y="2905308"/>
            <a:ext cx="2080535" cy="468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K &gt; S?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77189" y="384212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5927025" y="4114217"/>
            <a:ext cx="702610" cy="22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3"/>
          </p:cNvCxnSpPr>
          <p:nvPr/>
        </p:nvCxnSpPr>
        <p:spPr>
          <a:xfrm>
            <a:off x="7372207" y="3139512"/>
            <a:ext cx="985517" cy="16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854497" y="4591628"/>
            <a:ext cx="2955675" cy="530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48400" y="6096000"/>
            <a:ext cx="2080535" cy="16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81709" y="274917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63265" y="5334000"/>
            <a:ext cx="1594546" cy="4684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 = K + 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463265" y="4451350"/>
            <a:ext cx="1594546" cy="654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</a:t>
            </a:r>
          </a:p>
          <a:p>
            <a:pPr algn="ctr"/>
            <a:r>
              <a:rPr lang="en-US" dirty="0" smtClean="0"/>
              <a:t>Body of Loop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63265" y="1360393"/>
            <a:ext cx="1594546" cy="4684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 = R</a:t>
            </a:r>
            <a:endParaRPr lang="en-US" dirty="0"/>
          </a:p>
        </p:txBody>
      </p:sp>
      <p:cxnSp>
        <p:nvCxnSpPr>
          <p:cNvPr id="35" name="Straight Connector 34"/>
          <p:cNvCxnSpPr>
            <a:stCxn id="18" idx="2"/>
            <a:endCxn id="17" idx="0"/>
          </p:cNvCxnSpPr>
          <p:nvPr/>
        </p:nvCxnSpPr>
        <p:spPr>
          <a:xfrm rot="5400000">
            <a:off x="6146238" y="5219700"/>
            <a:ext cx="228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19600" y="5562600"/>
            <a:ext cx="1066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3200400" y="4343399"/>
            <a:ext cx="2438401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9" idx="1"/>
          </p:cNvCxnSpPr>
          <p:nvPr/>
        </p:nvCxnSpPr>
        <p:spPr>
          <a:xfrm>
            <a:off x="4419600" y="3124200"/>
            <a:ext cx="872072" cy="153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5952033" y="6392367"/>
            <a:ext cx="598393" cy="56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2" idx="0"/>
          </p:cNvCxnSpPr>
          <p:nvPr/>
        </p:nvCxnSpPr>
        <p:spPr>
          <a:xfrm rot="16200000" flipH="1">
            <a:off x="5993373" y="1093227"/>
            <a:ext cx="522193" cy="121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Largest Element in an </a:t>
            </a:r>
            <a:r>
              <a:rPr lang="en-US" sz="3600" dirty="0" smtClean="0"/>
              <a:t>Array</a:t>
            </a:r>
            <a:br>
              <a:rPr lang="en-US" sz="3600" dirty="0" smtClean="0"/>
            </a:br>
            <a:r>
              <a:rPr lang="en-US" sz="3600" dirty="0" smtClean="0"/>
              <a:t>Loop Replace Go To Statement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Array -&gt; DATA, N Elements, LOC, MAX, K -&gt; Counter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[Initialize] Set K := 1, LOC := 1 and MAX := DATA[1]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Repeat Step 3 and 4 While K &lt; =  N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If Max &lt; DATA [K] then</a:t>
            </a:r>
            <a:endParaRPr lang="en-US" sz="28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Set LOC := K and MAX := DATA[K</a:t>
            </a:r>
            <a:r>
              <a:rPr lang="en-US" sz="2400" dirty="0" smtClean="0"/>
              <a:t>]</a:t>
            </a:r>
          </a:p>
          <a:p>
            <a:pPr marL="914400" lvl="1" indent="-514350">
              <a:buNone/>
            </a:pPr>
            <a:r>
              <a:rPr lang="en-US" sz="2400" dirty="0" smtClean="0"/>
              <a:t>[End of If Structure]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Set K := K + 1</a:t>
            </a:r>
          </a:p>
          <a:p>
            <a:pPr marL="514350" indent="-51435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[End of Step 2 Loop]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800" dirty="0" smtClean="0"/>
              <a:t>Write: LOC, MAX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800" dirty="0" smtClean="0"/>
              <a:t>Exit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373</Words>
  <Application>Microsoft Office PowerPoint</Application>
  <PresentationFormat>On-screen Show (4:3)</PresentationFormat>
  <Paragraphs>101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PRELIMINARIES</vt:lpstr>
      <vt:lpstr>Mathematical Notations and Functions</vt:lpstr>
      <vt:lpstr>Largest Element in an Array</vt:lpstr>
      <vt:lpstr>Slide 4</vt:lpstr>
      <vt:lpstr>Control Structure</vt:lpstr>
      <vt:lpstr> Sequence Logic (Sequential Flow)</vt:lpstr>
      <vt:lpstr>Selection Logic (Conditional Flow)</vt:lpstr>
      <vt:lpstr>Iteration Logic (Repetitive Flow)</vt:lpstr>
      <vt:lpstr>Largest Element in an Array Loop Replace Go To Statement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PRELIMINARIES</dc:title>
  <dc:creator/>
  <cp:lastModifiedBy>Muhammad Kamran Khan</cp:lastModifiedBy>
  <cp:revision>20</cp:revision>
  <dcterms:created xsi:type="dcterms:W3CDTF">2006-08-16T00:00:00Z</dcterms:created>
  <dcterms:modified xsi:type="dcterms:W3CDTF">2008-09-23T06:48:02Z</dcterms:modified>
</cp:coreProperties>
</file>