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76" r:id="rId7"/>
    <p:sldId id="269" r:id="rId8"/>
    <p:sldId id="283" r:id="rId9"/>
    <p:sldId id="261" r:id="rId10"/>
    <p:sldId id="264" r:id="rId11"/>
    <p:sldId id="272" r:id="rId12"/>
    <p:sldId id="273" r:id="rId13"/>
    <p:sldId id="284" r:id="rId14"/>
    <p:sldId id="265" r:id="rId15"/>
    <p:sldId id="266" r:id="rId16"/>
    <p:sldId id="267" r:id="rId17"/>
    <p:sldId id="268" r:id="rId18"/>
    <p:sldId id="277" r:id="rId19"/>
    <p:sldId id="278" r:id="rId20"/>
    <p:sldId id="274" r:id="rId21"/>
    <p:sldId id="270" r:id="rId22"/>
    <p:sldId id="271"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gudem, Amarnath Goud" userId="2184b4e5-a0a4-4839-bbe2-3d821fbd9b5f" providerId="ADAL" clId="{C7A23211-5078-4E3D-A558-6D1B4ECFC0EC}"/>
    <pc:docChg chg="delSld">
      <pc:chgData name="Naregudem, Amarnath Goud" userId="2184b4e5-a0a4-4839-bbe2-3d821fbd9b5f" providerId="ADAL" clId="{C7A23211-5078-4E3D-A558-6D1B4ECFC0EC}" dt="2023-06-27T10:12:33.051" v="0" actId="47"/>
      <pc:docMkLst>
        <pc:docMk/>
      </pc:docMkLst>
      <pc:sldChg chg="del">
        <pc:chgData name="Naregudem, Amarnath Goud" userId="2184b4e5-a0a4-4839-bbe2-3d821fbd9b5f" providerId="ADAL" clId="{C7A23211-5078-4E3D-A558-6D1B4ECFC0EC}" dt="2023-06-27T10:12:33.051" v="0" actId="47"/>
        <pc:sldMkLst>
          <pc:docMk/>
          <pc:sldMk cId="366428265" sldId="279"/>
        </pc:sldMkLst>
      </pc:sldChg>
    </pc:docChg>
  </pc:docChgLst>
  <pc:docChgLst>
    <pc:chgData name="Amarnath Goud Naregudem" userId="2184b4e5-a0a4-4839-bbe2-3d821fbd9b5f" providerId="ADAL" clId="{1BD5F22F-9604-410B-8ABC-E3F9669AD987}"/>
    <pc:docChg chg="undo custSel addSld modSld sldOrd">
      <pc:chgData name="Amarnath Goud Naregudem" userId="2184b4e5-a0a4-4839-bbe2-3d821fbd9b5f" providerId="ADAL" clId="{1BD5F22F-9604-410B-8ABC-E3F9669AD987}" dt="2023-06-01T01:16:19.728" v="55" actId="255"/>
      <pc:docMkLst>
        <pc:docMk/>
      </pc:docMkLst>
      <pc:sldChg chg="addSp modSp mod ord">
        <pc:chgData name="Amarnath Goud Naregudem" userId="2184b4e5-a0a4-4839-bbe2-3d821fbd9b5f" providerId="ADAL" clId="{1BD5F22F-9604-410B-8ABC-E3F9669AD987}" dt="2023-06-01T00:46:25.003" v="17" actId="1076"/>
        <pc:sldMkLst>
          <pc:docMk/>
          <pc:sldMk cId="3355843096" sldId="277"/>
        </pc:sldMkLst>
        <pc:spChg chg="mod">
          <ac:chgData name="Amarnath Goud Naregudem" userId="2184b4e5-a0a4-4839-bbe2-3d821fbd9b5f" providerId="ADAL" clId="{1BD5F22F-9604-410B-8ABC-E3F9669AD987}" dt="2023-06-01T00:42:35.222" v="11" actId="20577"/>
          <ac:spMkLst>
            <pc:docMk/>
            <pc:sldMk cId="3355843096" sldId="277"/>
            <ac:spMk id="2" creationId="{071A6D73-A3FF-5322-D4AD-FC04775EA4EA}"/>
          </ac:spMkLst>
        </pc:spChg>
        <pc:spChg chg="mod">
          <ac:chgData name="Amarnath Goud Naregudem" userId="2184b4e5-a0a4-4839-bbe2-3d821fbd9b5f" providerId="ADAL" clId="{1BD5F22F-9604-410B-8ABC-E3F9669AD987}" dt="2023-06-01T00:46:22.897" v="16" actId="255"/>
          <ac:spMkLst>
            <pc:docMk/>
            <pc:sldMk cId="3355843096" sldId="277"/>
            <ac:spMk id="3" creationId="{9298B6D9-5324-D366-8C8D-683BD296D4B1}"/>
          </ac:spMkLst>
        </pc:spChg>
        <pc:picChg chg="add mod">
          <ac:chgData name="Amarnath Goud Naregudem" userId="2184b4e5-a0a4-4839-bbe2-3d821fbd9b5f" providerId="ADAL" clId="{1BD5F22F-9604-410B-8ABC-E3F9669AD987}" dt="2023-06-01T00:46:25.003" v="17" actId="1076"/>
          <ac:picMkLst>
            <pc:docMk/>
            <pc:sldMk cId="3355843096" sldId="277"/>
            <ac:picMk id="5" creationId="{C96CB1FF-FCED-CBB1-368B-930644921A07}"/>
          </ac:picMkLst>
        </pc:picChg>
      </pc:sldChg>
      <pc:sldChg chg="modSp new mod">
        <pc:chgData name="Amarnath Goud Naregudem" userId="2184b4e5-a0a4-4839-bbe2-3d821fbd9b5f" providerId="ADAL" clId="{1BD5F22F-9604-410B-8ABC-E3F9669AD987}" dt="2023-06-01T01:16:19.728" v="55" actId="255"/>
        <pc:sldMkLst>
          <pc:docMk/>
          <pc:sldMk cId="1787241099" sldId="278"/>
        </pc:sldMkLst>
        <pc:spChg chg="mod">
          <ac:chgData name="Amarnath Goud Naregudem" userId="2184b4e5-a0a4-4839-bbe2-3d821fbd9b5f" providerId="ADAL" clId="{1BD5F22F-9604-410B-8ABC-E3F9669AD987}" dt="2023-06-01T01:00:31.372" v="33" actId="20577"/>
          <ac:spMkLst>
            <pc:docMk/>
            <pc:sldMk cId="1787241099" sldId="278"/>
            <ac:spMk id="2" creationId="{3C3AF8E9-1027-6F40-E462-2D8F56F614E9}"/>
          </ac:spMkLst>
        </pc:spChg>
        <pc:spChg chg="mod">
          <ac:chgData name="Amarnath Goud Naregudem" userId="2184b4e5-a0a4-4839-bbe2-3d821fbd9b5f" providerId="ADAL" clId="{1BD5F22F-9604-410B-8ABC-E3F9669AD987}" dt="2023-06-01T01:16:19.728" v="55" actId="255"/>
          <ac:spMkLst>
            <pc:docMk/>
            <pc:sldMk cId="1787241099" sldId="278"/>
            <ac:spMk id="3" creationId="{E552991E-3C78-4815-2C75-F85CA1D83584}"/>
          </ac:spMkLst>
        </pc:spChg>
      </pc:sldChg>
    </pc:docChg>
  </pc:docChgLst>
  <pc:docChgLst>
    <pc:chgData name="Naregudem, Amarnath Goud" userId="2184b4e5-a0a4-4839-bbe2-3d821fbd9b5f" providerId="ADAL" clId="{1BD5F22F-9604-410B-8ABC-E3F9669AD987}"/>
    <pc:docChg chg="undo custSel addSld delSld modSld sldOrd">
      <pc:chgData name="Naregudem, Amarnath Goud" userId="2184b4e5-a0a4-4839-bbe2-3d821fbd9b5f" providerId="ADAL" clId="{1BD5F22F-9604-410B-8ABC-E3F9669AD987}" dt="2023-06-05T15:08:00.575" v="1611" actId="14100"/>
      <pc:docMkLst>
        <pc:docMk/>
      </pc:docMkLst>
      <pc:sldChg chg="modSp mod ord">
        <pc:chgData name="Naregudem, Amarnath Goud" userId="2184b4e5-a0a4-4839-bbe2-3d821fbd9b5f" providerId="ADAL" clId="{1BD5F22F-9604-410B-8ABC-E3F9669AD987}" dt="2023-05-29T04:29:40.543" v="1585" actId="20577"/>
        <pc:sldMkLst>
          <pc:docMk/>
          <pc:sldMk cId="899043720" sldId="260"/>
        </pc:sldMkLst>
        <pc:spChg chg="mod">
          <ac:chgData name="Naregudem, Amarnath Goud" userId="2184b4e5-a0a4-4839-bbe2-3d821fbd9b5f" providerId="ADAL" clId="{1BD5F22F-9604-410B-8ABC-E3F9669AD987}" dt="2023-05-29T04:29:40.543" v="1585" actId="20577"/>
          <ac:spMkLst>
            <pc:docMk/>
            <pc:sldMk cId="899043720" sldId="260"/>
            <ac:spMk id="3" creationId="{CF7DF97F-1EB9-C1CC-64EA-39B92A70D2F7}"/>
          </ac:spMkLst>
        </pc:spChg>
      </pc:sldChg>
      <pc:sldChg chg="modSp mod">
        <pc:chgData name="Naregudem, Amarnath Goud" userId="2184b4e5-a0a4-4839-bbe2-3d821fbd9b5f" providerId="ADAL" clId="{1BD5F22F-9604-410B-8ABC-E3F9669AD987}" dt="2023-05-18T12:20:27.261" v="1492" actId="20577"/>
        <pc:sldMkLst>
          <pc:docMk/>
          <pc:sldMk cId="263547336" sldId="261"/>
        </pc:sldMkLst>
        <pc:spChg chg="mod">
          <ac:chgData name="Naregudem, Amarnath Goud" userId="2184b4e5-a0a4-4839-bbe2-3d821fbd9b5f" providerId="ADAL" clId="{1BD5F22F-9604-410B-8ABC-E3F9669AD987}" dt="2023-05-09T06:09:11.720" v="25" actId="20577"/>
          <ac:spMkLst>
            <pc:docMk/>
            <pc:sldMk cId="263547336" sldId="261"/>
            <ac:spMk id="2" creationId="{C029576E-B9F0-7BF0-66CE-8306FBBC5945}"/>
          </ac:spMkLst>
        </pc:spChg>
        <pc:spChg chg="mod">
          <ac:chgData name="Naregudem, Amarnath Goud" userId="2184b4e5-a0a4-4839-bbe2-3d821fbd9b5f" providerId="ADAL" clId="{1BD5F22F-9604-410B-8ABC-E3F9669AD987}" dt="2023-05-18T12:20:27.261" v="1492" actId="20577"/>
          <ac:spMkLst>
            <pc:docMk/>
            <pc:sldMk cId="263547336" sldId="261"/>
            <ac:spMk id="3" creationId="{EE076443-75E5-F7BA-81A7-A2E574DB2D9A}"/>
          </ac:spMkLst>
        </pc:spChg>
      </pc:sldChg>
      <pc:sldChg chg="modSp mod">
        <pc:chgData name="Naregudem, Amarnath Goud" userId="2184b4e5-a0a4-4839-bbe2-3d821fbd9b5f" providerId="ADAL" clId="{1BD5F22F-9604-410B-8ABC-E3F9669AD987}" dt="2023-05-18T12:21:02.233" v="1494" actId="14100"/>
        <pc:sldMkLst>
          <pc:docMk/>
          <pc:sldMk cId="2482314420" sldId="262"/>
        </pc:sldMkLst>
        <pc:spChg chg="mod">
          <ac:chgData name="Naregudem, Amarnath Goud" userId="2184b4e5-a0a4-4839-bbe2-3d821fbd9b5f" providerId="ADAL" clId="{1BD5F22F-9604-410B-8ABC-E3F9669AD987}" dt="2023-05-09T06:23:00.786" v="122" actId="20577"/>
          <ac:spMkLst>
            <pc:docMk/>
            <pc:sldMk cId="2482314420" sldId="262"/>
            <ac:spMk id="2" creationId="{DCFFA59E-97C9-3EDF-1377-65983D0E0DE6}"/>
          </ac:spMkLst>
        </pc:spChg>
        <pc:picChg chg="mod">
          <ac:chgData name="Naregudem, Amarnath Goud" userId="2184b4e5-a0a4-4839-bbe2-3d821fbd9b5f" providerId="ADAL" clId="{1BD5F22F-9604-410B-8ABC-E3F9669AD987}" dt="2023-05-18T12:21:02.233" v="1494" actId="14100"/>
          <ac:picMkLst>
            <pc:docMk/>
            <pc:sldMk cId="2482314420" sldId="262"/>
            <ac:picMk id="5" creationId="{CF6A4FEB-AB98-C7D2-6DE3-C73CEEFB6D9F}"/>
          </ac:picMkLst>
        </pc:picChg>
      </pc:sldChg>
      <pc:sldChg chg="delSp modSp del mod">
        <pc:chgData name="Naregudem, Amarnath Goud" userId="2184b4e5-a0a4-4839-bbe2-3d821fbd9b5f" providerId="ADAL" clId="{1BD5F22F-9604-410B-8ABC-E3F9669AD987}" dt="2023-05-18T12:22:17.090" v="1495" actId="2696"/>
        <pc:sldMkLst>
          <pc:docMk/>
          <pc:sldMk cId="3217688183" sldId="263"/>
        </pc:sldMkLst>
        <pc:spChg chg="del mod">
          <ac:chgData name="Naregudem, Amarnath Goud" userId="2184b4e5-a0a4-4839-bbe2-3d821fbd9b5f" providerId="ADAL" clId="{1BD5F22F-9604-410B-8ABC-E3F9669AD987}" dt="2023-05-09T06:24:50.738" v="178" actId="478"/>
          <ac:spMkLst>
            <pc:docMk/>
            <pc:sldMk cId="3217688183" sldId="263"/>
            <ac:spMk id="2" creationId="{F8E83B3A-9853-C0D0-D21E-BB2E2D98008B}"/>
          </ac:spMkLst>
        </pc:spChg>
        <pc:spChg chg="mod">
          <ac:chgData name="Naregudem, Amarnath Goud" userId="2184b4e5-a0a4-4839-bbe2-3d821fbd9b5f" providerId="ADAL" clId="{1BD5F22F-9604-410B-8ABC-E3F9669AD987}" dt="2023-05-18T12:15:11.052" v="1446" actId="6549"/>
          <ac:spMkLst>
            <pc:docMk/>
            <pc:sldMk cId="3217688183" sldId="263"/>
            <ac:spMk id="3" creationId="{38988611-6E4A-D819-E19F-01C30E4C42F5}"/>
          </ac:spMkLst>
        </pc:spChg>
      </pc:sldChg>
      <pc:sldChg chg="addSp modSp new mod">
        <pc:chgData name="Naregudem, Amarnath Goud" userId="2184b4e5-a0a4-4839-bbe2-3d821fbd9b5f" providerId="ADAL" clId="{1BD5F22F-9604-410B-8ABC-E3F9669AD987}" dt="2023-05-25T05:58:25.203" v="1579" actId="1076"/>
        <pc:sldMkLst>
          <pc:docMk/>
          <pc:sldMk cId="3048447632" sldId="264"/>
        </pc:sldMkLst>
        <pc:spChg chg="mod">
          <ac:chgData name="Naregudem, Amarnath Goud" userId="2184b4e5-a0a4-4839-bbe2-3d821fbd9b5f" providerId="ADAL" clId="{1BD5F22F-9604-410B-8ABC-E3F9669AD987}" dt="2023-05-10T07:19:24.974" v="341" actId="20577"/>
          <ac:spMkLst>
            <pc:docMk/>
            <pc:sldMk cId="3048447632" sldId="264"/>
            <ac:spMk id="2" creationId="{407E32F9-D9D9-A72B-0352-2DCCDE47AF3C}"/>
          </ac:spMkLst>
        </pc:spChg>
        <pc:spChg chg="mod">
          <ac:chgData name="Naregudem, Amarnath Goud" userId="2184b4e5-a0a4-4839-bbe2-3d821fbd9b5f" providerId="ADAL" clId="{1BD5F22F-9604-410B-8ABC-E3F9669AD987}" dt="2023-05-25T05:58:23.374" v="1578" actId="14100"/>
          <ac:spMkLst>
            <pc:docMk/>
            <pc:sldMk cId="3048447632" sldId="264"/>
            <ac:spMk id="3" creationId="{F64D2837-F01E-BA8C-4222-77F29CD6651C}"/>
          </ac:spMkLst>
        </pc:spChg>
        <pc:picChg chg="add mod">
          <ac:chgData name="Naregudem, Amarnath Goud" userId="2184b4e5-a0a4-4839-bbe2-3d821fbd9b5f" providerId="ADAL" clId="{1BD5F22F-9604-410B-8ABC-E3F9669AD987}" dt="2023-05-25T05:58:25.203" v="1579" actId="1076"/>
          <ac:picMkLst>
            <pc:docMk/>
            <pc:sldMk cId="3048447632" sldId="264"/>
            <ac:picMk id="5" creationId="{94333AE4-1A81-F85C-8FA3-5B940D1AA5C8}"/>
          </ac:picMkLst>
        </pc:picChg>
      </pc:sldChg>
      <pc:sldChg chg="modSp new mod">
        <pc:chgData name="Naregudem, Amarnath Goud" userId="2184b4e5-a0a4-4839-bbe2-3d821fbd9b5f" providerId="ADAL" clId="{1BD5F22F-9604-410B-8ABC-E3F9669AD987}" dt="2023-05-11T05:29:23.427" v="592" actId="20577"/>
        <pc:sldMkLst>
          <pc:docMk/>
          <pc:sldMk cId="963970206" sldId="265"/>
        </pc:sldMkLst>
        <pc:spChg chg="mod">
          <ac:chgData name="Naregudem, Amarnath Goud" userId="2184b4e5-a0a4-4839-bbe2-3d821fbd9b5f" providerId="ADAL" clId="{1BD5F22F-9604-410B-8ABC-E3F9669AD987}" dt="2023-05-11T05:27:46.791" v="485"/>
          <ac:spMkLst>
            <pc:docMk/>
            <pc:sldMk cId="963970206" sldId="265"/>
            <ac:spMk id="2" creationId="{81A7FBC6-FC99-CD44-D521-90DA3911FAC0}"/>
          </ac:spMkLst>
        </pc:spChg>
        <pc:spChg chg="mod">
          <ac:chgData name="Naregudem, Amarnath Goud" userId="2184b4e5-a0a4-4839-bbe2-3d821fbd9b5f" providerId="ADAL" clId="{1BD5F22F-9604-410B-8ABC-E3F9669AD987}" dt="2023-05-11T05:29:23.427" v="592" actId="20577"/>
          <ac:spMkLst>
            <pc:docMk/>
            <pc:sldMk cId="963970206" sldId="265"/>
            <ac:spMk id="3" creationId="{0E2744E8-B756-24AE-86FC-0729A3572584}"/>
          </ac:spMkLst>
        </pc:spChg>
      </pc:sldChg>
      <pc:sldChg chg="addSp delSp modSp new mod">
        <pc:chgData name="Naregudem, Amarnath Goud" userId="2184b4e5-a0a4-4839-bbe2-3d821fbd9b5f" providerId="ADAL" clId="{1BD5F22F-9604-410B-8ABC-E3F9669AD987}" dt="2023-05-30T06:14:53.061" v="1586" actId="1076"/>
        <pc:sldMkLst>
          <pc:docMk/>
          <pc:sldMk cId="1366330425" sldId="266"/>
        </pc:sldMkLst>
        <pc:spChg chg="del mod">
          <ac:chgData name="Naregudem, Amarnath Goud" userId="2184b4e5-a0a4-4839-bbe2-3d821fbd9b5f" providerId="ADAL" clId="{1BD5F22F-9604-410B-8ABC-E3F9669AD987}" dt="2023-05-11T05:30:08.566" v="596" actId="478"/>
          <ac:spMkLst>
            <pc:docMk/>
            <pc:sldMk cId="1366330425" sldId="266"/>
            <ac:spMk id="2" creationId="{9458BFC9-3ADB-425E-1061-C74726F5418E}"/>
          </ac:spMkLst>
        </pc:spChg>
        <pc:spChg chg="del">
          <ac:chgData name="Naregudem, Amarnath Goud" userId="2184b4e5-a0a4-4839-bbe2-3d821fbd9b5f" providerId="ADAL" clId="{1BD5F22F-9604-410B-8ABC-E3F9669AD987}" dt="2023-05-11T05:29:48.541" v="593" actId="22"/>
          <ac:spMkLst>
            <pc:docMk/>
            <pc:sldMk cId="1366330425" sldId="266"/>
            <ac:spMk id="3" creationId="{79D3EFFE-3709-F9B1-0499-A908449F9BA3}"/>
          </ac:spMkLst>
        </pc:spChg>
        <pc:picChg chg="add mod ord">
          <ac:chgData name="Naregudem, Amarnath Goud" userId="2184b4e5-a0a4-4839-bbe2-3d821fbd9b5f" providerId="ADAL" clId="{1BD5F22F-9604-410B-8ABC-E3F9669AD987}" dt="2023-05-30T06:14:53.061" v="1586" actId="1076"/>
          <ac:picMkLst>
            <pc:docMk/>
            <pc:sldMk cId="1366330425" sldId="266"/>
            <ac:picMk id="5" creationId="{4654FBF9-0734-E207-8C9E-ABBE89C9D246}"/>
          </ac:picMkLst>
        </pc:picChg>
      </pc:sldChg>
      <pc:sldChg chg="modSp new mod">
        <pc:chgData name="Naregudem, Amarnath Goud" userId="2184b4e5-a0a4-4839-bbe2-3d821fbd9b5f" providerId="ADAL" clId="{1BD5F22F-9604-410B-8ABC-E3F9669AD987}" dt="2023-05-17T12:20:18.172" v="1067" actId="255"/>
        <pc:sldMkLst>
          <pc:docMk/>
          <pc:sldMk cId="2600116717" sldId="267"/>
        </pc:sldMkLst>
        <pc:spChg chg="mod">
          <ac:chgData name="Naregudem, Amarnath Goud" userId="2184b4e5-a0a4-4839-bbe2-3d821fbd9b5f" providerId="ADAL" clId="{1BD5F22F-9604-410B-8ABC-E3F9669AD987}" dt="2023-05-17T12:20:18.172" v="1067" actId="255"/>
          <ac:spMkLst>
            <pc:docMk/>
            <pc:sldMk cId="2600116717" sldId="267"/>
            <ac:spMk id="2" creationId="{0F34A7C4-A32A-BA25-16DC-31869F8706F8}"/>
          </ac:spMkLst>
        </pc:spChg>
        <pc:spChg chg="mod">
          <ac:chgData name="Naregudem, Amarnath Goud" userId="2184b4e5-a0a4-4839-bbe2-3d821fbd9b5f" providerId="ADAL" clId="{1BD5F22F-9604-410B-8ABC-E3F9669AD987}" dt="2023-05-11T07:02:44.678" v="605" actId="27636"/>
          <ac:spMkLst>
            <pc:docMk/>
            <pc:sldMk cId="2600116717" sldId="267"/>
            <ac:spMk id="3" creationId="{6D13305F-23F7-8491-9182-7EDE122D493F}"/>
          </ac:spMkLst>
        </pc:spChg>
      </pc:sldChg>
      <pc:sldChg chg="modSp new mod">
        <pc:chgData name="Naregudem, Amarnath Goud" userId="2184b4e5-a0a4-4839-bbe2-3d821fbd9b5f" providerId="ADAL" clId="{1BD5F22F-9604-410B-8ABC-E3F9669AD987}" dt="2023-05-11T07:03:42.547" v="629" actId="27636"/>
        <pc:sldMkLst>
          <pc:docMk/>
          <pc:sldMk cId="587265260" sldId="268"/>
        </pc:sldMkLst>
        <pc:spChg chg="mod">
          <ac:chgData name="Naregudem, Amarnath Goud" userId="2184b4e5-a0a4-4839-bbe2-3d821fbd9b5f" providerId="ADAL" clId="{1BD5F22F-9604-410B-8ABC-E3F9669AD987}" dt="2023-05-11T07:02:57.251" v="609" actId="20577"/>
          <ac:spMkLst>
            <pc:docMk/>
            <pc:sldMk cId="587265260" sldId="268"/>
            <ac:spMk id="2" creationId="{04665D6F-5319-C6F1-A293-BC3F57E80418}"/>
          </ac:spMkLst>
        </pc:spChg>
        <pc:spChg chg="mod">
          <ac:chgData name="Naregudem, Amarnath Goud" userId="2184b4e5-a0a4-4839-bbe2-3d821fbd9b5f" providerId="ADAL" clId="{1BD5F22F-9604-410B-8ABC-E3F9669AD987}" dt="2023-05-11T07:03:42.547" v="629" actId="27636"/>
          <ac:spMkLst>
            <pc:docMk/>
            <pc:sldMk cId="587265260" sldId="268"/>
            <ac:spMk id="3" creationId="{7DAC98E8-6888-FE19-0432-AD141D3B13AE}"/>
          </ac:spMkLst>
        </pc:spChg>
      </pc:sldChg>
      <pc:sldChg chg="addSp modSp new mod">
        <pc:chgData name="Naregudem, Amarnath Goud" userId="2184b4e5-a0a4-4839-bbe2-3d821fbd9b5f" providerId="ADAL" clId="{1BD5F22F-9604-410B-8ABC-E3F9669AD987}" dt="2023-05-11T07:07:34.595" v="685" actId="403"/>
        <pc:sldMkLst>
          <pc:docMk/>
          <pc:sldMk cId="3821069274" sldId="269"/>
        </pc:sldMkLst>
        <pc:spChg chg="mod">
          <ac:chgData name="Naregudem, Amarnath Goud" userId="2184b4e5-a0a4-4839-bbe2-3d821fbd9b5f" providerId="ADAL" clId="{1BD5F22F-9604-410B-8ABC-E3F9669AD987}" dt="2023-05-11T07:07:34.595" v="685" actId="403"/>
          <ac:spMkLst>
            <pc:docMk/>
            <pc:sldMk cId="3821069274" sldId="269"/>
            <ac:spMk id="2" creationId="{4DFAA4F4-D4C0-E2AA-AF7C-2A89934A1BA3}"/>
          </ac:spMkLst>
        </pc:spChg>
        <pc:spChg chg="mod">
          <ac:chgData name="Naregudem, Amarnath Goud" userId="2184b4e5-a0a4-4839-bbe2-3d821fbd9b5f" providerId="ADAL" clId="{1BD5F22F-9604-410B-8ABC-E3F9669AD987}" dt="2023-05-11T07:07:24.992" v="683" actId="6549"/>
          <ac:spMkLst>
            <pc:docMk/>
            <pc:sldMk cId="3821069274" sldId="269"/>
            <ac:spMk id="3" creationId="{76C21FDE-82DF-45A8-1430-C64D33BA7636}"/>
          </ac:spMkLst>
        </pc:spChg>
        <pc:picChg chg="add mod">
          <ac:chgData name="Naregudem, Amarnath Goud" userId="2184b4e5-a0a4-4839-bbe2-3d821fbd9b5f" providerId="ADAL" clId="{1BD5F22F-9604-410B-8ABC-E3F9669AD987}" dt="2023-05-11T07:06:34.305" v="674" actId="14100"/>
          <ac:picMkLst>
            <pc:docMk/>
            <pc:sldMk cId="3821069274" sldId="269"/>
            <ac:picMk id="5" creationId="{514D831C-7F74-B828-056F-B417BE9D9F55}"/>
          </ac:picMkLst>
        </pc:picChg>
      </pc:sldChg>
      <pc:sldChg chg="modSp new mod">
        <pc:chgData name="Naregudem, Amarnath Goud" userId="2184b4e5-a0a4-4839-bbe2-3d821fbd9b5f" providerId="ADAL" clId="{1BD5F22F-9604-410B-8ABC-E3F9669AD987}" dt="2023-05-18T09:24:17.980" v="1106" actId="20577"/>
        <pc:sldMkLst>
          <pc:docMk/>
          <pc:sldMk cId="996765958" sldId="270"/>
        </pc:sldMkLst>
        <pc:spChg chg="mod">
          <ac:chgData name="Naregudem, Amarnath Goud" userId="2184b4e5-a0a4-4839-bbe2-3d821fbd9b5f" providerId="ADAL" clId="{1BD5F22F-9604-410B-8ABC-E3F9669AD987}" dt="2023-05-18T09:24:17.980" v="1106" actId="20577"/>
          <ac:spMkLst>
            <pc:docMk/>
            <pc:sldMk cId="996765958" sldId="270"/>
            <ac:spMk id="2" creationId="{A1438846-E022-173F-48CA-682518AA9CEA}"/>
          </ac:spMkLst>
        </pc:spChg>
        <pc:spChg chg="mod">
          <ac:chgData name="Naregudem, Amarnath Goud" userId="2184b4e5-a0a4-4839-bbe2-3d821fbd9b5f" providerId="ADAL" clId="{1BD5F22F-9604-410B-8ABC-E3F9669AD987}" dt="2023-05-18T09:24:11.986" v="1098" actId="27636"/>
          <ac:spMkLst>
            <pc:docMk/>
            <pc:sldMk cId="996765958" sldId="270"/>
            <ac:spMk id="3" creationId="{C62BC4AB-36DF-323F-FD54-9851E7CE2D92}"/>
          </ac:spMkLst>
        </pc:spChg>
      </pc:sldChg>
      <pc:sldChg chg="addSp delSp modSp new mod">
        <pc:chgData name="Naregudem, Amarnath Goud" userId="2184b4e5-a0a4-4839-bbe2-3d821fbd9b5f" providerId="ADAL" clId="{1BD5F22F-9604-410B-8ABC-E3F9669AD987}" dt="2023-05-18T10:18:35.992" v="1379" actId="113"/>
        <pc:sldMkLst>
          <pc:docMk/>
          <pc:sldMk cId="1015658230" sldId="271"/>
        </pc:sldMkLst>
        <pc:spChg chg="mod">
          <ac:chgData name="Naregudem, Amarnath Goud" userId="2184b4e5-a0a4-4839-bbe2-3d821fbd9b5f" providerId="ADAL" clId="{1BD5F22F-9604-410B-8ABC-E3F9669AD987}" dt="2023-05-18T10:18:35.992" v="1379" actId="113"/>
          <ac:spMkLst>
            <pc:docMk/>
            <pc:sldMk cId="1015658230" sldId="271"/>
            <ac:spMk id="2" creationId="{26DF278D-B89C-369A-3E76-C4A50C75CC2A}"/>
          </ac:spMkLst>
        </pc:spChg>
        <pc:spChg chg="mod">
          <ac:chgData name="Naregudem, Amarnath Goud" userId="2184b4e5-a0a4-4839-bbe2-3d821fbd9b5f" providerId="ADAL" clId="{1BD5F22F-9604-410B-8ABC-E3F9669AD987}" dt="2023-05-18T09:30:07.329" v="1282" actId="20577"/>
          <ac:spMkLst>
            <pc:docMk/>
            <pc:sldMk cId="1015658230" sldId="271"/>
            <ac:spMk id="3" creationId="{95B996CD-F53C-8F3E-804F-3F0EAFFB3ADC}"/>
          </ac:spMkLst>
        </pc:spChg>
        <pc:spChg chg="add del">
          <ac:chgData name="Naregudem, Amarnath Goud" userId="2184b4e5-a0a4-4839-bbe2-3d821fbd9b5f" providerId="ADAL" clId="{1BD5F22F-9604-410B-8ABC-E3F9669AD987}" dt="2023-05-18T09:28:27.345" v="1168"/>
          <ac:spMkLst>
            <pc:docMk/>
            <pc:sldMk cId="1015658230" sldId="271"/>
            <ac:spMk id="4" creationId="{DE11328A-FB15-F4A0-4F6E-DA7E2BA93E18}"/>
          </ac:spMkLst>
        </pc:spChg>
        <pc:spChg chg="add del">
          <ac:chgData name="Naregudem, Amarnath Goud" userId="2184b4e5-a0a4-4839-bbe2-3d821fbd9b5f" providerId="ADAL" clId="{1BD5F22F-9604-410B-8ABC-E3F9669AD987}" dt="2023-05-18T09:28:37.359" v="1171"/>
          <ac:spMkLst>
            <pc:docMk/>
            <pc:sldMk cId="1015658230" sldId="271"/>
            <ac:spMk id="5" creationId="{F19A5FEA-21EA-80D1-D5AB-8626CC834BC8}"/>
          </ac:spMkLst>
        </pc:spChg>
      </pc:sldChg>
      <pc:sldChg chg="modSp new mod">
        <pc:chgData name="Naregudem, Amarnath Goud" userId="2184b4e5-a0a4-4839-bbe2-3d821fbd9b5f" providerId="ADAL" clId="{1BD5F22F-9604-410B-8ABC-E3F9669AD987}" dt="2023-05-15T11:05:16.220" v="693" actId="27636"/>
        <pc:sldMkLst>
          <pc:docMk/>
          <pc:sldMk cId="1993881817" sldId="272"/>
        </pc:sldMkLst>
        <pc:spChg chg="mod">
          <ac:chgData name="Naregudem, Amarnath Goud" userId="2184b4e5-a0a4-4839-bbe2-3d821fbd9b5f" providerId="ADAL" clId="{1BD5F22F-9604-410B-8ABC-E3F9669AD987}" dt="2023-05-15T11:04:58.100" v="691" actId="20577"/>
          <ac:spMkLst>
            <pc:docMk/>
            <pc:sldMk cId="1993881817" sldId="272"/>
            <ac:spMk id="2" creationId="{4FD203D5-B840-FB79-17F4-414297BD35F2}"/>
          </ac:spMkLst>
        </pc:spChg>
        <pc:spChg chg="mod">
          <ac:chgData name="Naregudem, Amarnath Goud" userId="2184b4e5-a0a4-4839-bbe2-3d821fbd9b5f" providerId="ADAL" clId="{1BD5F22F-9604-410B-8ABC-E3F9669AD987}" dt="2023-05-15T11:05:16.220" v="693" actId="27636"/>
          <ac:spMkLst>
            <pc:docMk/>
            <pc:sldMk cId="1993881817" sldId="272"/>
            <ac:spMk id="3" creationId="{05EF620D-DA36-2F7E-BB22-70C1460D55E9}"/>
          </ac:spMkLst>
        </pc:spChg>
      </pc:sldChg>
      <pc:sldChg chg="new del">
        <pc:chgData name="Naregudem, Amarnath Goud" userId="2184b4e5-a0a4-4839-bbe2-3d821fbd9b5f" providerId="ADAL" clId="{1BD5F22F-9604-410B-8ABC-E3F9669AD987}" dt="2023-05-15T11:59:59.817" v="695" actId="2696"/>
        <pc:sldMkLst>
          <pc:docMk/>
          <pc:sldMk cId="1377003978" sldId="273"/>
        </pc:sldMkLst>
      </pc:sldChg>
      <pc:sldChg chg="modSp new mod">
        <pc:chgData name="Naregudem, Amarnath Goud" userId="2184b4e5-a0a4-4839-bbe2-3d821fbd9b5f" providerId="ADAL" clId="{1BD5F22F-9604-410B-8ABC-E3F9669AD987}" dt="2023-05-25T05:52:45.443" v="1567" actId="14100"/>
        <pc:sldMkLst>
          <pc:docMk/>
          <pc:sldMk cId="1851130113" sldId="273"/>
        </pc:sldMkLst>
        <pc:spChg chg="mod">
          <ac:chgData name="Naregudem, Amarnath Goud" userId="2184b4e5-a0a4-4839-bbe2-3d821fbd9b5f" providerId="ADAL" clId="{1BD5F22F-9604-410B-8ABC-E3F9669AD987}" dt="2023-05-17T12:07:04.331" v="1048" actId="14100"/>
          <ac:spMkLst>
            <pc:docMk/>
            <pc:sldMk cId="1851130113" sldId="273"/>
            <ac:spMk id="2" creationId="{40042879-D61E-9124-F3CE-65B9BD17BB76}"/>
          </ac:spMkLst>
        </pc:spChg>
        <pc:spChg chg="mod">
          <ac:chgData name="Naregudem, Amarnath Goud" userId="2184b4e5-a0a4-4839-bbe2-3d821fbd9b5f" providerId="ADAL" clId="{1BD5F22F-9604-410B-8ABC-E3F9669AD987}" dt="2023-05-25T05:52:45.443" v="1567" actId="14100"/>
          <ac:spMkLst>
            <pc:docMk/>
            <pc:sldMk cId="1851130113" sldId="273"/>
            <ac:spMk id="3" creationId="{0D7F287D-A819-CBB3-6643-1FE6236E46A8}"/>
          </ac:spMkLst>
        </pc:spChg>
      </pc:sldChg>
      <pc:sldChg chg="addSp delSp modSp new mod">
        <pc:chgData name="Naregudem, Amarnath Goud" userId="2184b4e5-a0a4-4839-bbe2-3d821fbd9b5f" providerId="ADAL" clId="{1BD5F22F-9604-410B-8ABC-E3F9669AD987}" dt="2023-05-18T10:20:18.791" v="1442" actId="113"/>
        <pc:sldMkLst>
          <pc:docMk/>
          <pc:sldMk cId="4225212070" sldId="274"/>
        </pc:sldMkLst>
        <pc:spChg chg="del">
          <ac:chgData name="Naregudem, Amarnath Goud" userId="2184b4e5-a0a4-4839-bbe2-3d821fbd9b5f" providerId="ADAL" clId="{1BD5F22F-9604-410B-8ABC-E3F9669AD987}" dt="2023-05-15T14:03:27.332" v="1027" actId="478"/>
          <ac:spMkLst>
            <pc:docMk/>
            <pc:sldMk cId="4225212070" sldId="274"/>
            <ac:spMk id="2" creationId="{CFB2FEF5-82A4-65B9-296D-5615CC00583A}"/>
          </ac:spMkLst>
        </pc:spChg>
        <pc:spChg chg="mod">
          <ac:chgData name="Naregudem, Amarnath Goud" userId="2184b4e5-a0a4-4839-bbe2-3d821fbd9b5f" providerId="ADAL" clId="{1BD5F22F-9604-410B-8ABC-E3F9669AD987}" dt="2023-05-18T10:20:18.791" v="1442" actId="113"/>
          <ac:spMkLst>
            <pc:docMk/>
            <pc:sldMk cId="4225212070" sldId="274"/>
            <ac:spMk id="3" creationId="{B31A2C14-5043-8C41-2250-52ABDA433EC3}"/>
          </ac:spMkLst>
        </pc:spChg>
        <pc:picChg chg="add mod">
          <ac:chgData name="Naregudem, Amarnath Goud" userId="2184b4e5-a0a4-4839-bbe2-3d821fbd9b5f" providerId="ADAL" clId="{1BD5F22F-9604-410B-8ABC-E3F9669AD987}" dt="2023-05-18T10:19:53.412" v="1415" actId="1076"/>
          <ac:picMkLst>
            <pc:docMk/>
            <pc:sldMk cId="4225212070" sldId="274"/>
            <ac:picMk id="5" creationId="{1C4447CF-6D33-4AEE-EBA9-423620C438DA}"/>
          </ac:picMkLst>
        </pc:picChg>
      </pc:sldChg>
      <pc:sldChg chg="addSp delSp modSp new mod">
        <pc:chgData name="Naregudem, Amarnath Goud" userId="2184b4e5-a0a4-4839-bbe2-3d821fbd9b5f" providerId="ADAL" clId="{1BD5F22F-9604-410B-8ABC-E3F9669AD987}" dt="2023-05-18T10:18:19.547" v="1378" actId="27636"/>
        <pc:sldMkLst>
          <pc:docMk/>
          <pc:sldMk cId="3452850774" sldId="275"/>
        </pc:sldMkLst>
        <pc:spChg chg="mod">
          <ac:chgData name="Naregudem, Amarnath Goud" userId="2184b4e5-a0a4-4839-bbe2-3d821fbd9b5f" providerId="ADAL" clId="{1BD5F22F-9604-410B-8ABC-E3F9669AD987}" dt="2023-05-18T09:37:57.062" v="1299" actId="20577"/>
          <ac:spMkLst>
            <pc:docMk/>
            <pc:sldMk cId="3452850774" sldId="275"/>
            <ac:spMk id="2" creationId="{EEC5C34B-4FDC-BA6E-17E6-60E510277D07}"/>
          </ac:spMkLst>
        </pc:spChg>
        <pc:spChg chg="mod">
          <ac:chgData name="Naregudem, Amarnath Goud" userId="2184b4e5-a0a4-4839-bbe2-3d821fbd9b5f" providerId="ADAL" clId="{1BD5F22F-9604-410B-8ABC-E3F9669AD987}" dt="2023-05-18T10:18:19.547" v="1378" actId="27636"/>
          <ac:spMkLst>
            <pc:docMk/>
            <pc:sldMk cId="3452850774" sldId="275"/>
            <ac:spMk id="3" creationId="{508ED041-2904-F0B3-29B5-6C7CF9EF6C6E}"/>
          </ac:spMkLst>
        </pc:spChg>
        <pc:spChg chg="add del">
          <ac:chgData name="Naregudem, Amarnath Goud" userId="2184b4e5-a0a4-4839-bbe2-3d821fbd9b5f" providerId="ADAL" clId="{1BD5F22F-9604-410B-8ABC-E3F9669AD987}" dt="2023-05-18T10:17:04.523" v="1368"/>
          <ac:spMkLst>
            <pc:docMk/>
            <pc:sldMk cId="3452850774" sldId="275"/>
            <ac:spMk id="4" creationId="{5E6DFC23-41F8-16BA-0B37-21189482B245}"/>
          </ac:spMkLst>
        </pc:spChg>
        <pc:spChg chg="add del">
          <ac:chgData name="Naregudem, Amarnath Goud" userId="2184b4e5-a0a4-4839-bbe2-3d821fbd9b5f" providerId="ADAL" clId="{1BD5F22F-9604-410B-8ABC-E3F9669AD987}" dt="2023-05-18T10:17:09.466" v="1370"/>
          <ac:spMkLst>
            <pc:docMk/>
            <pc:sldMk cId="3452850774" sldId="275"/>
            <ac:spMk id="5" creationId="{3D23E872-4F50-AF05-4DA0-D903AC7C536F}"/>
          </ac:spMkLst>
        </pc:spChg>
      </pc:sldChg>
      <pc:sldChg chg="addSp delSp modSp new mod">
        <pc:chgData name="Naregudem, Amarnath Goud" userId="2184b4e5-a0a4-4839-bbe2-3d821fbd9b5f" providerId="ADAL" clId="{1BD5F22F-9604-410B-8ABC-E3F9669AD987}" dt="2023-05-25T05:56:41.904" v="1568" actId="404"/>
        <pc:sldMkLst>
          <pc:docMk/>
          <pc:sldMk cId="1435465451" sldId="276"/>
        </pc:sldMkLst>
        <pc:spChg chg="mod">
          <ac:chgData name="Naregudem, Amarnath Goud" userId="2184b4e5-a0a4-4839-bbe2-3d821fbd9b5f" providerId="ADAL" clId="{1BD5F22F-9604-410B-8ABC-E3F9669AD987}" dt="2023-05-22T06:30:46.196" v="1517" actId="20577"/>
          <ac:spMkLst>
            <pc:docMk/>
            <pc:sldMk cId="1435465451" sldId="276"/>
            <ac:spMk id="2" creationId="{F13D6BE9-150E-575A-8516-FA7B82F58918}"/>
          </ac:spMkLst>
        </pc:spChg>
        <pc:spChg chg="add del mod">
          <ac:chgData name="Naregudem, Amarnath Goud" userId="2184b4e5-a0a4-4839-bbe2-3d821fbd9b5f" providerId="ADAL" clId="{1BD5F22F-9604-410B-8ABC-E3F9669AD987}" dt="2023-05-25T05:56:41.904" v="1568" actId="404"/>
          <ac:spMkLst>
            <pc:docMk/>
            <pc:sldMk cId="1435465451" sldId="276"/>
            <ac:spMk id="3" creationId="{75807774-53A6-91CF-A065-C1FB7436B9F1}"/>
          </ac:spMkLst>
        </pc:spChg>
        <pc:spChg chg="add del mod">
          <ac:chgData name="Naregudem, Amarnath Goud" userId="2184b4e5-a0a4-4839-bbe2-3d821fbd9b5f" providerId="ADAL" clId="{1BD5F22F-9604-410B-8ABC-E3F9669AD987}" dt="2023-05-22T06:42:58.966" v="1520"/>
          <ac:spMkLst>
            <pc:docMk/>
            <pc:sldMk cId="1435465451" sldId="276"/>
            <ac:spMk id="4" creationId="{B3C3127E-C65D-E9F6-CC21-DC9E58A5DB63}"/>
          </ac:spMkLst>
        </pc:spChg>
      </pc:sldChg>
      <pc:sldChg chg="modSp new mod">
        <pc:chgData name="Naregudem, Amarnath Goud" userId="2184b4e5-a0a4-4839-bbe2-3d821fbd9b5f" providerId="ADAL" clId="{1BD5F22F-9604-410B-8ABC-E3F9669AD987}" dt="2023-05-30T07:23:45.188" v="1589" actId="14100"/>
        <pc:sldMkLst>
          <pc:docMk/>
          <pc:sldMk cId="3355843096" sldId="277"/>
        </pc:sldMkLst>
        <pc:spChg chg="mod">
          <ac:chgData name="Naregudem, Amarnath Goud" userId="2184b4e5-a0a4-4839-bbe2-3d821fbd9b5f" providerId="ADAL" clId="{1BD5F22F-9604-410B-8ABC-E3F9669AD987}" dt="2023-05-30T07:22:49.117" v="1588" actId="14100"/>
          <ac:spMkLst>
            <pc:docMk/>
            <pc:sldMk cId="3355843096" sldId="277"/>
            <ac:spMk id="2" creationId="{071A6D73-A3FF-5322-D4AD-FC04775EA4EA}"/>
          </ac:spMkLst>
        </pc:spChg>
        <pc:spChg chg="mod">
          <ac:chgData name="Naregudem, Amarnath Goud" userId="2184b4e5-a0a4-4839-bbe2-3d821fbd9b5f" providerId="ADAL" clId="{1BD5F22F-9604-410B-8ABC-E3F9669AD987}" dt="2023-05-30T07:23:45.188" v="1589" actId="14100"/>
          <ac:spMkLst>
            <pc:docMk/>
            <pc:sldMk cId="3355843096" sldId="277"/>
            <ac:spMk id="3" creationId="{9298B6D9-5324-D366-8C8D-683BD296D4B1}"/>
          </ac:spMkLst>
        </pc:spChg>
      </pc:sldChg>
      <pc:sldChg chg="modSp new mod">
        <pc:chgData name="Naregudem, Amarnath Goud" userId="2184b4e5-a0a4-4839-bbe2-3d821fbd9b5f" providerId="ADAL" clId="{1BD5F22F-9604-410B-8ABC-E3F9669AD987}" dt="2023-06-05T15:08:00.575" v="1611" actId="14100"/>
        <pc:sldMkLst>
          <pc:docMk/>
          <pc:sldMk cId="366428265" sldId="279"/>
        </pc:sldMkLst>
        <pc:spChg chg="mod">
          <ac:chgData name="Naregudem, Amarnath Goud" userId="2184b4e5-a0a4-4839-bbe2-3d821fbd9b5f" providerId="ADAL" clId="{1BD5F22F-9604-410B-8ABC-E3F9669AD987}" dt="2023-06-05T11:38:43.502" v="1609" actId="20577"/>
          <ac:spMkLst>
            <pc:docMk/>
            <pc:sldMk cId="366428265" sldId="279"/>
            <ac:spMk id="2" creationId="{C7C0FECD-8ECF-9F59-00FB-8271F3F544B4}"/>
          </ac:spMkLst>
        </pc:spChg>
        <pc:spChg chg="mod">
          <ac:chgData name="Naregudem, Amarnath Goud" userId="2184b4e5-a0a4-4839-bbe2-3d821fbd9b5f" providerId="ADAL" clId="{1BD5F22F-9604-410B-8ABC-E3F9669AD987}" dt="2023-06-05T15:08:00.575" v="1611" actId="14100"/>
          <ac:spMkLst>
            <pc:docMk/>
            <pc:sldMk cId="366428265" sldId="279"/>
            <ac:spMk id="3" creationId="{F34DD94D-D5E8-9214-865F-03791B7DF84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A56D06-1AE9-42BA-B013-77732A164FA0}"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233770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A56D06-1AE9-42BA-B013-77732A164FA0}"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189323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A56D06-1AE9-42BA-B013-77732A164FA0}"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46B66-8940-405B-A094-35BB7D66E83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03598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A56D06-1AE9-42BA-B013-77732A164FA0}"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215477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A56D06-1AE9-42BA-B013-77732A164FA0}"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46B66-8940-405B-A094-35BB7D66E83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3624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A56D06-1AE9-42BA-B013-77732A164FA0}"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899942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A56D06-1AE9-42BA-B013-77732A164FA0}"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2620047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A56D06-1AE9-42BA-B013-77732A164FA0}"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294985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A56D06-1AE9-42BA-B013-77732A164FA0}"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101763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A56D06-1AE9-42BA-B013-77732A164FA0}"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4046325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A56D06-1AE9-42BA-B013-77732A164FA0}"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293454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A56D06-1AE9-42BA-B013-77732A164FA0}" type="datetimeFigureOut">
              <a:rPr lang="en-IN" smtClean="0"/>
              <a:t>28-10-2023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56328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A56D06-1AE9-42BA-B013-77732A164FA0}" type="datetimeFigureOut">
              <a:rPr lang="en-IN" smtClean="0"/>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04445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A56D06-1AE9-42BA-B013-77732A164FA0}" type="datetimeFigureOut">
              <a:rPr lang="en-IN" smtClean="0"/>
              <a:t>28-10-2023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1032440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A56D06-1AE9-42BA-B013-77732A164FA0}"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71963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A56D06-1AE9-42BA-B013-77732A164FA0}"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662702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A56D06-1AE9-42BA-B013-77732A164FA0}" type="datetimeFigureOut">
              <a:rPr lang="en-IN" smtClean="0"/>
              <a:t>28-10-2023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146B66-8940-405B-A094-35BB7D66E837}" type="slidenum">
              <a:rPr lang="en-IN" smtClean="0"/>
              <a:t>‹#›</a:t>
            </a:fld>
            <a:endParaRPr lang="en-IN"/>
          </a:p>
        </p:txBody>
      </p:sp>
    </p:spTree>
    <p:extLst>
      <p:ext uri="{BB962C8B-B14F-4D97-AF65-F5344CB8AC3E}">
        <p14:creationId xmlns:p14="http://schemas.microsoft.com/office/powerpoint/2010/main" val="1522574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getdbt.com/docs/build/packages#what-is-a-packag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hub.getdb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jinja.quantprogramming.com/" TargetMode="External"/><Relationship Id="rId2" Type="http://schemas.openxmlformats.org/officeDocument/2006/relationships/hyperlink" Target="https://jinja.palletsprojects.com/page/templat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getdbt.com/reference/dbt_project.y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getdbt.com/docs/core/connect-data-platform/snowflake-setu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ignup.snowflak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45AE8-98CB-3EDC-B5C5-491BA19DAD56}"/>
              </a:ext>
            </a:extLst>
          </p:cNvPr>
          <p:cNvSpPr>
            <a:spLocks noGrp="1"/>
          </p:cNvSpPr>
          <p:nvPr>
            <p:ph type="ctrTitle"/>
          </p:nvPr>
        </p:nvSpPr>
        <p:spPr>
          <a:xfrm>
            <a:off x="1285241" y="1008993"/>
            <a:ext cx="8687434" cy="2326874"/>
          </a:xfrm>
        </p:spPr>
        <p:txBody>
          <a:bodyPr anchor="b">
            <a:noAutofit/>
          </a:bodyPr>
          <a:lstStyle/>
          <a:p>
            <a:pPr algn="l"/>
            <a:r>
              <a:rPr lang="en-IN" sz="7200" dirty="0"/>
              <a:t>Modern Data Transformations</a:t>
            </a:r>
            <a:endParaRPr lang="en-IN" sz="7200" i="1" dirty="0"/>
          </a:p>
        </p:txBody>
      </p:sp>
      <p:sp>
        <p:nvSpPr>
          <p:cNvPr id="3" name="Subtitle 2">
            <a:extLst>
              <a:ext uri="{FF2B5EF4-FFF2-40B4-BE49-F238E27FC236}">
                <a16:creationId xmlns:a16="http://schemas.microsoft.com/office/drawing/2014/main" id="{61A5A9BF-5C21-38F1-E9E5-191F99CD817F}"/>
              </a:ext>
            </a:extLst>
          </p:cNvPr>
          <p:cNvSpPr>
            <a:spLocks noGrp="1"/>
          </p:cNvSpPr>
          <p:nvPr>
            <p:ph type="subTitle" idx="1"/>
          </p:nvPr>
        </p:nvSpPr>
        <p:spPr>
          <a:xfrm>
            <a:off x="3020052" y="3721585"/>
            <a:ext cx="7132335" cy="1312657"/>
          </a:xfrm>
        </p:spPr>
        <p:txBody>
          <a:bodyPr anchor="t">
            <a:normAutofit/>
          </a:bodyPr>
          <a:lstStyle/>
          <a:p>
            <a:pPr algn="l"/>
            <a:r>
              <a:rPr lang="en-IN" dirty="0"/>
              <a:t>			</a:t>
            </a:r>
            <a:r>
              <a:rPr lang="en-IN" sz="4400" dirty="0">
                <a:solidFill>
                  <a:schemeClr val="accent1"/>
                </a:solidFill>
              </a:rPr>
              <a:t>Data Build tool</a:t>
            </a:r>
            <a:r>
              <a:rPr lang="en-IN" sz="3600" dirty="0">
                <a:solidFill>
                  <a:schemeClr val="accent1"/>
                </a:solidFill>
              </a:rPr>
              <a:t>	</a:t>
            </a:r>
            <a:endParaRPr lang="en-IN" dirty="0">
              <a:solidFill>
                <a:schemeClr val="accent1"/>
              </a:solidFill>
            </a:endParaRPr>
          </a:p>
        </p:txBody>
      </p:sp>
      <p:pic>
        <p:nvPicPr>
          <p:cNvPr id="5" name="Picture 4">
            <a:extLst>
              <a:ext uri="{FF2B5EF4-FFF2-40B4-BE49-F238E27FC236}">
                <a16:creationId xmlns:a16="http://schemas.microsoft.com/office/drawing/2014/main" id="{A8AD4F5D-D969-E2E7-83E3-6B17D2CCD249}"/>
              </a:ext>
            </a:extLst>
          </p:cNvPr>
          <p:cNvPicPr>
            <a:picLocks noChangeAspect="1"/>
          </p:cNvPicPr>
          <p:nvPr/>
        </p:nvPicPr>
        <p:blipFill>
          <a:blip r:embed="rId2"/>
          <a:stretch>
            <a:fillRect/>
          </a:stretch>
        </p:blipFill>
        <p:spPr>
          <a:xfrm>
            <a:off x="3393318" y="3721408"/>
            <a:ext cx="2235640" cy="925871"/>
          </a:xfrm>
          <a:prstGeom prst="rect">
            <a:avLst/>
          </a:prstGeom>
        </p:spPr>
      </p:pic>
    </p:spTree>
    <p:extLst>
      <p:ext uri="{BB962C8B-B14F-4D97-AF65-F5344CB8AC3E}">
        <p14:creationId xmlns:p14="http://schemas.microsoft.com/office/powerpoint/2010/main" val="1761907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32F9-D9D9-A72B-0352-2DCCDE47AF3C}"/>
              </a:ext>
            </a:extLst>
          </p:cNvPr>
          <p:cNvSpPr>
            <a:spLocks noGrp="1"/>
          </p:cNvSpPr>
          <p:nvPr>
            <p:ph type="title"/>
          </p:nvPr>
        </p:nvSpPr>
        <p:spPr/>
        <p:txBody>
          <a:bodyPr/>
          <a:lstStyle/>
          <a:p>
            <a:r>
              <a:rPr lang="en-IN" dirty="0"/>
              <a:t>DBT Models</a:t>
            </a:r>
          </a:p>
        </p:txBody>
      </p:sp>
      <p:sp>
        <p:nvSpPr>
          <p:cNvPr id="3" name="Content Placeholder 2">
            <a:extLst>
              <a:ext uri="{FF2B5EF4-FFF2-40B4-BE49-F238E27FC236}">
                <a16:creationId xmlns:a16="http://schemas.microsoft.com/office/drawing/2014/main" id="{F64D2837-F01E-BA8C-4222-77F29CD6651C}"/>
              </a:ext>
            </a:extLst>
          </p:cNvPr>
          <p:cNvSpPr>
            <a:spLocks noGrp="1"/>
          </p:cNvSpPr>
          <p:nvPr>
            <p:ph idx="1"/>
          </p:nvPr>
        </p:nvSpPr>
        <p:spPr>
          <a:xfrm>
            <a:off x="838200" y="1422400"/>
            <a:ext cx="10805160" cy="5232399"/>
          </a:xfrm>
        </p:spPr>
        <p:txBody>
          <a:bodyPr/>
          <a:lstStyle/>
          <a:p>
            <a:r>
              <a:rPr lang="en-IN" dirty="0"/>
              <a:t>Contains SQL queries for transforming, analysing the data </a:t>
            </a:r>
          </a:p>
          <a:p>
            <a:r>
              <a:rPr lang="en-IN" dirty="0"/>
              <a:t>Model folder is where we write our transformation logic to create views, tables in the database</a:t>
            </a:r>
          </a:p>
          <a:p>
            <a:r>
              <a:rPr lang="en-IN" dirty="0"/>
              <a:t>Using ref in models</a:t>
            </a:r>
          </a:p>
          <a:p>
            <a:endParaRPr lang="en-IN" dirty="0"/>
          </a:p>
        </p:txBody>
      </p:sp>
      <p:pic>
        <p:nvPicPr>
          <p:cNvPr id="5" name="Picture 4">
            <a:extLst>
              <a:ext uri="{FF2B5EF4-FFF2-40B4-BE49-F238E27FC236}">
                <a16:creationId xmlns:a16="http://schemas.microsoft.com/office/drawing/2014/main" id="{94333AE4-1A81-F85C-8FA3-5B940D1AA5C8}"/>
              </a:ext>
            </a:extLst>
          </p:cNvPr>
          <p:cNvPicPr>
            <a:picLocks noChangeAspect="1"/>
          </p:cNvPicPr>
          <p:nvPr/>
        </p:nvPicPr>
        <p:blipFill>
          <a:blip r:embed="rId2"/>
          <a:stretch>
            <a:fillRect/>
          </a:stretch>
        </p:blipFill>
        <p:spPr>
          <a:xfrm>
            <a:off x="1141730" y="3178743"/>
            <a:ext cx="7504430" cy="2765577"/>
          </a:xfrm>
          <a:prstGeom prst="rect">
            <a:avLst/>
          </a:prstGeom>
        </p:spPr>
      </p:pic>
    </p:spTree>
    <p:extLst>
      <p:ext uri="{BB962C8B-B14F-4D97-AF65-F5344CB8AC3E}">
        <p14:creationId xmlns:p14="http://schemas.microsoft.com/office/powerpoint/2010/main" val="3048447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03D5-B840-FB79-17F4-414297BD35F2}"/>
              </a:ext>
            </a:extLst>
          </p:cNvPr>
          <p:cNvSpPr>
            <a:spLocks noGrp="1"/>
          </p:cNvSpPr>
          <p:nvPr>
            <p:ph type="title"/>
          </p:nvPr>
        </p:nvSpPr>
        <p:spPr/>
        <p:txBody>
          <a:bodyPr/>
          <a:lstStyle/>
          <a:p>
            <a:r>
              <a:rPr lang="en-IN" b="1" i="0" dirty="0">
                <a:solidFill>
                  <a:srgbClr val="36394D"/>
                </a:solidFill>
                <a:effectLst/>
                <a:latin typeface="Source Sans Pro" panose="020B0503030403020204" pitchFamily="34" charset="0"/>
              </a:rPr>
              <a:t>Modularity</a:t>
            </a:r>
            <a:endParaRPr lang="en-IN" dirty="0"/>
          </a:p>
        </p:txBody>
      </p:sp>
      <p:sp>
        <p:nvSpPr>
          <p:cNvPr id="3" name="Content Placeholder 2">
            <a:extLst>
              <a:ext uri="{FF2B5EF4-FFF2-40B4-BE49-F238E27FC236}">
                <a16:creationId xmlns:a16="http://schemas.microsoft.com/office/drawing/2014/main" id="{05EF620D-DA36-2F7E-BB22-70C1460D55E9}"/>
              </a:ext>
            </a:extLst>
          </p:cNvPr>
          <p:cNvSpPr>
            <a:spLocks noGrp="1"/>
          </p:cNvSpPr>
          <p:nvPr>
            <p:ph idx="1"/>
          </p:nvPr>
        </p:nvSpPr>
        <p:spPr>
          <a:xfrm>
            <a:off x="677334" y="1472665"/>
            <a:ext cx="8596668" cy="4568697"/>
          </a:xfrm>
        </p:spPr>
        <p:txBody>
          <a:bodyPr>
            <a:normAutofit fontScale="85000" lnSpcReduction="10000"/>
          </a:bodyPr>
          <a:lstStyle/>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We could build each of our final models in a single model as we did with </a:t>
            </a:r>
            <a:r>
              <a:rPr lang="en-IN" sz="2600" b="0" i="0" dirty="0" err="1">
                <a:solidFill>
                  <a:srgbClr val="36394D"/>
                </a:solidFill>
                <a:effectLst/>
                <a:latin typeface="Source Sans Pro" panose="020B0503030403020204" pitchFamily="34" charset="0"/>
              </a:rPr>
              <a:t>dim_customers</a:t>
            </a:r>
            <a:r>
              <a:rPr lang="en-IN" sz="2600" b="0" i="0" dirty="0">
                <a:solidFill>
                  <a:srgbClr val="36394D"/>
                </a:solidFill>
                <a:effectLst/>
                <a:latin typeface="Source Sans Pro" panose="020B0503030403020204" pitchFamily="34" charset="0"/>
              </a:rPr>
              <a:t>, however with </a:t>
            </a:r>
            <a:r>
              <a:rPr lang="en-IN" sz="2600" b="0" i="0" dirty="0" err="1">
                <a:solidFill>
                  <a:srgbClr val="36394D"/>
                </a:solidFill>
                <a:effectLst/>
                <a:latin typeface="Source Sans Pro" panose="020B0503030403020204" pitchFamily="34" charset="0"/>
              </a:rPr>
              <a:t>dbt</a:t>
            </a:r>
            <a:r>
              <a:rPr lang="en-IN" sz="2600" b="0" i="0" dirty="0">
                <a:solidFill>
                  <a:srgbClr val="36394D"/>
                </a:solidFill>
                <a:effectLst/>
                <a:latin typeface="Source Sans Pro" panose="020B0503030403020204" pitchFamily="34" charset="0"/>
              </a:rPr>
              <a:t> we can create our final data products using modularity.</a:t>
            </a:r>
          </a:p>
          <a:p>
            <a:pPr algn="l">
              <a:buFont typeface="Arial" panose="020B0604020202020204" pitchFamily="34" charset="0"/>
              <a:buChar char="•"/>
            </a:pPr>
            <a:r>
              <a:rPr lang="en-IN" sz="2600" b="1" i="0" dirty="0">
                <a:solidFill>
                  <a:srgbClr val="36394D"/>
                </a:solidFill>
                <a:effectLst/>
                <a:latin typeface="Source Sans Pro" panose="020B0503030403020204" pitchFamily="34" charset="0"/>
              </a:rPr>
              <a:t>Modularity</a:t>
            </a:r>
            <a:r>
              <a:rPr lang="en-IN" sz="2600" b="0" i="0" dirty="0">
                <a:solidFill>
                  <a:srgbClr val="36394D"/>
                </a:solidFill>
                <a:effectLst/>
                <a:latin typeface="Source Sans Pro" panose="020B0503030403020204" pitchFamily="34" charset="0"/>
              </a:rPr>
              <a:t> is the degree to which a system's components may be separated and recombined, often with the benefit of flexibility and variety in use.</a:t>
            </a:r>
          </a:p>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This allows us to build data artifacts in logical steps.</a:t>
            </a:r>
          </a:p>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For example, we can stage the raw customers and orders data to shape it into what we want it to look like. Then we can build a model that references both of these to build the final </a:t>
            </a:r>
            <a:r>
              <a:rPr lang="en-IN" sz="2600" b="0" i="0" dirty="0" err="1">
                <a:solidFill>
                  <a:srgbClr val="36394D"/>
                </a:solidFill>
                <a:effectLst/>
                <a:latin typeface="Source Sans Pro" panose="020B0503030403020204" pitchFamily="34" charset="0"/>
              </a:rPr>
              <a:t>dim_customers</a:t>
            </a:r>
            <a:r>
              <a:rPr lang="en-IN" sz="2600" b="0" i="0" dirty="0">
                <a:solidFill>
                  <a:srgbClr val="36394D"/>
                </a:solidFill>
                <a:effectLst/>
                <a:latin typeface="Source Sans Pro" panose="020B0503030403020204" pitchFamily="34" charset="0"/>
              </a:rPr>
              <a:t> model.</a:t>
            </a:r>
          </a:p>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Thinking modularly is how software engineers build applications. Models can be leveraged to apply this modular thinking to analytics engineering.</a:t>
            </a:r>
          </a:p>
          <a:p>
            <a:endParaRPr lang="en-IN" dirty="0"/>
          </a:p>
        </p:txBody>
      </p:sp>
    </p:spTree>
    <p:extLst>
      <p:ext uri="{BB962C8B-B14F-4D97-AF65-F5344CB8AC3E}">
        <p14:creationId xmlns:p14="http://schemas.microsoft.com/office/powerpoint/2010/main" val="199388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2879-D61E-9124-F3CE-65B9BD17BB76}"/>
              </a:ext>
            </a:extLst>
          </p:cNvPr>
          <p:cNvSpPr>
            <a:spLocks noGrp="1"/>
          </p:cNvSpPr>
          <p:nvPr>
            <p:ph type="title"/>
          </p:nvPr>
        </p:nvSpPr>
        <p:spPr>
          <a:xfrm>
            <a:off x="838200" y="365126"/>
            <a:ext cx="10258425" cy="882650"/>
          </a:xfrm>
        </p:spPr>
        <p:txBody>
          <a:bodyPr/>
          <a:lstStyle/>
          <a:p>
            <a:r>
              <a:rPr lang="en-IN" dirty="0" err="1"/>
              <a:t>Sources.yml</a:t>
            </a:r>
            <a:endParaRPr lang="en-IN" dirty="0"/>
          </a:p>
        </p:txBody>
      </p:sp>
      <p:sp>
        <p:nvSpPr>
          <p:cNvPr id="3" name="Content Placeholder 2">
            <a:extLst>
              <a:ext uri="{FF2B5EF4-FFF2-40B4-BE49-F238E27FC236}">
                <a16:creationId xmlns:a16="http://schemas.microsoft.com/office/drawing/2014/main" id="{0D7F287D-A819-CBB3-6643-1FE6236E46A8}"/>
              </a:ext>
            </a:extLst>
          </p:cNvPr>
          <p:cNvSpPr>
            <a:spLocks noGrp="1"/>
          </p:cNvSpPr>
          <p:nvPr>
            <p:ph idx="1"/>
          </p:nvPr>
        </p:nvSpPr>
        <p:spPr>
          <a:xfrm>
            <a:off x="673768" y="1247776"/>
            <a:ext cx="10680032" cy="4929187"/>
          </a:xfrm>
        </p:spPr>
        <p:txBody>
          <a:bodyPr>
            <a:normAutofit/>
          </a:bodyPr>
          <a:lstStyle/>
          <a:p>
            <a:pPr marL="0" indent="0">
              <a:buNone/>
            </a:pPr>
            <a:r>
              <a:rPr lang="en-IN" sz="1000" b="0" i="0" dirty="0">
                <a:solidFill>
                  <a:srgbClr val="FFFFFF"/>
                </a:solidFill>
                <a:effectLst/>
                <a:latin typeface="SF-Mono-Regular"/>
              </a:rPr>
              <a:t>version: </a:t>
            </a:r>
            <a:r>
              <a:rPr lang="en-IN" sz="1000" b="0" i="0" dirty="0">
                <a:solidFill>
                  <a:srgbClr val="D1F1A9"/>
                </a:solidFill>
                <a:effectLst/>
                <a:latin typeface="SF-Mono-Regular"/>
              </a:rPr>
              <a:t>2</a:t>
            </a:r>
            <a:br>
              <a:rPr lang="en-IN" sz="1000" dirty="0"/>
            </a:br>
            <a:br>
              <a:rPr lang="en-IN" sz="1200" dirty="0"/>
            </a:br>
            <a:r>
              <a:rPr lang="en-IN" sz="2400" b="0" i="0" dirty="0">
                <a:effectLst/>
              </a:rPr>
              <a:t>sources:</a:t>
            </a:r>
            <a:br>
              <a:rPr lang="en-IN" sz="2400" dirty="0"/>
            </a:br>
            <a:r>
              <a:rPr lang="en-IN" sz="2400" b="0" i="0" dirty="0">
                <a:effectLst/>
              </a:rPr>
              <a:t>  - name: </a:t>
            </a:r>
            <a:r>
              <a:rPr lang="en-IN" sz="2400" b="0" i="0" dirty="0" err="1">
                <a:effectLst/>
              </a:rPr>
              <a:t>jaffle_shop</a:t>
            </a:r>
            <a:br>
              <a:rPr lang="en-IN" sz="2400" dirty="0"/>
            </a:br>
            <a:r>
              <a:rPr lang="en-IN" sz="2400" b="0" i="0" dirty="0">
                <a:effectLst/>
              </a:rPr>
              <a:t>    database: raw</a:t>
            </a:r>
            <a:br>
              <a:rPr lang="en-IN" sz="2400" dirty="0"/>
            </a:br>
            <a:r>
              <a:rPr lang="en-IN" sz="2400" b="0" i="0" dirty="0">
                <a:effectLst/>
              </a:rPr>
              <a:t>    schema: </a:t>
            </a:r>
            <a:r>
              <a:rPr lang="en-IN" sz="2400" b="0" i="0" dirty="0" err="1">
                <a:effectLst/>
              </a:rPr>
              <a:t>jaffle_shop</a:t>
            </a:r>
            <a:br>
              <a:rPr lang="en-IN" sz="2400" dirty="0"/>
            </a:br>
            <a:r>
              <a:rPr lang="en-IN" sz="2400" b="0" i="0" dirty="0">
                <a:effectLst/>
              </a:rPr>
              <a:t>    tables:</a:t>
            </a:r>
            <a:br>
              <a:rPr lang="en-IN" sz="2400" dirty="0"/>
            </a:br>
            <a:r>
              <a:rPr lang="en-IN" sz="2400" b="0" i="0" dirty="0">
                <a:effectLst/>
              </a:rPr>
              <a:t>      - name: customers</a:t>
            </a:r>
            <a:br>
              <a:rPr lang="en-IN" sz="2400" dirty="0"/>
            </a:br>
            <a:r>
              <a:rPr lang="en-IN" sz="2400" b="0" i="0" dirty="0">
                <a:effectLst/>
              </a:rPr>
              <a:t>      - name: orders</a:t>
            </a:r>
            <a:br>
              <a:rPr lang="en-IN" sz="2400" dirty="0"/>
            </a:br>
            <a:endParaRPr lang="en-IN" sz="2400" dirty="0"/>
          </a:p>
          <a:p>
            <a:pPr marL="0" indent="0">
              <a:buNone/>
            </a:pPr>
            <a:r>
              <a:rPr lang="en-IN" sz="2400" dirty="0"/>
              <a:t>Note: Tests can be added for the sources also. So that we can know if there is any error in source data we got.</a:t>
            </a:r>
          </a:p>
        </p:txBody>
      </p:sp>
    </p:spTree>
    <p:extLst>
      <p:ext uri="{BB962C8B-B14F-4D97-AF65-F5344CB8AC3E}">
        <p14:creationId xmlns:p14="http://schemas.microsoft.com/office/powerpoint/2010/main" val="1851130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5CE6-9FA3-0F6E-AAA5-F714F31A626D}"/>
              </a:ext>
            </a:extLst>
          </p:cNvPr>
          <p:cNvSpPr>
            <a:spLocks noGrp="1"/>
          </p:cNvSpPr>
          <p:nvPr>
            <p:ph type="title"/>
          </p:nvPr>
        </p:nvSpPr>
        <p:spPr>
          <a:xfrm>
            <a:off x="677334" y="609600"/>
            <a:ext cx="8596668" cy="814939"/>
          </a:xfrm>
        </p:spPr>
        <p:txBody>
          <a:bodyPr/>
          <a:lstStyle/>
          <a:p>
            <a:r>
              <a:rPr lang="en-US" dirty="0"/>
              <a:t>Custom Schema’s</a:t>
            </a:r>
            <a:endParaRPr lang="en-IN" dirty="0"/>
          </a:p>
        </p:txBody>
      </p:sp>
      <p:sp>
        <p:nvSpPr>
          <p:cNvPr id="3" name="Content Placeholder 2">
            <a:extLst>
              <a:ext uri="{FF2B5EF4-FFF2-40B4-BE49-F238E27FC236}">
                <a16:creationId xmlns:a16="http://schemas.microsoft.com/office/drawing/2014/main" id="{43604706-DF12-ED33-6BF1-1F990105F248}"/>
              </a:ext>
            </a:extLst>
          </p:cNvPr>
          <p:cNvSpPr>
            <a:spLocks noGrp="1"/>
          </p:cNvSpPr>
          <p:nvPr>
            <p:ph idx="1"/>
          </p:nvPr>
        </p:nvSpPr>
        <p:spPr>
          <a:xfrm>
            <a:off x="677334" y="1424539"/>
            <a:ext cx="8596668" cy="4616823"/>
          </a:xfrm>
        </p:spPr>
        <p:txBody>
          <a:bodyPr/>
          <a:lstStyle/>
          <a:p>
            <a:r>
              <a:rPr lang="en-US" dirty="0"/>
              <a:t>All the schema’s would be built in the target we specify in the </a:t>
            </a:r>
            <a:r>
              <a:rPr lang="en-US" dirty="0" err="1"/>
              <a:t>profiles.yml</a:t>
            </a:r>
            <a:r>
              <a:rPr lang="en-US" dirty="0"/>
              <a:t>. In projects with lots of models/tables we can build them in separate schema’s in same database.</a:t>
            </a:r>
          </a:p>
          <a:p>
            <a:r>
              <a:rPr lang="en-US" b="0" i="0" dirty="0">
                <a:solidFill>
                  <a:srgbClr val="262A38"/>
                </a:solidFill>
                <a:effectLst/>
                <a:latin typeface="Source Sans Pro" panose="020B0503030403020204" pitchFamily="34" charset="0"/>
              </a:rPr>
              <a:t>You can use </a:t>
            </a:r>
            <a:r>
              <a:rPr lang="en-US" b="1" i="0" dirty="0">
                <a:solidFill>
                  <a:srgbClr val="262A38"/>
                </a:solidFill>
                <a:effectLst/>
                <a:latin typeface="Source Sans Pro" panose="020B0503030403020204" pitchFamily="34" charset="0"/>
              </a:rPr>
              <a:t>custom schemas</a:t>
            </a:r>
            <a:r>
              <a:rPr lang="en-US" b="0" i="0" dirty="0">
                <a:solidFill>
                  <a:srgbClr val="262A38"/>
                </a:solidFill>
                <a:effectLst/>
                <a:latin typeface="Source Sans Pro" panose="020B0503030403020204" pitchFamily="34" charset="0"/>
              </a:rPr>
              <a:t> in </a:t>
            </a:r>
            <a:r>
              <a:rPr lang="en-US" b="0" i="0" dirty="0" err="1">
                <a:solidFill>
                  <a:srgbClr val="262A38"/>
                </a:solidFill>
                <a:effectLst/>
                <a:latin typeface="Source Sans Pro" panose="020B0503030403020204" pitchFamily="34" charset="0"/>
              </a:rPr>
              <a:t>dbt</a:t>
            </a:r>
            <a:r>
              <a:rPr lang="en-US" b="0" i="0" dirty="0">
                <a:solidFill>
                  <a:srgbClr val="262A38"/>
                </a:solidFill>
                <a:effectLst/>
                <a:latin typeface="Source Sans Pro" panose="020B0503030403020204" pitchFamily="34" charset="0"/>
              </a:rPr>
              <a:t> to build models in a schema other than your target schema.</a:t>
            </a:r>
          </a:p>
          <a:p>
            <a:r>
              <a:rPr lang="en-US" dirty="0" err="1"/>
              <a:t>dbt</a:t>
            </a:r>
            <a:r>
              <a:rPr lang="en-US" dirty="0"/>
              <a:t> will generate the schema name for a model by concatenating the custom schema to the target schema, as in: </a:t>
            </a:r>
            <a:r>
              <a:rPr lang="en-US" b="1" dirty="0"/>
              <a:t>&lt;</a:t>
            </a:r>
            <a:r>
              <a:rPr lang="en-US" b="1" dirty="0" err="1"/>
              <a:t>target_schema</a:t>
            </a:r>
            <a:r>
              <a:rPr lang="en-US" b="1" dirty="0"/>
              <a:t>&gt;_&lt;</a:t>
            </a:r>
            <a:r>
              <a:rPr lang="en-US" b="1" dirty="0" err="1"/>
              <a:t>custom_schema</a:t>
            </a:r>
            <a:r>
              <a:rPr lang="en-US" b="1" dirty="0"/>
              <a:t>&gt;;</a:t>
            </a:r>
          </a:p>
          <a:p>
            <a:r>
              <a:rPr lang="en-US" b="1" dirty="0"/>
              <a:t>Ex: </a:t>
            </a:r>
            <a:r>
              <a:rPr lang="en-US" dirty="0"/>
              <a:t> </a:t>
            </a:r>
            <a:r>
              <a:rPr lang="en-US" dirty="0" err="1"/>
              <a:t>Target_schema</a:t>
            </a:r>
            <a:r>
              <a:rPr lang="en-US" dirty="0"/>
              <a:t>: Dev</a:t>
            </a:r>
          </a:p>
          <a:p>
            <a:pPr marL="0" indent="0">
              <a:buNone/>
            </a:pPr>
            <a:r>
              <a:rPr lang="en-US" b="1" dirty="0" err="1"/>
              <a:t>Custom_schema</a:t>
            </a:r>
            <a:r>
              <a:rPr lang="en-US" b="1" dirty="0"/>
              <a:t>: </a:t>
            </a:r>
            <a:r>
              <a:rPr lang="en-US" dirty="0"/>
              <a:t>Staging</a:t>
            </a:r>
          </a:p>
          <a:p>
            <a:pPr marL="0" indent="0">
              <a:buNone/>
            </a:pPr>
            <a:endParaRPr lang="en-IN" b="1" dirty="0"/>
          </a:p>
          <a:p>
            <a:pPr marL="0" indent="0">
              <a:buNone/>
            </a:pPr>
            <a:r>
              <a:rPr lang="en-IN" dirty="0"/>
              <a:t>So DBT run would build </a:t>
            </a:r>
            <a:r>
              <a:rPr lang="en-IN" b="1" dirty="0" err="1"/>
              <a:t>Dev_Staging</a:t>
            </a:r>
            <a:endParaRPr lang="en-IN" b="1" dirty="0"/>
          </a:p>
          <a:p>
            <a:pPr marL="0" indent="0">
              <a:buNone/>
            </a:pPr>
            <a:r>
              <a:rPr lang="en-IN" b="0" i="0" dirty="0">
                <a:solidFill>
                  <a:schemeClr val="accent1">
                    <a:lumMod val="75000"/>
                  </a:schemeClr>
                </a:solidFill>
                <a:effectLst/>
                <a:latin typeface="Source Code Pro" panose="020B0604020202020204" pitchFamily="49" charset="0"/>
              </a:rPr>
              <a:t>{{ config(schema=‘staging') }}</a:t>
            </a:r>
            <a:endParaRPr lang="en-IN" b="1" dirty="0">
              <a:solidFill>
                <a:schemeClr val="accent1">
                  <a:lumMod val="75000"/>
                </a:schemeClr>
              </a:solidFill>
            </a:endParaRPr>
          </a:p>
        </p:txBody>
      </p:sp>
    </p:spTree>
    <p:extLst>
      <p:ext uri="{BB962C8B-B14F-4D97-AF65-F5344CB8AC3E}">
        <p14:creationId xmlns:p14="http://schemas.microsoft.com/office/powerpoint/2010/main" val="455944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FBC6-FC99-CD44-D521-90DA3911FAC0}"/>
              </a:ext>
            </a:extLst>
          </p:cNvPr>
          <p:cNvSpPr>
            <a:spLocks noGrp="1"/>
          </p:cNvSpPr>
          <p:nvPr>
            <p:ph type="title"/>
          </p:nvPr>
        </p:nvSpPr>
        <p:spPr/>
        <p:txBody>
          <a:bodyPr/>
          <a:lstStyle/>
          <a:p>
            <a:r>
              <a:rPr lang="en-IN" dirty="0"/>
              <a:t>DBT Tests: </a:t>
            </a:r>
          </a:p>
        </p:txBody>
      </p:sp>
      <p:sp>
        <p:nvSpPr>
          <p:cNvPr id="3" name="Content Placeholder 2">
            <a:extLst>
              <a:ext uri="{FF2B5EF4-FFF2-40B4-BE49-F238E27FC236}">
                <a16:creationId xmlns:a16="http://schemas.microsoft.com/office/drawing/2014/main" id="{0E2744E8-B756-24AE-86FC-0729A3572584}"/>
              </a:ext>
            </a:extLst>
          </p:cNvPr>
          <p:cNvSpPr>
            <a:spLocks noGrp="1"/>
          </p:cNvSpPr>
          <p:nvPr>
            <p:ph idx="1"/>
          </p:nvPr>
        </p:nvSpPr>
        <p:spPr/>
        <p:txBody>
          <a:bodyPr/>
          <a:lstStyle/>
          <a:p>
            <a:r>
              <a:rPr lang="en-IN" dirty="0"/>
              <a:t>Schema in </a:t>
            </a:r>
            <a:r>
              <a:rPr lang="en-IN" dirty="0" err="1"/>
              <a:t>dbt</a:t>
            </a:r>
            <a:r>
              <a:rPr lang="en-IN" dirty="0"/>
              <a:t> </a:t>
            </a:r>
          </a:p>
          <a:p>
            <a:r>
              <a:rPr lang="en-IN" dirty="0"/>
              <a:t>Schema defines the columns and their description</a:t>
            </a:r>
          </a:p>
          <a:p>
            <a:r>
              <a:rPr lang="en-IN" dirty="0"/>
              <a:t>DBT has 4 default tests that can be given to any of the models. They are </a:t>
            </a:r>
          </a:p>
          <a:p>
            <a:r>
              <a:rPr lang="en-IN" dirty="0"/>
              <a:t>1) </a:t>
            </a:r>
            <a:r>
              <a:rPr lang="en-IN" dirty="0" err="1"/>
              <a:t>not_null</a:t>
            </a:r>
            <a:r>
              <a:rPr lang="en-IN" dirty="0"/>
              <a:t> </a:t>
            </a:r>
          </a:p>
          <a:p>
            <a:r>
              <a:rPr lang="en-IN" dirty="0"/>
              <a:t>2) Unique </a:t>
            </a:r>
          </a:p>
          <a:p>
            <a:r>
              <a:rPr lang="en-IN" dirty="0"/>
              <a:t>3) </a:t>
            </a:r>
            <a:r>
              <a:rPr lang="en-IN" dirty="0" err="1"/>
              <a:t>accepted_values</a:t>
            </a:r>
            <a:r>
              <a:rPr lang="en-IN" dirty="0"/>
              <a:t> </a:t>
            </a:r>
          </a:p>
          <a:p>
            <a:r>
              <a:rPr lang="en-IN" dirty="0"/>
              <a:t>4) relationships</a:t>
            </a:r>
          </a:p>
        </p:txBody>
      </p:sp>
    </p:spTree>
    <p:extLst>
      <p:ext uri="{BB962C8B-B14F-4D97-AF65-F5344CB8AC3E}">
        <p14:creationId xmlns:p14="http://schemas.microsoft.com/office/powerpoint/2010/main" val="963970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54FBF9-0734-E207-8C9E-ABBE89C9D246}"/>
              </a:ext>
            </a:extLst>
          </p:cNvPr>
          <p:cNvPicPr>
            <a:picLocks noGrp="1" noChangeAspect="1"/>
          </p:cNvPicPr>
          <p:nvPr>
            <p:ph idx="1"/>
          </p:nvPr>
        </p:nvPicPr>
        <p:blipFill>
          <a:blip r:embed="rId2"/>
          <a:stretch>
            <a:fillRect/>
          </a:stretch>
        </p:blipFill>
        <p:spPr>
          <a:xfrm>
            <a:off x="309412" y="591577"/>
            <a:ext cx="9353792" cy="5963603"/>
          </a:xfrm>
        </p:spPr>
      </p:pic>
    </p:spTree>
    <p:extLst>
      <p:ext uri="{BB962C8B-B14F-4D97-AF65-F5344CB8AC3E}">
        <p14:creationId xmlns:p14="http://schemas.microsoft.com/office/powerpoint/2010/main" val="136633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A7C4-A32A-BA25-16DC-31869F8706F8}"/>
              </a:ext>
            </a:extLst>
          </p:cNvPr>
          <p:cNvSpPr>
            <a:spLocks noGrp="1"/>
          </p:cNvSpPr>
          <p:nvPr>
            <p:ph type="title"/>
          </p:nvPr>
        </p:nvSpPr>
        <p:spPr/>
        <p:txBody>
          <a:bodyPr>
            <a:normAutofit/>
          </a:bodyPr>
          <a:lstStyle/>
          <a:p>
            <a:r>
              <a:rPr lang="en-IN" dirty="0"/>
              <a:t>Singular tests</a:t>
            </a:r>
          </a:p>
        </p:txBody>
      </p:sp>
      <p:sp>
        <p:nvSpPr>
          <p:cNvPr id="3" name="Content Placeholder 2">
            <a:extLst>
              <a:ext uri="{FF2B5EF4-FFF2-40B4-BE49-F238E27FC236}">
                <a16:creationId xmlns:a16="http://schemas.microsoft.com/office/drawing/2014/main" id="{6D13305F-23F7-8491-9182-7EDE122D493F}"/>
              </a:ext>
            </a:extLst>
          </p:cNvPr>
          <p:cNvSpPr>
            <a:spLocks noGrp="1"/>
          </p:cNvSpPr>
          <p:nvPr>
            <p:ph idx="1"/>
          </p:nvPr>
        </p:nvSpPr>
        <p:spPr/>
        <p:txBody>
          <a:bodyPr>
            <a:normAutofit/>
          </a:bodyPr>
          <a:lstStyle/>
          <a:p>
            <a:r>
              <a:rPr lang="en-IN" dirty="0"/>
              <a:t>Singular tests: These tests are written in </a:t>
            </a:r>
            <a:r>
              <a:rPr lang="en-IN" dirty="0" err="1"/>
              <a:t>sql</a:t>
            </a:r>
            <a:r>
              <a:rPr lang="en-IN" dirty="0"/>
              <a:t> query format and this test would be written in such a way that it returns failing records. </a:t>
            </a:r>
          </a:p>
          <a:p>
            <a:r>
              <a:rPr lang="en-IN" dirty="0"/>
              <a:t>Example: we want to test that our </a:t>
            </a:r>
            <a:r>
              <a:rPr lang="en-IN" dirty="0" err="1"/>
              <a:t>ouput</a:t>
            </a:r>
            <a:r>
              <a:rPr lang="en-IN" dirty="0"/>
              <a:t> should only return positive values. </a:t>
            </a:r>
          </a:p>
          <a:p>
            <a:r>
              <a:rPr lang="en-IN" dirty="0"/>
              <a:t>Select </a:t>
            </a:r>
            <a:r>
              <a:rPr lang="en-IN" dirty="0" err="1"/>
              <a:t>column_name</a:t>
            </a:r>
            <a:r>
              <a:rPr lang="en-IN" dirty="0"/>
              <a:t>(price) from model(</a:t>
            </a:r>
            <a:r>
              <a:rPr lang="en-IN" dirty="0" err="1"/>
              <a:t>table_name</a:t>
            </a:r>
            <a:r>
              <a:rPr lang="en-IN" dirty="0"/>
              <a:t>) where price &lt; 0 </a:t>
            </a:r>
          </a:p>
          <a:p>
            <a:r>
              <a:rPr lang="en-IN" dirty="0"/>
              <a:t>In the above query we have given price is less than 0 that is exact opposite to what we are testing- our test is to check for positive values. In </a:t>
            </a:r>
            <a:r>
              <a:rPr lang="en-IN" dirty="0" err="1"/>
              <a:t>dbt</a:t>
            </a:r>
            <a:r>
              <a:rPr lang="en-IN" dirty="0"/>
              <a:t> we must give failing statement in order for our test to work. </a:t>
            </a:r>
          </a:p>
        </p:txBody>
      </p:sp>
    </p:spTree>
    <p:extLst>
      <p:ext uri="{BB962C8B-B14F-4D97-AF65-F5344CB8AC3E}">
        <p14:creationId xmlns:p14="http://schemas.microsoft.com/office/powerpoint/2010/main" val="2600116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65D6F-5319-C6F1-A293-BC3F57E80418}"/>
              </a:ext>
            </a:extLst>
          </p:cNvPr>
          <p:cNvSpPr>
            <a:spLocks noGrp="1"/>
          </p:cNvSpPr>
          <p:nvPr>
            <p:ph type="title"/>
          </p:nvPr>
        </p:nvSpPr>
        <p:spPr/>
        <p:txBody>
          <a:bodyPr/>
          <a:lstStyle/>
          <a:p>
            <a:r>
              <a:rPr lang="en-IN" dirty="0"/>
              <a:t>Generic tests</a:t>
            </a:r>
          </a:p>
        </p:txBody>
      </p:sp>
      <p:sp>
        <p:nvSpPr>
          <p:cNvPr id="3" name="Content Placeholder 2">
            <a:extLst>
              <a:ext uri="{FF2B5EF4-FFF2-40B4-BE49-F238E27FC236}">
                <a16:creationId xmlns:a16="http://schemas.microsoft.com/office/drawing/2014/main" id="{7DAC98E8-6888-FE19-0432-AD141D3B13AE}"/>
              </a:ext>
            </a:extLst>
          </p:cNvPr>
          <p:cNvSpPr>
            <a:spLocks noGrp="1"/>
          </p:cNvSpPr>
          <p:nvPr>
            <p:ph idx="1"/>
          </p:nvPr>
        </p:nvSpPr>
        <p:spPr>
          <a:xfrm>
            <a:off x="838200" y="1825624"/>
            <a:ext cx="10648950" cy="4746625"/>
          </a:xfrm>
        </p:spPr>
        <p:txBody>
          <a:bodyPr>
            <a:normAutofit/>
          </a:bodyPr>
          <a:lstStyle/>
          <a:p>
            <a:r>
              <a:rPr lang="en-IN" dirty="0"/>
              <a:t>Generic tests are defined in such a way that they can be reused repeatedly for various models. </a:t>
            </a:r>
          </a:p>
          <a:p>
            <a:r>
              <a:rPr lang="en-IN" dirty="0"/>
              <a:t>Example:</a:t>
            </a:r>
          </a:p>
          <a:p>
            <a:r>
              <a:rPr lang="en-IN" dirty="0"/>
              <a:t>{% test </a:t>
            </a:r>
            <a:r>
              <a:rPr lang="en-IN" dirty="0" err="1"/>
              <a:t>not_null</a:t>
            </a:r>
            <a:r>
              <a:rPr lang="en-IN" dirty="0"/>
              <a:t>(model, </a:t>
            </a:r>
            <a:r>
              <a:rPr lang="en-IN" dirty="0" err="1"/>
              <a:t>column_name</a:t>
            </a:r>
            <a:r>
              <a:rPr lang="en-IN" dirty="0"/>
              <a:t>) %} </a:t>
            </a:r>
            <a:br>
              <a:rPr lang="en-IN" dirty="0"/>
            </a:br>
            <a:br>
              <a:rPr lang="en-IN" dirty="0"/>
            </a:br>
            <a:r>
              <a:rPr lang="en-IN" dirty="0"/>
              <a:t>select * from {{ model }} where {{ </a:t>
            </a:r>
            <a:r>
              <a:rPr lang="en-IN" dirty="0" err="1"/>
              <a:t>column_name</a:t>
            </a:r>
            <a:r>
              <a:rPr lang="en-IN" dirty="0"/>
              <a:t> }} is null </a:t>
            </a:r>
            <a:br>
              <a:rPr lang="en-IN" dirty="0"/>
            </a:br>
            <a:br>
              <a:rPr lang="en-IN" dirty="0"/>
            </a:br>
            <a:r>
              <a:rPr lang="en-IN" dirty="0"/>
              <a:t>{% </a:t>
            </a:r>
            <a:r>
              <a:rPr lang="en-IN" dirty="0" err="1"/>
              <a:t>endtest</a:t>
            </a:r>
            <a:r>
              <a:rPr lang="en-IN" dirty="0"/>
              <a:t> %} </a:t>
            </a:r>
            <a:br>
              <a:rPr lang="en-IN" dirty="0"/>
            </a:br>
            <a:endParaRPr lang="en-IN" dirty="0"/>
          </a:p>
          <a:p>
            <a:r>
              <a:rPr lang="en-IN" dirty="0"/>
              <a:t>The above is a </a:t>
            </a:r>
            <a:r>
              <a:rPr lang="en-IN" dirty="0" err="1"/>
              <a:t>not_null</a:t>
            </a:r>
            <a:r>
              <a:rPr lang="en-IN" dirty="0"/>
              <a:t> check that is called in the schema file. The schema file passes the model’s name and column name. Link: https://docs.getdbt.com/docs/build/tests</a:t>
            </a:r>
          </a:p>
        </p:txBody>
      </p:sp>
    </p:spTree>
    <p:extLst>
      <p:ext uri="{BB962C8B-B14F-4D97-AF65-F5344CB8AC3E}">
        <p14:creationId xmlns:p14="http://schemas.microsoft.com/office/powerpoint/2010/main" val="587265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6D73-A3FF-5322-D4AD-FC04775EA4EA}"/>
              </a:ext>
            </a:extLst>
          </p:cNvPr>
          <p:cNvSpPr>
            <a:spLocks noGrp="1"/>
          </p:cNvSpPr>
          <p:nvPr>
            <p:ph type="title"/>
          </p:nvPr>
        </p:nvSpPr>
        <p:spPr>
          <a:xfrm>
            <a:off x="838199" y="365126"/>
            <a:ext cx="10639425" cy="787400"/>
          </a:xfrm>
        </p:spPr>
        <p:txBody>
          <a:bodyPr/>
          <a:lstStyle/>
          <a:p>
            <a:r>
              <a:rPr lang="en-IN" dirty="0"/>
              <a:t>Packages</a:t>
            </a:r>
          </a:p>
        </p:txBody>
      </p:sp>
      <p:sp>
        <p:nvSpPr>
          <p:cNvPr id="3" name="Content Placeholder 2">
            <a:extLst>
              <a:ext uri="{FF2B5EF4-FFF2-40B4-BE49-F238E27FC236}">
                <a16:creationId xmlns:a16="http://schemas.microsoft.com/office/drawing/2014/main" id="{9298B6D9-5324-D366-8C8D-683BD296D4B1}"/>
              </a:ext>
            </a:extLst>
          </p:cNvPr>
          <p:cNvSpPr>
            <a:spLocks noGrp="1"/>
          </p:cNvSpPr>
          <p:nvPr>
            <p:ph idx="1"/>
          </p:nvPr>
        </p:nvSpPr>
        <p:spPr>
          <a:xfrm>
            <a:off x="838199" y="1362075"/>
            <a:ext cx="10515601" cy="4814888"/>
          </a:xfrm>
        </p:spPr>
        <p:txBody>
          <a:bodyPr/>
          <a:lstStyle/>
          <a:p>
            <a:pPr algn="l"/>
            <a:r>
              <a:rPr lang="en-IN" b="1" i="0" dirty="0">
                <a:solidFill>
                  <a:srgbClr val="262A38"/>
                </a:solidFill>
                <a:effectLst/>
                <a:latin typeface="Source Sans Pro" panose="020B0503030403020204" pitchFamily="34" charset="0"/>
              </a:rPr>
              <a:t>What is a package?</a:t>
            </a:r>
            <a:r>
              <a:rPr lang="en-IN" b="1" i="0" dirty="0">
                <a:solidFill>
                  <a:srgbClr val="262A38"/>
                </a:solidFill>
                <a:effectLst/>
                <a:latin typeface="Source Sans Pro" panose="020B0503030403020204" pitchFamily="34" charset="0"/>
                <a:hlinkClick r:id="rId2" tooltip="Direct link to What is a package?"/>
              </a:rPr>
              <a:t>​</a:t>
            </a:r>
            <a:endParaRPr lang="en-IN" b="1" i="0" dirty="0">
              <a:solidFill>
                <a:srgbClr val="262A38"/>
              </a:solidFill>
              <a:effectLst/>
              <a:latin typeface="Source Sans Pro" panose="020B0503030403020204" pitchFamily="34" charset="0"/>
            </a:endParaRPr>
          </a:p>
          <a:p>
            <a:pPr algn="l"/>
            <a:r>
              <a:rPr lang="en-IN" sz="2400" b="0" i="0" dirty="0">
                <a:solidFill>
                  <a:srgbClr val="262A38"/>
                </a:solidFill>
                <a:effectLst/>
                <a:latin typeface="Source Sans Pro" panose="020B0503030403020204" pitchFamily="34" charset="0"/>
              </a:rPr>
              <a:t>Software engineers frequently modularize code into libraries. These libraries help programmers operate with leverage: they can spend more time focusing on their unique business logic, and less time implementing code that someone else has already spent the time perfecting.</a:t>
            </a:r>
          </a:p>
          <a:p>
            <a:endParaRPr lang="en-IN" dirty="0"/>
          </a:p>
        </p:txBody>
      </p:sp>
      <p:pic>
        <p:nvPicPr>
          <p:cNvPr id="5" name="Picture 4">
            <a:extLst>
              <a:ext uri="{FF2B5EF4-FFF2-40B4-BE49-F238E27FC236}">
                <a16:creationId xmlns:a16="http://schemas.microsoft.com/office/drawing/2014/main" id="{C96CB1FF-FCED-CBB1-368B-930644921A07}"/>
              </a:ext>
            </a:extLst>
          </p:cNvPr>
          <p:cNvPicPr>
            <a:picLocks noChangeAspect="1"/>
          </p:cNvPicPr>
          <p:nvPr/>
        </p:nvPicPr>
        <p:blipFill>
          <a:blip r:embed="rId3"/>
          <a:stretch>
            <a:fillRect/>
          </a:stretch>
        </p:blipFill>
        <p:spPr>
          <a:xfrm>
            <a:off x="1137603" y="3419158"/>
            <a:ext cx="9652318" cy="2757805"/>
          </a:xfrm>
          <a:prstGeom prst="rect">
            <a:avLst/>
          </a:prstGeom>
        </p:spPr>
      </p:pic>
    </p:spTree>
    <p:extLst>
      <p:ext uri="{BB962C8B-B14F-4D97-AF65-F5344CB8AC3E}">
        <p14:creationId xmlns:p14="http://schemas.microsoft.com/office/powerpoint/2010/main" val="3355843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F8E9-1027-6F40-E462-2D8F56F614E9}"/>
              </a:ext>
            </a:extLst>
          </p:cNvPr>
          <p:cNvSpPr>
            <a:spLocks noGrp="1"/>
          </p:cNvSpPr>
          <p:nvPr>
            <p:ph type="title"/>
          </p:nvPr>
        </p:nvSpPr>
        <p:spPr>
          <a:xfrm>
            <a:off x="838200" y="365125"/>
            <a:ext cx="10515600" cy="539115"/>
          </a:xfrm>
        </p:spPr>
        <p:txBody>
          <a:bodyPr>
            <a:normAutofit fontScale="90000"/>
          </a:bodyPr>
          <a:lstStyle/>
          <a:p>
            <a:r>
              <a:rPr lang="en-IN" dirty="0" err="1"/>
              <a:t>Packages.yml</a:t>
            </a:r>
            <a:endParaRPr lang="en-IN" dirty="0"/>
          </a:p>
        </p:txBody>
      </p:sp>
      <p:sp>
        <p:nvSpPr>
          <p:cNvPr id="3" name="Content Placeholder 2">
            <a:extLst>
              <a:ext uri="{FF2B5EF4-FFF2-40B4-BE49-F238E27FC236}">
                <a16:creationId xmlns:a16="http://schemas.microsoft.com/office/drawing/2014/main" id="{E552991E-3C78-4815-2C75-F85CA1D83584}"/>
              </a:ext>
            </a:extLst>
          </p:cNvPr>
          <p:cNvSpPr>
            <a:spLocks noGrp="1"/>
          </p:cNvSpPr>
          <p:nvPr>
            <p:ph idx="1"/>
          </p:nvPr>
        </p:nvSpPr>
        <p:spPr>
          <a:xfrm>
            <a:off x="838200" y="1168400"/>
            <a:ext cx="10515600" cy="5008563"/>
          </a:xfrm>
        </p:spPr>
        <p:txBody>
          <a:bodyPr>
            <a:normAutofit fontScale="92500" lnSpcReduction="10000"/>
          </a:bodyPr>
          <a:lstStyle/>
          <a:p>
            <a:r>
              <a:rPr lang="en-IN" sz="1800" dirty="0" err="1"/>
              <a:t>Packages.yml</a:t>
            </a:r>
            <a:endParaRPr lang="en-IN" sz="1800" dirty="0"/>
          </a:p>
          <a:p>
            <a:r>
              <a:rPr lang="en-IN" sz="1800" dirty="0"/>
              <a:t>Install using </a:t>
            </a:r>
            <a:r>
              <a:rPr lang="en-IN" sz="1800" dirty="0" err="1"/>
              <a:t>dbt</a:t>
            </a:r>
            <a:r>
              <a:rPr lang="en-IN" sz="1800" dirty="0"/>
              <a:t> deps</a:t>
            </a:r>
          </a:p>
          <a:p>
            <a:endParaRPr lang="en-IN" sz="1800" dirty="0"/>
          </a:p>
          <a:p>
            <a:r>
              <a:rPr lang="en-IN" sz="1800" dirty="0">
                <a:hlinkClick r:id="rId2"/>
              </a:rPr>
              <a:t>https://hub.getdbt.com/</a:t>
            </a:r>
            <a:r>
              <a:rPr lang="en-IN" sz="1800" dirty="0"/>
              <a:t> </a:t>
            </a:r>
          </a:p>
          <a:p>
            <a:pPr marL="0" indent="0">
              <a:buNone/>
            </a:pPr>
            <a:r>
              <a:rPr lang="en-IN" sz="1800" dirty="0"/>
              <a:t>Ex: </a:t>
            </a:r>
          </a:p>
          <a:p>
            <a:pPr marL="0" indent="0">
              <a:buNone/>
            </a:pPr>
            <a:r>
              <a:rPr lang="fr-FR" sz="1800" b="0" dirty="0">
                <a:solidFill>
                  <a:srgbClr val="008080"/>
                </a:solidFill>
                <a:effectLst/>
                <a:latin typeface="Consolas" panose="020B0609020204030204" pitchFamily="49" charset="0"/>
              </a:rPr>
              <a:t>packages</a:t>
            </a:r>
            <a:r>
              <a:rPr lang="fr-FR" sz="1800" b="0" dirty="0">
                <a:solidFill>
                  <a:srgbClr val="000000"/>
                </a:solidFill>
                <a:effectLst/>
                <a:latin typeface="Consolas" panose="020B0609020204030204" pitchFamily="49" charset="0"/>
              </a:rPr>
              <a:t>:</a:t>
            </a:r>
          </a:p>
          <a:p>
            <a:pPr marL="0" indent="0">
              <a:buNone/>
            </a:pPr>
            <a:r>
              <a:rPr lang="fr-FR" sz="1800" b="0" dirty="0">
                <a:solidFill>
                  <a:srgbClr val="000000"/>
                </a:solidFill>
                <a:effectLst/>
                <a:latin typeface="Consolas" panose="020B0609020204030204" pitchFamily="49" charset="0"/>
              </a:rPr>
              <a:t>  - </a:t>
            </a:r>
            <a:r>
              <a:rPr lang="fr-FR" sz="1800" b="0" dirty="0">
                <a:solidFill>
                  <a:srgbClr val="008080"/>
                </a:solidFill>
                <a:effectLst/>
                <a:latin typeface="Consolas" panose="020B0609020204030204" pitchFamily="49" charset="0"/>
              </a:rPr>
              <a:t>package</a:t>
            </a:r>
            <a:r>
              <a:rPr lang="fr-FR" sz="1800" b="0" dirty="0">
                <a:solidFill>
                  <a:srgbClr val="000000"/>
                </a:solidFill>
                <a:effectLst/>
                <a:latin typeface="Consolas" panose="020B0609020204030204" pitchFamily="49" charset="0"/>
              </a:rPr>
              <a:t>: </a:t>
            </a:r>
            <a:r>
              <a:rPr lang="fr-FR" sz="1800" b="0" dirty="0" err="1">
                <a:solidFill>
                  <a:srgbClr val="0451A5"/>
                </a:solidFill>
                <a:effectLst/>
                <a:latin typeface="Consolas" panose="020B0609020204030204" pitchFamily="49" charset="0"/>
              </a:rPr>
              <a:t>dbt-labs</a:t>
            </a:r>
            <a:r>
              <a:rPr lang="fr-FR" sz="1800" b="0" dirty="0">
                <a:solidFill>
                  <a:srgbClr val="0451A5"/>
                </a:solidFill>
                <a:effectLst/>
                <a:latin typeface="Consolas" panose="020B0609020204030204" pitchFamily="49" charset="0"/>
              </a:rPr>
              <a:t>/</a:t>
            </a:r>
            <a:r>
              <a:rPr lang="fr-FR" sz="1800" b="0" dirty="0" err="1">
                <a:solidFill>
                  <a:srgbClr val="0451A5"/>
                </a:solidFill>
                <a:effectLst/>
                <a:latin typeface="Consolas" panose="020B0609020204030204" pitchFamily="49" charset="0"/>
              </a:rPr>
              <a:t>dbt_utils</a:t>
            </a:r>
            <a:endParaRPr lang="fr-FR" sz="1800" b="0" dirty="0">
              <a:solidFill>
                <a:srgbClr val="000000"/>
              </a:solidFill>
              <a:effectLst/>
              <a:latin typeface="Consolas" panose="020B0609020204030204" pitchFamily="49" charset="0"/>
            </a:endParaRPr>
          </a:p>
          <a:p>
            <a:pPr marL="0" indent="0">
              <a:buNone/>
            </a:pPr>
            <a:r>
              <a:rPr lang="fr-FR" sz="1800" b="0" dirty="0">
                <a:solidFill>
                  <a:srgbClr val="000000"/>
                </a:solidFill>
                <a:effectLst/>
                <a:latin typeface="Consolas" panose="020B0609020204030204" pitchFamily="49" charset="0"/>
              </a:rPr>
              <a:t>    </a:t>
            </a:r>
            <a:r>
              <a:rPr lang="fr-FR" sz="1800" b="0" dirty="0">
                <a:solidFill>
                  <a:srgbClr val="008080"/>
                </a:solidFill>
                <a:effectLst/>
                <a:latin typeface="Consolas" panose="020B0609020204030204" pitchFamily="49" charset="0"/>
              </a:rPr>
              <a:t>version</a:t>
            </a:r>
            <a:r>
              <a:rPr lang="fr-FR" sz="1800" b="0" dirty="0">
                <a:solidFill>
                  <a:srgbClr val="000000"/>
                </a:solidFill>
                <a:effectLst/>
                <a:latin typeface="Consolas" panose="020B0609020204030204" pitchFamily="49" charset="0"/>
              </a:rPr>
              <a:t>: </a:t>
            </a:r>
            <a:r>
              <a:rPr lang="fr-FR" sz="1800" b="0" dirty="0">
                <a:solidFill>
                  <a:srgbClr val="0451A5"/>
                </a:solidFill>
                <a:effectLst/>
                <a:latin typeface="Consolas" panose="020B0609020204030204" pitchFamily="49" charset="0"/>
              </a:rPr>
              <a:t>1.1.0</a:t>
            </a:r>
            <a:endParaRPr lang="fr-FR" sz="1800" b="0" dirty="0">
              <a:solidFill>
                <a:srgbClr val="000000"/>
              </a:solidFill>
              <a:effectLst/>
              <a:latin typeface="Consolas" panose="020B0609020204030204" pitchFamily="49" charset="0"/>
            </a:endParaRPr>
          </a:p>
          <a:p>
            <a:pPr marL="0" indent="0">
              <a:buNone/>
            </a:pPr>
            <a:r>
              <a:rPr lang="fr-FR" sz="1800" b="0" dirty="0">
                <a:solidFill>
                  <a:srgbClr val="000000"/>
                </a:solidFill>
                <a:effectLst/>
                <a:latin typeface="Consolas" panose="020B0609020204030204" pitchFamily="49" charset="0"/>
              </a:rPr>
              <a:t>  - </a:t>
            </a:r>
            <a:r>
              <a:rPr lang="fr-FR" sz="1800" b="0" dirty="0">
                <a:solidFill>
                  <a:srgbClr val="008080"/>
                </a:solidFill>
                <a:effectLst/>
                <a:latin typeface="Consolas" panose="020B0609020204030204" pitchFamily="49" charset="0"/>
              </a:rPr>
              <a:t>git</a:t>
            </a:r>
            <a:r>
              <a:rPr lang="fr-FR" sz="1800" b="0" dirty="0">
                <a:solidFill>
                  <a:srgbClr val="000000"/>
                </a:solidFill>
                <a:effectLst/>
                <a:latin typeface="Consolas" panose="020B0609020204030204" pitchFamily="49" charset="0"/>
              </a:rPr>
              <a:t>: </a:t>
            </a:r>
            <a:r>
              <a:rPr lang="fr-FR" sz="1800" b="0" dirty="0">
                <a:solidFill>
                  <a:srgbClr val="0451A5"/>
                </a:solidFill>
                <a:effectLst/>
                <a:latin typeface="Consolas" panose="020B0609020204030204" pitchFamily="49" charset="0"/>
              </a:rPr>
              <a:t>"https://github.com/</a:t>
            </a:r>
            <a:r>
              <a:rPr lang="fr-FR" sz="1800" b="0" dirty="0" err="1">
                <a:solidFill>
                  <a:srgbClr val="0451A5"/>
                </a:solidFill>
                <a:effectLst/>
                <a:latin typeface="Consolas" panose="020B0609020204030204" pitchFamily="49" charset="0"/>
              </a:rPr>
              <a:t>EqualExperts</a:t>
            </a:r>
            <a:r>
              <a:rPr lang="fr-FR" sz="1800" b="0" dirty="0">
                <a:solidFill>
                  <a:srgbClr val="0451A5"/>
                </a:solidFill>
                <a:effectLst/>
                <a:latin typeface="Consolas" panose="020B0609020204030204" pitchFamily="49" charset="0"/>
              </a:rPr>
              <a:t>/</a:t>
            </a:r>
            <a:r>
              <a:rPr lang="fr-FR" sz="1800" b="0" dirty="0" err="1">
                <a:solidFill>
                  <a:srgbClr val="0451A5"/>
                </a:solidFill>
                <a:effectLst/>
                <a:latin typeface="Consolas" panose="020B0609020204030204" pitchFamily="49" charset="0"/>
              </a:rPr>
              <a:t>dbt</a:t>
            </a:r>
            <a:r>
              <a:rPr lang="fr-FR" sz="1800" b="0" dirty="0">
                <a:solidFill>
                  <a:srgbClr val="0451A5"/>
                </a:solidFill>
                <a:effectLst/>
                <a:latin typeface="Consolas" panose="020B0609020204030204" pitchFamily="49" charset="0"/>
              </a:rPr>
              <a:t>-unit-</a:t>
            </a:r>
            <a:r>
              <a:rPr lang="fr-FR" sz="1800" b="0" dirty="0" err="1">
                <a:solidFill>
                  <a:srgbClr val="0451A5"/>
                </a:solidFill>
                <a:effectLst/>
                <a:latin typeface="Consolas" panose="020B0609020204030204" pitchFamily="49" charset="0"/>
              </a:rPr>
              <a:t>testing</a:t>
            </a:r>
            <a:r>
              <a:rPr lang="fr-FR" sz="1800" b="0" dirty="0">
                <a:solidFill>
                  <a:srgbClr val="0451A5"/>
                </a:solidFill>
                <a:effectLst/>
                <a:latin typeface="Consolas" panose="020B0609020204030204" pitchFamily="49" charset="0"/>
              </a:rPr>
              <a:t>"</a:t>
            </a:r>
            <a:endParaRPr lang="fr-FR" sz="1800" b="0" dirty="0">
              <a:solidFill>
                <a:srgbClr val="000000"/>
              </a:solidFill>
              <a:effectLst/>
              <a:latin typeface="Consolas" panose="020B0609020204030204" pitchFamily="49" charset="0"/>
            </a:endParaRPr>
          </a:p>
          <a:p>
            <a:pPr marL="0" indent="0">
              <a:buNone/>
            </a:pPr>
            <a:r>
              <a:rPr lang="fr-FR" sz="1800" b="0" dirty="0">
                <a:solidFill>
                  <a:srgbClr val="000000"/>
                </a:solidFill>
                <a:effectLst/>
                <a:latin typeface="Consolas" panose="020B0609020204030204" pitchFamily="49" charset="0"/>
              </a:rPr>
              <a:t>    </a:t>
            </a:r>
            <a:r>
              <a:rPr lang="fr-FR" sz="1800" b="0" dirty="0" err="1">
                <a:solidFill>
                  <a:srgbClr val="008080"/>
                </a:solidFill>
                <a:effectLst/>
                <a:latin typeface="Consolas" panose="020B0609020204030204" pitchFamily="49" charset="0"/>
              </a:rPr>
              <a:t>revision</a:t>
            </a:r>
            <a:r>
              <a:rPr lang="fr-FR" sz="1800" b="0" dirty="0">
                <a:solidFill>
                  <a:srgbClr val="000000"/>
                </a:solidFill>
                <a:effectLst/>
                <a:latin typeface="Consolas" panose="020B0609020204030204" pitchFamily="49" charset="0"/>
              </a:rPr>
              <a:t>: </a:t>
            </a:r>
            <a:r>
              <a:rPr lang="fr-FR" sz="1800" b="0" dirty="0">
                <a:solidFill>
                  <a:srgbClr val="0451A5"/>
                </a:solidFill>
                <a:effectLst/>
                <a:latin typeface="Consolas" panose="020B0609020204030204" pitchFamily="49" charset="0"/>
              </a:rPr>
              <a:t>v0.2.6</a:t>
            </a:r>
          </a:p>
          <a:p>
            <a:pPr marL="0" indent="0">
              <a:buNone/>
            </a:pPr>
            <a:r>
              <a:rPr lang="en-IN" sz="1800" b="0" dirty="0">
                <a:solidFill>
                  <a:srgbClr val="000000"/>
                </a:solidFill>
                <a:effectLst/>
                <a:latin typeface="Consolas" panose="020B0609020204030204" pitchFamily="49" charset="0"/>
              </a:rPr>
              <a:t>  - </a:t>
            </a:r>
            <a:r>
              <a:rPr lang="en-IN" sz="1800" b="0" dirty="0">
                <a:solidFill>
                  <a:srgbClr val="008080"/>
                </a:solidFill>
                <a:effectLst/>
                <a:latin typeface="Consolas" panose="020B0609020204030204" pitchFamily="49" charset="0"/>
              </a:rPr>
              <a:t>package</a:t>
            </a:r>
            <a:r>
              <a:rPr lang="en-IN" sz="1800" b="0" dirty="0">
                <a:solidFill>
                  <a:srgbClr val="000000"/>
                </a:solidFill>
                <a:effectLst/>
                <a:latin typeface="Consolas" panose="020B0609020204030204" pitchFamily="49" charset="0"/>
              </a:rPr>
              <a:t>: </a:t>
            </a:r>
            <a:r>
              <a:rPr lang="en-IN" sz="1800" b="0" dirty="0" err="1">
                <a:solidFill>
                  <a:srgbClr val="0451A5"/>
                </a:solidFill>
                <a:effectLst/>
                <a:latin typeface="Consolas" panose="020B0609020204030204" pitchFamily="49" charset="0"/>
              </a:rPr>
              <a:t>calogica</a:t>
            </a:r>
            <a:r>
              <a:rPr lang="en-IN" sz="1800" b="0" dirty="0">
                <a:solidFill>
                  <a:srgbClr val="0451A5"/>
                </a:solidFill>
                <a:effectLst/>
                <a:latin typeface="Consolas" panose="020B0609020204030204" pitchFamily="49" charset="0"/>
              </a:rPr>
              <a:t>/</a:t>
            </a:r>
            <a:r>
              <a:rPr lang="en-IN" sz="1800" b="0" dirty="0" err="1">
                <a:solidFill>
                  <a:srgbClr val="0451A5"/>
                </a:solidFill>
                <a:effectLst/>
                <a:latin typeface="Consolas" panose="020B0609020204030204" pitchFamily="49" charset="0"/>
              </a:rPr>
              <a:t>dbt_expectations</a:t>
            </a:r>
            <a:endParaRPr lang="en-IN" sz="1800" b="0" dirty="0">
              <a:solidFill>
                <a:srgbClr val="000000"/>
              </a:solidFill>
              <a:effectLst/>
              <a:latin typeface="Consolas" panose="020B0609020204030204" pitchFamily="49" charset="0"/>
            </a:endParaRPr>
          </a:p>
          <a:p>
            <a:pPr marL="0" indent="0">
              <a:buNone/>
            </a:pPr>
            <a:r>
              <a:rPr lang="en-IN" sz="1800" b="0" dirty="0">
                <a:solidFill>
                  <a:srgbClr val="000000"/>
                </a:solidFill>
                <a:effectLst/>
                <a:latin typeface="Consolas" panose="020B0609020204030204" pitchFamily="49" charset="0"/>
              </a:rPr>
              <a:t>    </a:t>
            </a:r>
            <a:r>
              <a:rPr lang="en-IN" sz="1800" b="0" dirty="0">
                <a:solidFill>
                  <a:srgbClr val="008080"/>
                </a:solidFill>
                <a:effectLst/>
                <a:latin typeface="Consolas" panose="020B0609020204030204" pitchFamily="49" charset="0"/>
              </a:rPr>
              <a:t>version</a:t>
            </a:r>
            <a:r>
              <a:rPr lang="en-IN" sz="1800" b="0" dirty="0">
                <a:solidFill>
                  <a:srgbClr val="000000"/>
                </a:solidFill>
                <a:effectLst/>
                <a:latin typeface="Consolas" panose="020B0609020204030204" pitchFamily="49" charset="0"/>
              </a:rPr>
              <a:t>: [</a:t>
            </a:r>
            <a:r>
              <a:rPr lang="en-IN" sz="1800" b="0" dirty="0">
                <a:solidFill>
                  <a:srgbClr val="0451A5"/>
                </a:solidFill>
                <a:effectLst/>
                <a:latin typeface="Consolas" panose="020B0609020204030204" pitchFamily="49" charset="0"/>
              </a:rPr>
              <a:t>"&gt;=0.8.0"</a:t>
            </a:r>
            <a:r>
              <a:rPr lang="en-IN" sz="1800" b="0" dirty="0">
                <a:solidFill>
                  <a:srgbClr val="000000"/>
                </a:solidFill>
                <a:effectLst/>
                <a:latin typeface="Consolas" panose="020B0609020204030204" pitchFamily="49" charset="0"/>
              </a:rPr>
              <a:t>, </a:t>
            </a:r>
            <a:r>
              <a:rPr lang="en-IN" sz="1800" b="0" dirty="0">
                <a:solidFill>
                  <a:srgbClr val="0451A5"/>
                </a:solidFill>
                <a:effectLst/>
                <a:latin typeface="Consolas" panose="020B0609020204030204" pitchFamily="49" charset="0"/>
              </a:rPr>
              <a:t>"&lt;0.9.0"</a:t>
            </a:r>
            <a:r>
              <a:rPr lang="en-IN" sz="1800" b="0" dirty="0">
                <a:solidFill>
                  <a:srgbClr val="000000"/>
                </a:solidFill>
                <a:effectLst/>
                <a:latin typeface="Consolas" panose="020B0609020204030204" pitchFamily="49" charset="0"/>
              </a:rPr>
              <a:t>]</a:t>
            </a:r>
          </a:p>
          <a:p>
            <a:pPr marL="0" indent="0">
              <a:buNone/>
            </a:pPr>
            <a:r>
              <a:rPr lang="en-IN" sz="1800" b="0" dirty="0">
                <a:solidFill>
                  <a:srgbClr val="000000"/>
                </a:solidFill>
                <a:effectLst/>
                <a:latin typeface="Consolas" panose="020B0609020204030204" pitchFamily="49" charset="0"/>
              </a:rPr>
              <a:t>  - </a:t>
            </a:r>
            <a:r>
              <a:rPr lang="en-IN" sz="1800" b="0" dirty="0">
                <a:solidFill>
                  <a:srgbClr val="008080"/>
                </a:solidFill>
                <a:effectLst/>
                <a:latin typeface="Consolas" panose="020B0609020204030204" pitchFamily="49" charset="0"/>
              </a:rPr>
              <a:t>package</a:t>
            </a:r>
            <a:r>
              <a:rPr lang="en-IN" sz="1800" b="0" dirty="0">
                <a:solidFill>
                  <a:srgbClr val="000000"/>
                </a:solidFill>
                <a:effectLst/>
                <a:latin typeface="Consolas" panose="020B0609020204030204" pitchFamily="49" charset="0"/>
              </a:rPr>
              <a:t>: </a:t>
            </a:r>
            <a:r>
              <a:rPr lang="en-IN" sz="1800" b="0" dirty="0" err="1">
                <a:solidFill>
                  <a:srgbClr val="0451A5"/>
                </a:solidFill>
                <a:effectLst/>
                <a:latin typeface="Consolas" panose="020B0609020204030204" pitchFamily="49" charset="0"/>
              </a:rPr>
              <a:t>dbt</a:t>
            </a:r>
            <a:r>
              <a:rPr lang="en-IN" sz="1800" b="0" dirty="0">
                <a:solidFill>
                  <a:srgbClr val="0451A5"/>
                </a:solidFill>
                <a:effectLst/>
                <a:latin typeface="Consolas" panose="020B0609020204030204" pitchFamily="49" charset="0"/>
              </a:rPr>
              <a:t>-labs/</a:t>
            </a:r>
            <a:r>
              <a:rPr lang="en-IN" sz="1800" b="0" dirty="0" err="1">
                <a:solidFill>
                  <a:srgbClr val="0451A5"/>
                </a:solidFill>
                <a:effectLst/>
                <a:latin typeface="Consolas" panose="020B0609020204030204" pitchFamily="49" charset="0"/>
              </a:rPr>
              <a:t>codegen</a:t>
            </a:r>
            <a:endParaRPr lang="en-IN" sz="1800" b="0" dirty="0">
              <a:solidFill>
                <a:srgbClr val="000000"/>
              </a:solidFill>
              <a:effectLst/>
              <a:latin typeface="Consolas" panose="020B0609020204030204" pitchFamily="49" charset="0"/>
            </a:endParaRPr>
          </a:p>
          <a:p>
            <a:pPr marL="0" indent="0">
              <a:buNone/>
            </a:pPr>
            <a:r>
              <a:rPr lang="en-IN" sz="1800" b="0" dirty="0">
                <a:solidFill>
                  <a:srgbClr val="000000"/>
                </a:solidFill>
                <a:effectLst/>
                <a:latin typeface="Consolas" panose="020B0609020204030204" pitchFamily="49" charset="0"/>
              </a:rPr>
              <a:t>    </a:t>
            </a:r>
            <a:r>
              <a:rPr lang="en-IN" sz="1800" b="0" dirty="0">
                <a:solidFill>
                  <a:srgbClr val="008080"/>
                </a:solidFill>
                <a:effectLst/>
                <a:latin typeface="Consolas" panose="020B0609020204030204" pitchFamily="49" charset="0"/>
              </a:rPr>
              <a:t>version</a:t>
            </a:r>
            <a:r>
              <a:rPr lang="en-IN" sz="1800" b="0" dirty="0">
                <a:solidFill>
                  <a:srgbClr val="000000"/>
                </a:solidFill>
                <a:effectLst/>
                <a:latin typeface="Consolas" panose="020B0609020204030204" pitchFamily="49" charset="0"/>
              </a:rPr>
              <a:t>: </a:t>
            </a:r>
            <a:r>
              <a:rPr lang="en-IN" sz="1800" b="0" dirty="0">
                <a:solidFill>
                  <a:srgbClr val="0451A5"/>
                </a:solidFill>
                <a:effectLst/>
                <a:latin typeface="Consolas" panose="020B0609020204030204" pitchFamily="49" charset="0"/>
              </a:rPr>
              <a:t>0.9.0</a:t>
            </a:r>
          </a:p>
          <a:p>
            <a:pPr marL="0" indent="0">
              <a:buNone/>
            </a:pPr>
            <a:endParaRPr lang="fr-FR" sz="1800" b="0" dirty="0">
              <a:solidFill>
                <a:srgbClr val="000000"/>
              </a:solidFill>
              <a:effectLst/>
              <a:latin typeface="Consolas" panose="020B0609020204030204" pitchFamily="49" charset="0"/>
            </a:endParaRPr>
          </a:p>
          <a:p>
            <a:endParaRPr lang="en-IN" sz="1800" b="0" dirty="0">
              <a:solidFill>
                <a:srgbClr val="000000"/>
              </a:solidFill>
              <a:effectLst/>
              <a:latin typeface="Consolas" panose="020B0609020204030204" pitchFamily="49" charset="0"/>
            </a:endParaRPr>
          </a:p>
          <a:p>
            <a:endParaRPr lang="en-IN" b="1" dirty="0"/>
          </a:p>
        </p:txBody>
      </p:sp>
    </p:spTree>
    <p:extLst>
      <p:ext uri="{BB962C8B-B14F-4D97-AF65-F5344CB8AC3E}">
        <p14:creationId xmlns:p14="http://schemas.microsoft.com/office/powerpoint/2010/main" val="178724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4D7CD-F851-9D71-9418-F128299EFD50}"/>
              </a:ext>
            </a:extLst>
          </p:cNvPr>
          <p:cNvSpPr>
            <a:spLocks noGrp="1"/>
          </p:cNvSpPr>
          <p:nvPr>
            <p:ph type="title"/>
          </p:nvPr>
        </p:nvSpPr>
        <p:spPr/>
        <p:txBody>
          <a:bodyPr/>
          <a:lstStyle/>
          <a:p>
            <a:r>
              <a:rPr lang="en-IN" dirty="0"/>
              <a:t>What is DBT?</a:t>
            </a:r>
          </a:p>
        </p:txBody>
      </p:sp>
      <p:sp>
        <p:nvSpPr>
          <p:cNvPr id="3" name="Content Placeholder 2">
            <a:extLst>
              <a:ext uri="{FF2B5EF4-FFF2-40B4-BE49-F238E27FC236}">
                <a16:creationId xmlns:a16="http://schemas.microsoft.com/office/drawing/2014/main" id="{62B1C8A7-376A-3490-1417-4C30DB7F6EC6}"/>
              </a:ext>
            </a:extLst>
          </p:cNvPr>
          <p:cNvSpPr>
            <a:spLocks noGrp="1"/>
          </p:cNvSpPr>
          <p:nvPr>
            <p:ph idx="1"/>
          </p:nvPr>
        </p:nvSpPr>
        <p:spPr/>
        <p:txBody>
          <a:bodyPr/>
          <a:lstStyle/>
          <a:p>
            <a:r>
              <a:rPr lang="en-IN" dirty="0" err="1"/>
              <a:t>dbt</a:t>
            </a:r>
            <a:r>
              <a:rPr lang="en-IN" dirty="0"/>
              <a:t> is a development framework that combines modular SQL with software engineering best practices to make data transformation reliable, fast, and fun.</a:t>
            </a:r>
          </a:p>
          <a:p>
            <a:r>
              <a:rPr lang="en-IN" b="0" i="0" dirty="0">
                <a:solidFill>
                  <a:srgbClr val="202124"/>
                </a:solidFill>
                <a:effectLst/>
                <a:latin typeface="Google Sans"/>
              </a:rPr>
              <a:t>The tool is mostly used by data analysts and engineers to work with data, by providing a consistent and standardized approach to data transformation and analysis.</a:t>
            </a:r>
            <a:endParaRPr lang="en-IN" dirty="0"/>
          </a:p>
        </p:txBody>
      </p:sp>
    </p:spTree>
    <p:extLst>
      <p:ext uri="{BB962C8B-B14F-4D97-AF65-F5344CB8AC3E}">
        <p14:creationId xmlns:p14="http://schemas.microsoft.com/office/powerpoint/2010/main" val="2446742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1A2C14-5043-8C41-2250-52ABDA433EC3}"/>
              </a:ext>
            </a:extLst>
          </p:cNvPr>
          <p:cNvSpPr>
            <a:spLocks noGrp="1"/>
          </p:cNvSpPr>
          <p:nvPr>
            <p:ph idx="1"/>
          </p:nvPr>
        </p:nvSpPr>
        <p:spPr>
          <a:xfrm>
            <a:off x="371475" y="171450"/>
            <a:ext cx="10982325" cy="6005513"/>
          </a:xfrm>
        </p:spPr>
        <p:txBody>
          <a:bodyPr/>
          <a:lstStyle/>
          <a:p>
            <a:pPr marL="0" indent="0">
              <a:buNone/>
            </a:pPr>
            <a:r>
              <a:rPr lang="en-IN" b="1" u="sng" dirty="0"/>
              <a:t>Documentation</a:t>
            </a:r>
          </a:p>
          <a:p>
            <a:r>
              <a:rPr lang="en-IN" b="1" dirty="0" err="1"/>
              <a:t>dbt</a:t>
            </a:r>
            <a:r>
              <a:rPr lang="en-IN" b="1" dirty="0"/>
              <a:t> docs generate</a:t>
            </a:r>
          </a:p>
          <a:p>
            <a:r>
              <a:rPr lang="en-IN" b="1" dirty="0"/>
              <a:t>DBT build </a:t>
            </a:r>
            <a:r>
              <a:rPr lang="en-IN" dirty="0"/>
              <a:t>runs the model and tests it at the same time.</a:t>
            </a:r>
          </a:p>
          <a:p>
            <a:endParaRPr lang="en-IN" dirty="0"/>
          </a:p>
          <a:p>
            <a:r>
              <a:rPr lang="en-IN" b="0" i="0" dirty="0">
                <a:solidFill>
                  <a:srgbClr val="D1F1A9"/>
                </a:solidFill>
                <a:effectLst/>
                <a:latin typeface="SF-Mono-Regular"/>
              </a:rPr>
              <a:t>-</a:t>
            </a:r>
            <a:r>
              <a:rPr lang="en-IN" b="0" i="0" dirty="0">
                <a:solidFill>
                  <a:srgbClr val="FFFFFF"/>
                </a:solidFill>
                <a:effectLst/>
                <a:latin typeface="SF-Mono-Regular"/>
              </a:rPr>
              <a:t> name: </a:t>
            </a:r>
            <a:r>
              <a:rPr lang="en-IN" b="0" i="0" dirty="0">
                <a:effectLst/>
              </a:rPr>
              <a:t>status description: "{{ doc('</a:t>
            </a:r>
            <a:r>
              <a:rPr lang="en-IN" b="0" i="0" dirty="0" err="1">
                <a:effectLst/>
              </a:rPr>
              <a:t>order_status</a:t>
            </a:r>
            <a:r>
              <a:rPr lang="en-IN" b="0" i="0" dirty="0">
                <a:effectLst/>
              </a:rPr>
              <a:t>') }}“</a:t>
            </a:r>
          </a:p>
          <a:p>
            <a:r>
              <a:rPr lang="en-IN" dirty="0"/>
              <a:t>Md- markdown file</a:t>
            </a:r>
            <a:endParaRPr lang="en-IN" b="0" i="0" dirty="0">
              <a:effectLst/>
            </a:endParaRPr>
          </a:p>
          <a:p>
            <a:r>
              <a:rPr lang="en-IN" dirty="0"/>
              <a:t>Doc block</a:t>
            </a:r>
          </a:p>
        </p:txBody>
      </p:sp>
      <p:pic>
        <p:nvPicPr>
          <p:cNvPr id="5" name="Picture 4">
            <a:extLst>
              <a:ext uri="{FF2B5EF4-FFF2-40B4-BE49-F238E27FC236}">
                <a16:creationId xmlns:a16="http://schemas.microsoft.com/office/drawing/2014/main" id="{1C4447CF-6D33-4AEE-EBA9-423620C438DA}"/>
              </a:ext>
            </a:extLst>
          </p:cNvPr>
          <p:cNvPicPr>
            <a:picLocks noChangeAspect="1"/>
          </p:cNvPicPr>
          <p:nvPr/>
        </p:nvPicPr>
        <p:blipFill>
          <a:blip r:embed="rId2"/>
          <a:stretch>
            <a:fillRect/>
          </a:stretch>
        </p:blipFill>
        <p:spPr>
          <a:xfrm>
            <a:off x="3034975" y="3212624"/>
            <a:ext cx="7145345" cy="2816066"/>
          </a:xfrm>
          <a:prstGeom prst="rect">
            <a:avLst/>
          </a:prstGeom>
        </p:spPr>
      </p:pic>
    </p:spTree>
    <p:extLst>
      <p:ext uri="{BB962C8B-B14F-4D97-AF65-F5344CB8AC3E}">
        <p14:creationId xmlns:p14="http://schemas.microsoft.com/office/powerpoint/2010/main" val="4225212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38846-E022-173F-48CA-682518AA9CEA}"/>
              </a:ext>
            </a:extLst>
          </p:cNvPr>
          <p:cNvSpPr>
            <a:spLocks noGrp="1"/>
          </p:cNvSpPr>
          <p:nvPr>
            <p:ph type="title"/>
          </p:nvPr>
        </p:nvSpPr>
        <p:spPr/>
        <p:txBody>
          <a:bodyPr/>
          <a:lstStyle/>
          <a:p>
            <a:r>
              <a:rPr lang="en-IN" dirty="0"/>
              <a:t>Macros</a:t>
            </a:r>
          </a:p>
        </p:txBody>
      </p:sp>
      <p:sp>
        <p:nvSpPr>
          <p:cNvPr id="3" name="Content Placeholder 2">
            <a:extLst>
              <a:ext uri="{FF2B5EF4-FFF2-40B4-BE49-F238E27FC236}">
                <a16:creationId xmlns:a16="http://schemas.microsoft.com/office/drawing/2014/main" id="{C62BC4AB-36DF-323F-FD54-9851E7CE2D92}"/>
              </a:ext>
            </a:extLst>
          </p:cNvPr>
          <p:cNvSpPr>
            <a:spLocks noGrp="1"/>
          </p:cNvSpPr>
          <p:nvPr>
            <p:ph idx="1"/>
          </p:nvPr>
        </p:nvSpPr>
        <p:spPr/>
        <p:txBody>
          <a:bodyPr>
            <a:normAutofit/>
          </a:bodyPr>
          <a:lstStyle/>
          <a:p>
            <a:pPr algn="l"/>
            <a:r>
              <a:rPr lang="en-IN" b="1" i="0" dirty="0">
                <a:solidFill>
                  <a:srgbClr val="36394D"/>
                </a:solidFill>
                <a:effectLst/>
                <a:latin typeface="Source Sans Pro" panose="020B0503030403020204" pitchFamily="34" charset="0"/>
              </a:rPr>
              <a:t>Macros</a:t>
            </a:r>
            <a:r>
              <a:rPr lang="en-IN" b="0" i="0" dirty="0">
                <a:solidFill>
                  <a:srgbClr val="36394D"/>
                </a:solidFill>
                <a:effectLst/>
                <a:latin typeface="Source Sans Pro" panose="020B0503030403020204" pitchFamily="34" charset="0"/>
              </a:rPr>
              <a:t> are functions that are written in Jinja. This allows us to write generic logic once, and then reference that logic throughout our project.</a:t>
            </a:r>
          </a:p>
          <a:p>
            <a:pPr algn="l"/>
            <a:r>
              <a:rPr lang="en-IN" b="0" i="0" dirty="0">
                <a:solidFill>
                  <a:srgbClr val="36394D"/>
                </a:solidFill>
                <a:effectLst/>
                <a:latin typeface="Source Sans Pro" panose="020B0503030403020204" pitchFamily="34" charset="0"/>
              </a:rPr>
              <a:t>Consider the case where we have three models that use the same logic. We could copy paste the logic between those three models. If we want to change that logic, we need to make the change in three different places.</a:t>
            </a:r>
          </a:p>
          <a:p>
            <a:pPr algn="l"/>
            <a:r>
              <a:rPr lang="en-IN" b="0" i="0" dirty="0">
                <a:solidFill>
                  <a:srgbClr val="36394D"/>
                </a:solidFill>
                <a:effectLst/>
                <a:latin typeface="Source Sans Pro" panose="020B0503030403020204" pitchFamily="34" charset="0"/>
              </a:rPr>
              <a:t>Macros allow us to write that logic once in one place and then reference that logic in those three models. If we want to change the logic, we make that change in the definition of the macro and this is automatically used in those three models.</a:t>
            </a:r>
          </a:p>
          <a:p>
            <a:endParaRPr lang="en-IN" dirty="0"/>
          </a:p>
        </p:txBody>
      </p:sp>
    </p:spTree>
    <p:extLst>
      <p:ext uri="{BB962C8B-B14F-4D97-AF65-F5344CB8AC3E}">
        <p14:creationId xmlns:p14="http://schemas.microsoft.com/office/powerpoint/2010/main" val="996765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278D-B89C-369A-3E76-C4A50C75CC2A}"/>
              </a:ext>
            </a:extLst>
          </p:cNvPr>
          <p:cNvSpPr>
            <a:spLocks noGrp="1"/>
          </p:cNvSpPr>
          <p:nvPr>
            <p:ph type="title"/>
          </p:nvPr>
        </p:nvSpPr>
        <p:spPr>
          <a:xfrm>
            <a:off x="838200" y="253999"/>
            <a:ext cx="10382250" cy="854075"/>
          </a:xfrm>
        </p:spPr>
        <p:txBody>
          <a:bodyPr/>
          <a:lstStyle/>
          <a:p>
            <a:r>
              <a:rPr lang="en-IN" b="1" dirty="0"/>
              <a:t>Jinja</a:t>
            </a:r>
          </a:p>
        </p:txBody>
      </p:sp>
      <p:sp>
        <p:nvSpPr>
          <p:cNvPr id="3" name="Content Placeholder 2">
            <a:extLst>
              <a:ext uri="{FF2B5EF4-FFF2-40B4-BE49-F238E27FC236}">
                <a16:creationId xmlns:a16="http://schemas.microsoft.com/office/drawing/2014/main" id="{95B996CD-F53C-8F3E-804F-3F0EAFFB3ADC}"/>
              </a:ext>
            </a:extLst>
          </p:cNvPr>
          <p:cNvSpPr>
            <a:spLocks noGrp="1"/>
          </p:cNvSpPr>
          <p:nvPr>
            <p:ph idx="1"/>
          </p:nvPr>
        </p:nvSpPr>
        <p:spPr>
          <a:xfrm>
            <a:off x="695325" y="1343025"/>
            <a:ext cx="10658475" cy="4833938"/>
          </a:xfrm>
        </p:spPr>
        <p:txBody>
          <a:bodyPr/>
          <a:lstStyle/>
          <a:p>
            <a:r>
              <a:rPr lang="en-IN" b="0" i="0" dirty="0">
                <a:solidFill>
                  <a:srgbClr val="36394D"/>
                </a:solidFill>
                <a:effectLst/>
                <a:latin typeface="Source Sans Pro" panose="020B0503030403020204" pitchFamily="34" charset="0"/>
              </a:rPr>
              <a:t>Jinja a templating language written in the python programming language. Jinja is used in </a:t>
            </a:r>
            <a:r>
              <a:rPr lang="en-IN" b="0" i="0" dirty="0" err="1">
                <a:solidFill>
                  <a:srgbClr val="36394D"/>
                </a:solidFill>
                <a:effectLst/>
                <a:latin typeface="Source Sans Pro" panose="020B0503030403020204" pitchFamily="34" charset="0"/>
              </a:rPr>
              <a:t>dbt</a:t>
            </a:r>
            <a:r>
              <a:rPr lang="en-IN" b="0" i="0" dirty="0">
                <a:solidFill>
                  <a:srgbClr val="36394D"/>
                </a:solidFill>
                <a:effectLst/>
                <a:latin typeface="Source Sans Pro" panose="020B0503030403020204" pitchFamily="34" charset="0"/>
              </a:rPr>
              <a:t> to write functional SQL.</a:t>
            </a:r>
          </a:p>
          <a:p>
            <a:r>
              <a:rPr lang="en-IN" dirty="0">
                <a:solidFill>
                  <a:srgbClr val="36394D"/>
                </a:solidFill>
                <a:latin typeface="Source Sans Pro" panose="020B0503030403020204" pitchFamily="34" charset="0"/>
              </a:rPr>
              <a:t>{{% .. %}} is used for statements.</a:t>
            </a:r>
          </a:p>
          <a:p>
            <a:r>
              <a:rPr lang="en-IN" dirty="0">
                <a:solidFill>
                  <a:srgbClr val="36394D"/>
                </a:solidFill>
                <a:latin typeface="Source Sans Pro" panose="020B0503030403020204" pitchFamily="34" charset="0"/>
              </a:rPr>
              <a:t>{{ ….}} is used for expressions.</a:t>
            </a:r>
          </a:p>
          <a:p>
            <a:r>
              <a:rPr lang="en-IN" dirty="0">
                <a:solidFill>
                  <a:srgbClr val="36394D"/>
                </a:solidFill>
                <a:latin typeface="Source Sans Pro" panose="020B0503030403020204" pitchFamily="34" charset="0"/>
              </a:rPr>
              <a:t>{{# .. #} is used for comments</a:t>
            </a:r>
            <a:endParaRPr lang="en-IN" dirty="0"/>
          </a:p>
          <a:p>
            <a:endParaRPr lang="en-IN" dirty="0"/>
          </a:p>
          <a:p>
            <a:pPr algn="l"/>
            <a:r>
              <a:rPr lang="en-IN" dirty="0"/>
              <a:t>Link to Jinja: </a:t>
            </a:r>
            <a:r>
              <a:rPr lang="en-IN" b="0" i="0" dirty="0">
                <a:solidFill>
                  <a:srgbClr val="36394D"/>
                </a:solidFill>
                <a:effectLst/>
                <a:latin typeface="Source Sans Pro" panose="020B0503030403020204" pitchFamily="34" charset="0"/>
                <a:hlinkClick r:id="rId2"/>
              </a:rPr>
              <a:t>Jinja Template Designer Documentation</a:t>
            </a:r>
            <a:endParaRPr lang="en-IN" b="0" i="0" dirty="0">
              <a:solidFill>
                <a:srgbClr val="36394D"/>
              </a:solidFill>
              <a:effectLst/>
              <a:latin typeface="Source Sans Pro" panose="020B0503030403020204" pitchFamily="34" charset="0"/>
            </a:endParaRPr>
          </a:p>
          <a:p>
            <a:r>
              <a:rPr lang="en-IN" dirty="0">
                <a:solidFill>
                  <a:srgbClr val="36394D"/>
                </a:solidFill>
                <a:latin typeface="Source Sans Pro" panose="020B0503030403020204" pitchFamily="34" charset="0"/>
              </a:rPr>
              <a:t>Jinja Practice: </a:t>
            </a:r>
            <a:r>
              <a:rPr lang="en-IN" b="0" i="0" dirty="0">
                <a:solidFill>
                  <a:srgbClr val="36394D"/>
                </a:solidFill>
                <a:effectLst/>
                <a:latin typeface="Source Sans Pro" panose="020B0503030403020204" pitchFamily="34" charset="0"/>
                <a:hlinkClick r:id="rId3"/>
              </a:rPr>
              <a:t>Jinja Live Parser</a:t>
            </a:r>
            <a:endParaRPr lang="en-IN" b="0" i="0" dirty="0">
              <a:solidFill>
                <a:srgbClr val="36394D"/>
              </a:solidFill>
              <a:effectLst/>
              <a:latin typeface="Source Sans Pro" panose="020B0503030403020204" pitchFamily="34" charset="0"/>
            </a:endParaRPr>
          </a:p>
          <a:p>
            <a:pPr algn="l"/>
            <a:endParaRPr lang="en-IN" b="0" i="0" dirty="0">
              <a:solidFill>
                <a:srgbClr val="36394D"/>
              </a:solidFill>
              <a:effectLst/>
              <a:latin typeface="Source Sans Pro" panose="020B0503030403020204" pitchFamily="34" charset="0"/>
            </a:endParaRPr>
          </a:p>
        </p:txBody>
      </p:sp>
    </p:spTree>
    <p:extLst>
      <p:ext uri="{BB962C8B-B14F-4D97-AF65-F5344CB8AC3E}">
        <p14:creationId xmlns:p14="http://schemas.microsoft.com/office/powerpoint/2010/main" val="1015658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5A29-CDFF-D26D-069D-F4FC5B220F05}"/>
              </a:ext>
            </a:extLst>
          </p:cNvPr>
          <p:cNvSpPr>
            <a:spLocks noGrp="1"/>
          </p:cNvSpPr>
          <p:nvPr>
            <p:ph type="title"/>
          </p:nvPr>
        </p:nvSpPr>
        <p:spPr/>
        <p:txBody>
          <a:bodyPr/>
          <a:lstStyle/>
          <a:p>
            <a:r>
              <a:rPr lang="en-US" b="1" u="sng" dirty="0" err="1"/>
              <a:t>Github</a:t>
            </a:r>
            <a:r>
              <a:rPr lang="en-US" b="1" u="sng" dirty="0"/>
              <a:t> Actions</a:t>
            </a:r>
            <a:endParaRPr lang="en-IN" b="1" u="sng" dirty="0"/>
          </a:p>
        </p:txBody>
      </p:sp>
      <p:sp>
        <p:nvSpPr>
          <p:cNvPr id="3" name="Content Placeholder 2">
            <a:extLst>
              <a:ext uri="{FF2B5EF4-FFF2-40B4-BE49-F238E27FC236}">
                <a16:creationId xmlns:a16="http://schemas.microsoft.com/office/drawing/2014/main" id="{DC9A9EE1-BC2A-E641-500C-76FE23787B9F}"/>
              </a:ext>
            </a:extLst>
          </p:cNvPr>
          <p:cNvSpPr>
            <a:spLocks noGrp="1"/>
          </p:cNvSpPr>
          <p:nvPr>
            <p:ph idx="1"/>
          </p:nvPr>
        </p:nvSpPr>
        <p:spPr/>
        <p:txBody>
          <a:bodyPr/>
          <a:lstStyle/>
          <a:p>
            <a:r>
              <a:rPr lang="en-US" b="0" i="0" dirty="0">
                <a:solidFill>
                  <a:srgbClr val="242424"/>
                </a:solidFill>
                <a:effectLst/>
                <a:latin typeface="source-serif-pro"/>
              </a:rPr>
              <a:t>GitHub Actions is a powerful CI/CD pipeline automation tool for automating software development workflows and is fast becoming one of the go-to choices for pipeline orchestration.</a:t>
            </a:r>
          </a:p>
          <a:p>
            <a:r>
              <a:rPr lang="en-US" b="0" i="0" dirty="0">
                <a:solidFill>
                  <a:srgbClr val="242424"/>
                </a:solidFill>
                <a:effectLst/>
                <a:latin typeface="source-serif-pro"/>
              </a:rPr>
              <a:t>GitHub Actions is tightly integrated with the rest of the GitHub ecosystem, making pipelines easier to use and manage. GitHub Actions allows you to create workflows triggered by various events such as commits, pull requests, and releases. This allows you to automate pipelines that are tightly linked to your development process, thus reducing errors and increasing efficiency.</a:t>
            </a:r>
            <a:endParaRPr lang="en-IN" dirty="0"/>
          </a:p>
        </p:txBody>
      </p:sp>
    </p:spTree>
    <p:extLst>
      <p:ext uri="{BB962C8B-B14F-4D97-AF65-F5344CB8AC3E}">
        <p14:creationId xmlns:p14="http://schemas.microsoft.com/office/powerpoint/2010/main" val="3705911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1D05-EA31-48A7-DA9D-3A50E22BC5D6}"/>
              </a:ext>
            </a:extLst>
          </p:cNvPr>
          <p:cNvSpPr>
            <a:spLocks noGrp="1"/>
          </p:cNvSpPr>
          <p:nvPr>
            <p:ph type="title"/>
          </p:nvPr>
        </p:nvSpPr>
        <p:spPr>
          <a:xfrm>
            <a:off x="838200" y="365125"/>
            <a:ext cx="10404107" cy="674403"/>
          </a:xfrm>
        </p:spPr>
        <p:txBody>
          <a:bodyPr>
            <a:normAutofit/>
          </a:bodyPr>
          <a:lstStyle/>
          <a:p>
            <a:r>
              <a:rPr lang="en-US" sz="3200" b="1" u="sng" dirty="0"/>
              <a:t>.</a:t>
            </a:r>
            <a:r>
              <a:rPr lang="en-US" sz="3200" b="1" u="sng" dirty="0" err="1"/>
              <a:t>github</a:t>
            </a:r>
            <a:r>
              <a:rPr lang="en-US" sz="3200" b="1" u="sng" dirty="0"/>
              <a:t>/workflows/</a:t>
            </a:r>
            <a:endParaRPr lang="en-IN" sz="2400" b="1" u="sng" dirty="0"/>
          </a:p>
        </p:txBody>
      </p:sp>
      <p:sp>
        <p:nvSpPr>
          <p:cNvPr id="3" name="Content Placeholder 2">
            <a:extLst>
              <a:ext uri="{FF2B5EF4-FFF2-40B4-BE49-F238E27FC236}">
                <a16:creationId xmlns:a16="http://schemas.microsoft.com/office/drawing/2014/main" id="{E9F17329-F427-8C14-6A81-7B0811AEBC92}"/>
              </a:ext>
            </a:extLst>
          </p:cNvPr>
          <p:cNvSpPr>
            <a:spLocks noGrp="1"/>
          </p:cNvSpPr>
          <p:nvPr>
            <p:ph idx="1"/>
          </p:nvPr>
        </p:nvSpPr>
        <p:spPr>
          <a:xfrm>
            <a:off x="838200" y="1347537"/>
            <a:ext cx="10515600" cy="4829426"/>
          </a:xfrm>
        </p:spPr>
        <p:txBody>
          <a:bodyPr>
            <a:normAutofit/>
          </a:bodyPr>
          <a:lstStyle/>
          <a:p>
            <a:r>
              <a:rPr lang="en-US" dirty="0"/>
              <a:t>Create a </a:t>
            </a:r>
            <a:r>
              <a:rPr lang="en-US" dirty="0" err="1"/>
              <a:t>yml</a:t>
            </a:r>
            <a:r>
              <a:rPr lang="en-US" dirty="0"/>
              <a:t> file that connects with the </a:t>
            </a:r>
            <a:r>
              <a:rPr lang="en-US" dirty="0" err="1"/>
              <a:t>github</a:t>
            </a:r>
            <a:r>
              <a:rPr lang="en-US" dirty="0"/>
              <a:t>. This is the actions file that setups the workflow. When to run or on what action to run.</a:t>
            </a:r>
          </a:p>
          <a:p>
            <a:endParaRPr lang="en-IN" dirty="0"/>
          </a:p>
          <a:p>
            <a:endParaRPr lang="en-IN" dirty="0"/>
          </a:p>
          <a:p>
            <a:r>
              <a:rPr lang="en-US" b="0" i="0" dirty="0">
                <a:solidFill>
                  <a:srgbClr val="001D35"/>
                </a:solidFill>
                <a:effectLst/>
                <a:latin typeface="Google Sans"/>
              </a:rPr>
              <a:t>Continuous integration (CI) is </a:t>
            </a:r>
            <a:r>
              <a:rPr lang="en-US" b="1" i="0" dirty="0">
                <a:solidFill>
                  <a:srgbClr val="001D35"/>
                </a:solidFill>
                <a:effectLst/>
                <a:latin typeface="Google Sans"/>
              </a:rPr>
              <a:t>a software development practice where developers merge their changes to a shared repository multiple times a day</a:t>
            </a:r>
            <a:r>
              <a:rPr lang="en-US" b="0" i="0" dirty="0">
                <a:solidFill>
                  <a:srgbClr val="001D35"/>
                </a:solidFill>
                <a:effectLst/>
                <a:latin typeface="Google Sans"/>
              </a:rPr>
              <a:t>.</a:t>
            </a:r>
            <a:endParaRPr lang="en-IN" b="0" i="0" dirty="0">
              <a:solidFill>
                <a:srgbClr val="001D35"/>
              </a:solidFill>
              <a:effectLst/>
              <a:latin typeface="Google Sans"/>
            </a:endParaRPr>
          </a:p>
          <a:p>
            <a:pPr algn="l">
              <a:buFont typeface="Arial" panose="020B0604020202020204" pitchFamily="34" charset="0"/>
              <a:buChar char="•"/>
            </a:pPr>
            <a:r>
              <a:rPr lang="en-US" b="0" i="0" dirty="0">
                <a:solidFill>
                  <a:srgbClr val="001D35"/>
                </a:solidFill>
                <a:effectLst/>
                <a:latin typeface="Google Sans"/>
              </a:rPr>
              <a:t>Regularly merging small code changes is typically a more accurate and safer process.</a:t>
            </a:r>
          </a:p>
          <a:p>
            <a:pPr algn="l">
              <a:buFont typeface="Arial" panose="020B0604020202020204" pitchFamily="34" charset="0"/>
              <a:buChar char="•"/>
            </a:pPr>
            <a:r>
              <a:rPr lang="en-US" b="0" i="0" dirty="0">
                <a:solidFill>
                  <a:srgbClr val="001D35"/>
                </a:solidFill>
                <a:effectLst/>
                <a:latin typeface="Google Sans"/>
              </a:rPr>
              <a:t>If any bugs are found in the merging process, they're easier and faster to find.</a:t>
            </a:r>
          </a:p>
        </p:txBody>
      </p:sp>
    </p:spTree>
    <p:extLst>
      <p:ext uri="{BB962C8B-B14F-4D97-AF65-F5344CB8AC3E}">
        <p14:creationId xmlns:p14="http://schemas.microsoft.com/office/powerpoint/2010/main" val="1931361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30B7C79A-62D6-FFCA-30BE-E1D8EB0A8BED}"/>
              </a:ext>
            </a:extLst>
          </p:cNvPr>
          <p:cNvSpPr>
            <a:spLocks noGrp="1" noChangeArrowheads="1"/>
          </p:cNvSpPr>
          <p:nvPr>
            <p:ph idx="1"/>
          </p:nvPr>
        </p:nvSpPr>
        <p:spPr bwMode="auto">
          <a:xfrm>
            <a:off x="202131" y="635928"/>
            <a:ext cx="7305574" cy="61247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JetBrains Mono"/>
              </a:rPr>
              <a:t>on</a:t>
            </a:r>
            <a:r>
              <a:rPr kumimoji="0" lang="en-US" altLang="en-US" sz="1400" b="0" i="0" u="none" strike="noStrike" cap="none" normalizeH="0" baseline="0" dirty="0">
                <a:ln>
                  <a:noFill/>
                </a:ln>
                <a:solidFill>
                  <a:srgbClr val="A9B7C6"/>
                </a:solidFill>
                <a:effectLst/>
                <a:latin typeface="JetBrains Mono"/>
              </a:rPr>
              <a:t>:</a:t>
            </a:r>
            <a:r>
              <a:rPr lang="en-US" altLang="en-US" sz="1400" dirty="0">
                <a:solidFill>
                  <a:srgbClr val="A9B7C6"/>
                </a:solidFill>
                <a:latin typeface="JetBrains Mono"/>
              </a:rPr>
              <a:t>[push]</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CC7832"/>
                </a:solidFill>
                <a:effectLst/>
                <a:latin typeface="JetBrains Mono"/>
              </a:rPr>
              <a:t>env</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CC7832"/>
                </a:solidFill>
                <a:effectLst/>
                <a:latin typeface="JetBrains Mono"/>
              </a:rPr>
              <a:t>DBT_PROFILES_DIR</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CC7832"/>
                </a:solidFill>
                <a:effectLst/>
                <a:latin typeface="JetBrains Mono"/>
              </a:rPr>
              <a:t>DBT_SNOWFLAKE_ACCOUNT</a:t>
            </a: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err="1">
                <a:ln>
                  <a:noFill/>
                </a:ln>
                <a:solidFill>
                  <a:srgbClr val="A9B7C6"/>
                </a:solidFill>
                <a:effectLst/>
                <a:latin typeface="JetBrains Mono"/>
              </a:rPr>
              <a:t>secrets.SNOWFLAKE_ACCOUNT</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CC7832"/>
                </a:solidFill>
                <a:effectLst/>
                <a:latin typeface="JetBrains Mono"/>
              </a:rPr>
              <a:t>DBT_SNOWFLAKE_USERNAME</a:t>
            </a: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err="1">
                <a:ln>
                  <a:noFill/>
                </a:ln>
                <a:solidFill>
                  <a:srgbClr val="A9B7C6"/>
                </a:solidFill>
                <a:effectLst/>
                <a:latin typeface="JetBrains Mono"/>
              </a:rPr>
              <a:t>secrets.SNOWFLAKE_USER</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CC7832"/>
                </a:solidFill>
                <a:effectLst/>
                <a:latin typeface="JetBrains Mono"/>
              </a:rPr>
              <a:t>DBT_SNOWFLAKE_PW</a:t>
            </a: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err="1">
                <a:ln>
                  <a:noFill/>
                </a:ln>
                <a:solidFill>
                  <a:srgbClr val="A9B7C6"/>
                </a:solidFill>
                <a:effectLst/>
                <a:latin typeface="JetBrains Mono"/>
              </a:rPr>
              <a:t>secrets.SNOWFLAKE_PASSWORD</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CC7832"/>
                </a:solidFill>
                <a:effectLst/>
                <a:latin typeface="JetBrains Mono"/>
              </a:rPr>
              <a:t>DBT_SNOWFLAKE_ROLE</a:t>
            </a: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err="1">
                <a:ln>
                  <a:noFill/>
                </a:ln>
                <a:solidFill>
                  <a:srgbClr val="A9B7C6"/>
                </a:solidFill>
                <a:effectLst/>
                <a:latin typeface="JetBrains Mono"/>
              </a:rPr>
              <a:t>secrets.SNOWFLAKE_ROLE</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CC7832"/>
                </a:solidFill>
                <a:effectLst/>
                <a:latin typeface="JetBrains Mono"/>
              </a:rPr>
              <a:t>jobs</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err="1">
                <a:ln>
                  <a:noFill/>
                </a:ln>
                <a:solidFill>
                  <a:srgbClr val="CC7832"/>
                </a:solidFill>
                <a:effectLst/>
                <a:latin typeface="JetBrains Mono"/>
              </a:rPr>
              <a:t>dbt_run_on_push</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name</a:t>
            </a: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err="1">
                <a:ln>
                  <a:noFill/>
                </a:ln>
                <a:solidFill>
                  <a:srgbClr val="A9B7C6"/>
                </a:solidFill>
                <a:effectLst/>
                <a:latin typeface="JetBrains Mono"/>
              </a:rPr>
              <a:t>dbt_run_on_push</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runs-on</a:t>
            </a:r>
            <a:r>
              <a:rPr kumimoji="0" lang="en-US" altLang="en-US" sz="1400" b="0" i="0" u="none" strike="noStrike" cap="none" normalizeH="0" baseline="0" dirty="0">
                <a:ln>
                  <a:noFill/>
                </a:ln>
                <a:solidFill>
                  <a:srgbClr val="A9B7C6"/>
                </a:solidFill>
                <a:effectLst/>
                <a:latin typeface="JetBrains Mono"/>
              </a:rPr>
              <a:t>: ubuntu-latest</a:t>
            </a:r>
            <a:br>
              <a:rPr kumimoji="0" lang="en-US" altLang="en-US" sz="1400" b="0" i="0" u="none" strike="noStrike" cap="none" normalizeH="0" baseline="0" dirty="0">
                <a:ln>
                  <a:noFill/>
                </a:ln>
                <a:solidFill>
                  <a:srgbClr val="A9B7C6"/>
                </a:solidFill>
                <a:effectLst/>
                <a:latin typeface="JetBrains Mono"/>
              </a:rPr>
            </a:b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steps</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a:ln>
                  <a:noFill/>
                </a:ln>
                <a:solidFill>
                  <a:srgbClr val="CC7832"/>
                </a:solidFill>
                <a:effectLst/>
                <a:latin typeface="JetBrains Mono"/>
              </a:rPr>
              <a:t>name</a:t>
            </a:r>
            <a:r>
              <a:rPr kumimoji="0" lang="en-US" altLang="en-US" sz="1400" b="0" i="0" u="none" strike="noStrike" cap="none" normalizeH="0" baseline="0" dirty="0">
                <a:ln>
                  <a:noFill/>
                </a:ln>
                <a:solidFill>
                  <a:srgbClr val="A9B7C6"/>
                </a:solidFill>
                <a:effectLst/>
                <a:latin typeface="JetBrains Mono"/>
              </a:rPr>
              <a:t>: Check out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uses</a:t>
            </a:r>
            <a:r>
              <a:rPr kumimoji="0" lang="en-US" altLang="en-US" sz="1400" b="0" i="0" u="none" strike="noStrike" cap="none" normalizeH="0" baseline="0" dirty="0">
                <a:ln>
                  <a:noFill/>
                </a:ln>
                <a:solidFill>
                  <a:srgbClr val="A9B7C6"/>
                </a:solidFill>
                <a:effectLst/>
                <a:latin typeface="JetBrains Mono"/>
              </a:rPr>
              <a:t>: actions/checkout@</a:t>
            </a:r>
            <a:r>
              <a:rPr lang="en-US" altLang="en-US" sz="1400" dirty="0">
                <a:solidFill>
                  <a:srgbClr val="A9B7C6"/>
                </a:solidFill>
                <a:latin typeface="JetBrains Mono"/>
              </a:rPr>
              <a:t>v3</a:t>
            </a:r>
            <a:br>
              <a:rPr kumimoji="0" lang="en-US" altLang="en-US" sz="1400" b="0" i="0" u="none" strike="noStrike" cap="none" normalizeH="0" baseline="0" dirty="0">
                <a:ln>
                  <a:noFill/>
                </a:ln>
                <a:solidFill>
                  <a:srgbClr val="A9B7C6"/>
                </a:solidFill>
                <a:effectLst/>
                <a:latin typeface="JetBrains Mono"/>
              </a:rPr>
            </a:b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a:ln>
                  <a:noFill/>
                </a:ln>
                <a:solidFill>
                  <a:srgbClr val="CC7832"/>
                </a:solidFill>
                <a:effectLst/>
                <a:latin typeface="JetBrains Mono"/>
              </a:rPr>
              <a:t>uses</a:t>
            </a:r>
            <a:r>
              <a:rPr kumimoji="0" lang="en-US" altLang="en-US" sz="1400" b="0" i="0" u="none" strike="noStrike" cap="none" normalizeH="0" baseline="0" dirty="0">
                <a:ln>
                  <a:noFill/>
                </a:ln>
                <a:solidFill>
                  <a:srgbClr val="A9B7C6"/>
                </a:solidFill>
                <a:effectLst/>
                <a:latin typeface="JetBrains Mono"/>
              </a:rPr>
              <a:t>: actions/setup-python@v1</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with</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python-version</a:t>
            </a: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6A8759"/>
                </a:solidFill>
                <a:effectLst/>
                <a:latin typeface="JetBrains Mono"/>
              </a:rPr>
              <a:t>"3.11.x"</a:t>
            </a:r>
            <a:br>
              <a:rPr kumimoji="0" lang="en-US" altLang="en-US" sz="1400" b="0" i="0" u="none" strike="noStrike" cap="none" normalizeH="0" baseline="0" dirty="0">
                <a:ln>
                  <a:noFill/>
                </a:ln>
                <a:solidFill>
                  <a:srgbClr val="6A8759"/>
                </a:solidFill>
                <a:effectLst/>
                <a:latin typeface="JetBrains Mono"/>
              </a:rPr>
            </a:br>
            <a:r>
              <a:rPr kumimoji="0" lang="en-US" altLang="en-US" sz="1400" b="0" i="0" u="none" strike="noStrike" cap="none" normalizeH="0" baseline="0" dirty="0">
                <a:ln>
                  <a:noFill/>
                </a:ln>
                <a:solidFill>
                  <a:srgbClr val="6A8759"/>
                </a:solidFill>
                <a:effectLst/>
                <a:latin typeface="JetBrains Mono"/>
              </a:rPr>
              <a:t>    </a:t>
            </a: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name</a:t>
            </a:r>
            <a:r>
              <a:rPr kumimoji="0" lang="en-US" altLang="en-US" sz="1400" b="0" i="0" u="none" strike="noStrike" cap="none" normalizeH="0" baseline="0" dirty="0">
                <a:ln>
                  <a:noFill/>
                </a:ln>
                <a:solidFill>
                  <a:srgbClr val="A9B7C6"/>
                </a:solidFill>
                <a:effectLst/>
                <a:latin typeface="JetBrains Mono"/>
              </a:rPr>
              <a:t>: Install dependencies</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run</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pip install </a:t>
            </a:r>
            <a:r>
              <a:rPr kumimoji="0" lang="en-US" altLang="en-US" sz="1400" b="0" i="0" u="none" strike="noStrike" cap="none" normalizeH="0" baseline="0" dirty="0" err="1">
                <a:ln>
                  <a:noFill/>
                </a:ln>
                <a:solidFill>
                  <a:srgbClr val="A9B7C6"/>
                </a:solidFill>
                <a:effectLst/>
                <a:latin typeface="JetBrains Mono"/>
              </a:rPr>
              <a:t>dbt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err="1">
                <a:ln>
                  <a:noFill/>
                </a:ln>
                <a:solidFill>
                  <a:srgbClr val="A9B7C6"/>
                </a:solidFill>
                <a:effectLst/>
                <a:latin typeface="JetBrains Mono"/>
              </a:rPr>
              <a:t>dbt</a:t>
            </a:r>
            <a:r>
              <a:rPr kumimoji="0" lang="en-US" altLang="en-US" sz="1400" b="0" i="0" u="none" strike="noStrike" cap="none" normalizeH="0" baseline="0" dirty="0">
                <a:ln>
                  <a:noFill/>
                </a:ln>
                <a:solidFill>
                  <a:srgbClr val="A9B7C6"/>
                </a:solidFill>
                <a:effectLst/>
                <a:latin typeface="JetBrains Mono"/>
              </a:rPr>
              <a:t> deps</a:t>
            </a:r>
            <a:br>
              <a:rPr kumimoji="0" lang="en-US" altLang="en-US" sz="1400" b="0" i="1" u="none" strike="noStrike" cap="none" normalizeH="0" baseline="0" dirty="0">
                <a:ln>
                  <a:noFill/>
                </a:ln>
                <a:solidFill>
                  <a:srgbClr val="629755"/>
                </a:solidFill>
                <a:effectLst/>
                <a:latin typeface="JetBrains Mono"/>
              </a:rPr>
            </a:br>
            <a:r>
              <a:rPr kumimoji="0" lang="en-US" altLang="en-US" sz="1400" b="0" i="1" u="none" strike="noStrike" cap="none" normalizeH="0" baseline="0" dirty="0">
                <a:ln>
                  <a:noFill/>
                </a:ln>
                <a:solidFill>
                  <a:srgbClr val="629755"/>
                </a:solidFill>
                <a:effectLst/>
                <a:latin typeface="JetBrains Mono"/>
              </a:rPr>
              <a:t>    </a:t>
            </a: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name</a:t>
            </a:r>
            <a:r>
              <a:rPr kumimoji="0" lang="en-US" altLang="en-US" sz="1400" b="0" i="0" u="none" strike="noStrike" cap="none" normalizeH="0" baseline="0" dirty="0">
                <a:ln>
                  <a:noFill/>
                </a:ln>
                <a:solidFill>
                  <a:srgbClr val="A9B7C6"/>
                </a:solidFill>
                <a:effectLst/>
                <a:latin typeface="JetBrains Mono"/>
              </a:rPr>
              <a:t>: Run </a:t>
            </a:r>
            <a:r>
              <a:rPr kumimoji="0" lang="en-US" altLang="en-US" sz="1400" b="0" i="0" u="none" strike="noStrike" cap="none" normalizeH="0" baseline="0" dirty="0" err="1">
                <a:ln>
                  <a:noFill/>
                </a:ln>
                <a:solidFill>
                  <a:srgbClr val="A9B7C6"/>
                </a:solidFill>
                <a:effectLst/>
                <a:latin typeface="JetBrains Mono"/>
              </a:rPr>
              <a:t>dbt</a:t>
            </a:r>
            <a:r>
              <a:rPr kumimoji="0" lang="en-US" altLang="en-US" sz="1400" b="0" i="0" u="none" strike="noStrike" cap="none" normalizeH="0" baseline="0" dirty="0">
                <a:ln>
                  <a:noFill/>
                </a:ln>
                <a:solidFill>
                  <a:srgbClr val="A9B7C6"/>
                </a:solidFill>
                <a:effectLst/>
                <a:latin typeface="JetBrains Mono"/>
              </a:rPr>
              <a:t> models</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run</a:t>
            </a: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err="1">
                <a:ln>
                  <a:noFill/>
                </a:ln>
                <a:solidFill>
                  <a:srgbClr val="A9B7C6"/>
                </a:solidFill>
                <a:effectLst/>
                <a:latin typeface="JetBrains Mono"/>
              </a:rPr>
              <a:t>dbt</a:t>
            </a:r>
            <a:r>
              <a:rPr kumimoji="0" lang="en-US" altLang="en-US" sz="1400" b="0" i="0" u="none" strike="noStrike" cap="none" normalizeH="0" baseline="0" dirty="0">
                <a:ln>
                  <a:noFill/>
                </a:ln>
                <a:solidFill>
                  <a:srgbClr val="A9B7C6"/>
                </a:solidFill>
                <a:effectLst/>
                <a:latin typeface="JetBrains Mono"/>
              </a:rPr>
              <a:t> run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9331484-0683-3C11-BDA2-DA6F44BA9B76}"/>
              </a:ext>
            </a:extLst>
          </p:cNvPr>
          <p:cNvSpPr txBox="1"/>
          <p:nvPr/>
        </p:nvSpPr>
        <p:spPr>
          <a:xfrm>
            <a:off x="202131" y="97318"/>
            <a:ext cx="1200072" cy="461665"/>
          </a:xfrm>
          <a:prstGeom prst="rect">
            <a:avLst/>
          </a:prstGeom>
          <a:noFill/>
        </p:spPr>
        <p:txBody>
          <a:bodyPr wrap="none" rtlCol="0">
            <a:spAutoFit/>
          </a:bodyPr>
          <a:lstStyle/>
          <a:p>
            <a:r>
              <a:rPr lang="en-US" sz="2400" b="1" dirty="0"/>
              <a:t>.</a:t>
            </a:r>
            <a:r>
              <a:rPr lang="en-US" sz="2400" b="1" dirty="0" err="1"/>
              <a:t>yml</a:t>
            </a:r>
            <a:r>
              <a:rPr lang="en-US" sz="2400" b="1" dirty="0"/>
              <a:t> file</a:t>
            </a:r>
            <a:endParaRPr lang="en-IN" sz="2400" b="1" dirty="0"/>
          </a:p>
        </p:txBody>
      </p:sp>
    </p:spTree>
    <p:extLst>
      <p:ext uri="{BB962C8B-B14F-4D97-AF65-F5344CB8AC3E}">
        <p14:creationId xmlns:p14="http://schemas.microsoft.com/office/powerpoint/2010/main" val="2304814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6DAC-CD37-044F-A25C-8E071C57359F}"/>
              </a:ext>
            </a:extLst>
          </p:cNvPr>
          <p:cNvSpPr>
            <a:spLocks noGrp="1"/>
          </p:cNvSpPr>
          <p:nvPr>
            <p:ph type="title"/>
          </p:nvPr>
        </p:nvSpPr>
        <p:spPr>
          <a:xfrm>
            <a:off x="838200" y="365125"/>
            <a:ext cx="8742680" cy="803275"/>
          </a:xfrm>
        </p:spPr>
        <p:txBody>
          <a:bodyPr>
            <a:normAutofit/>
          </a:bodyPr>
          <a:lstStyle/>
          <a:p>
            <a:r>
              <a:rPr lang="en-US" sz="3200" b="1" dirty="0"/>
              <a:t>Actions Workflow</a:t>
            </a:r>
            <a:endParaRPr lang="en-IN" sz="3200" b="1" dirty="0"/>
          </a:p>
        </p:txBody>
      </p:sp>
      <p:pic>
        <p:nvPicPr>
          <p:cNvPr id="5" name="Content Placeholder 4">
            <a:extLst>
              <a:ext uri="{FF2B5EF4-FFF2-40B4-BE49-F238E27FC236}">
                <a16:creationId xmlns:a16="http://schemas.microsoft.com/office/drawing/2014/main" id="{4D07CE67-0AC6-EE60-F97A-9D6D149BD331}"/>
              </a:ext>
            </a:extLst>
          </p:cNvPr>
          <p:cNvPicPr>
            <a:picLocks noGrp="1" noChangeAspect="1"/>
          </p:cNvPicPr>
          <p:nvPr>
            <p:ph idx="1"/>
          </p:nvPr>
        </p:nvPicPr>
        <p:blipFill>
          <a:blip r:embed="rId2"/>
          <a:stretch>
            <a:fillRect/>
          </a:stretch>
        </p:blipFill>
        <p:spPr>
          <a:xfrm>
            <a:off x="838200" y="1280160"/>
            <a:ext cx="8937777" cy="5435600"/>
          </a:xfrm>
        </p:spPr>
      </p:pic>
    </p:spTree>
    <p:extLst>
      <p:ext uri="{BB962C8B-B14F-4D97-AF65-F5344CB8AC3E}">
        <p14:creationId xmlns:p14="http://schemas.microsoft.com/office/powerpoint/2010/main" val="89915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F137-1BF2-AD0F-B3A4-3AE03A75844B}"/>
              </a:ext>
            </a:extLst>
          </p:cNvPr>
          <p:cNvSpPr>
            <a:spLocks noGrp="1"/>
          </p:cNvSpPr>
          <p:nvPr>
            <p:ph type="title"/>
          </p:nvPr>
        </p:nvSpPr>
        <p:spPr/>
        <p:txBody>
          <a:bodyPr/>
          <a:lstStyle/>
          <a:p>
            <a:r>
              <a:rPr lang="en-IN" dirty="0"/>
              <a:t>How is DBT used?</a:t>
            </a:r>
          </a:p>
        </p:txBody>
      </p:sp>
      <p:sp>
        <p:nvSpPr>
          <p:cNvPr id="3" name="Content Placeholder 2">
            <a:extLst>
              <a:ext uri="{FF2B5EF4-FFF2-40B4-BE49-F238E27FC236}">
                <a16:creationId xmlns:a16="http://schemas.microsoft.com/office/drawing/2014/main" id="{F22E5DDE-E67F-4919-E00E-6597B37A1C6F}"/>
              </a:ext>
            </a:extLst>
          </p:cNvPr>
          <p:cNvSpPr>
            <a:spLocks noGrp="1"/>
          </p:cNvSpPr>
          <p:nvPr>
            <p:ph idx="1"/>
          </p:nvPr>
        </p:nvSpPr>
        <p:spPr>
          <a:xfrm>
            <a:off x="838200" y="1825625"/>
            <a:ext cx="10448925" cy="4098925"/>
          </a:xfrm>
        </p:spPr>
        <p:txBody>
          <a:bodyPr/>
          <a:lstStyle/>
          <a:p>
            <a:r>
              <a:rPr lang="en-IN" dirty="0"/>
              <a:t>DBT is </a:t>
            </a:r>
            <a:r>
              <a:rPr lang="en-IN" b="0" i="0" dirty="0">
                <a:solidFill>
                  <a:srgbClr val="040C28"/>
                </a:solidFill>
                <a:effectLst/>
                <a:latin typeface="Google Sans"/>
              </a:rPr>
              <a:t>an open-source ETL tool</a:t>
            </a:r>
            <a:r>
              <a:rPr lang="en-IN" b="0" i="0" dirty="0">
                <a:solidFill>
                  <a:srgbClr val="4D5156"/>
                </a:solidFill>
                <a:effectLst/>
                <a:latin typeface="Google Sans"/>
              </a:rPr>
              <a:t> that lets data analysts and engineers easily and effectively transform data into tables and views with their SQL commands.</a:t>
            </a:r>
          </a:p>
          <a:p>
            <a:r>
              <a:rPr lang="en-IN" dirty="0">
                <a:solidFill>
                  <a:srgbClr val="4D5156"/>
                </a:solidFill>
                <a:latin typeface="Google Sans"/>
              </a:rPr>
              <a:t>DBT is mostly used to perform “T” in ETL(Transformation).</a:t>
            </a:r>
          </a:p>
          <a:p>
            <a:r>
              <a:rPr lang="en-IN" dirty="0">
                <a:solidFill>
                  <a:srgbClr val="4D5156"/>
                </a:solidFill>
                <a:latin typeface="Google Sans"/>
              </a:rPr>
              <a:t>DBT to connects to various Datawarehouse(</a:t>
            </a:r>
            <a:r>
              <a:rPr lang="en-IN" dirty="0" err="1">
                <a:solidFill>
                  <a:srgbClr val="4D5156"/>
                </a:solidFill>
                <a:latin typeface="Google Sans"/>
              </a:rPr>
              <a:t>Bigquery</a:t>
            </a:r>
            <a:r>
              <a:rPr lang="en-IN" dirty="0">
                <a:solidFill>
                  <a:srgbClr val="4D5156"/>
                </a:solidFill>
                <a:latin typeface="Google Sans"/>
              </a:rPr>
              <a:t>, Snowflake, Redshift etc..)</a:t>
            </a:r>
            <a:endParaRPr lang="en-IN" dirty="0"/>
          </a:p>
        </p:txBody>
      </p:sp>
    </p:spTree>
    <p:extLst>
      <p:ext uri="{BB962C8B-B14F-4D97-AF65-F5344CB8AC3E}">
        <p14:creationId xmlns:p14="http://schemas.microsoft.com/office/powerpoint/2010/main" val="3838445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B8DF-1DFF-2775-145A-AAC614B26443}"/>
              </a:ext>
            </a:extLst>
          </p:cNvPr>
          <p:cNvSpPr>
            <a:spLocks noGrp="1"/>
          </p:cNvSpPr>
          <p:nvPr>
            <p:ph type="title"/>
          </p:nvPr>
        </p:nvSpPr>
        <p:spPr/>
        <p:txBody>
          <a:bodyPr/>
          <a:lstStyle/>
          <a:p>
            <a:r>
              <a:rPr lang="en-IN" dirty="0"/>
              <a:t>DBT CORE</a:t>
            </a:r>
          </a:p>
        </p:txBody>
      </p:sp>
      <p:sp>
        <p:nvSpPr>
          <p:cNvPr id="3" name="Content Placeholder 2">
            <a:extLst>
              <a:ext uri="{FF2B5EF4-FFF2-40B4-BE49-F238E27FC236}">
                <a16:creationId xmlns:a16="http://schemas.microsoft.com/office/drawing/2014/main" id="{CF7DF97F-1EB9-C1CC-64EA-39B92A70D2F7}"/>
              </a:ext>
            </a:extLst>
          </p:cNvPr>
          <p:cNvSpPr>
            <a:spLocks noGrp="1"/>
          </p:cNvSpPr>
          <p:nvPr>
            <p:ph idx="1"/>
          </p:nvPr>
        </p:nvSpPr>
        <p:spPr/>
        <p:txBody>
          <a:bodyPr/>
          <a:lstStyle/>
          <a:p>
            <a:r>
              <a:rPr lang="en-IN" dirty="0" err="1"/>
              <a:t>dbt</a:t>
            </a:r>
            <a:r>
              <a:rPr lang="en-IN" dirty="0"/>
              <a:t> Core is an open-source tool that enables data teams to transform data using analytics engineering best practices. You can install and use </a:t>
            </a:r>
            <a:r>
              <a:rPr lang="en-IN" dirty="0" err="1"/>
              <a:t>dbt</a:t>
            </a:r>
            <a:r>
              <a:rPr lang="en-IN" dirty="0"/>
              <a:t> Core on the command line.</a:t>
            </a:r>
          </a:p>
          <a:p>
            <a:r>
              <a:rPr lang="en-IN" dirty="0"/>
              <a:t>We can use “</a:t>
            </a:r>
            <a:r>
              <a:rPr lang="en-IN" b="1" dirty="0"/>
              <a:t>pip install </a:t>
            </a:r>
            <a:r>
              <a:rPr lang="en-IN" b="1" dirty="0" err="1"/>
              <a:t>dbt</a:t>
            </a:r>
            <a:r>
              <a:rPr lang="en-IN" b="1" dirty="0"/>
              <a:t>-core</a:t>
            </a:r>
            <a:r>
              <a:rPr lang="en-IN" dirty="0"/>
              <a:t>” with python. </a:t>
            </a:r>
          </a:p>
          <a:p>
            <a:r>
              <a:rPr lang="en-IN" dirty="0"/>
              <a:t>Note: </a:t>
            </a:r>
            <a:r>
              <a:rPr lang="en-IN" dirty="0" err="1"/>
              <a:t>dbt</a:t>
            </a:r>
            <a:r>
              <a:rPr lang="en-IN" dirty="0"/>
              <a:t>-core is compatible with python versions &gt; 3.7 Depending on the type of </a:t>
            </a:r>
            <a:r>
              <a:rPr lang="en-IN" dirty="0" err="1"/>
              <a:t>db</a:t>
            </a:r>
            <a:r>
              <a:rPr lang="en-IN" dirty="0"/>
              <a:t> we can use the following: </a:t>
            </a:r>
          </a:p>
          <a:p>
            <a:endParaRPr lang="en-IN" dirty="0"/>
          </a:p>
          <a:p>
            <a:pPr marL="0" indent="0">
              <a:buNone/>
            </a:pPr>
            <a:r>
              <a:rPr lang="en-IN" dirty="0"/>
              <a:t>	</a:t>
            </a:r>
            <a:r>
              <a:rPr lang="en-IN" b="1" dirty="0" err="1"/>
              <a:t>dbt</a:t>
            </a:r>
            <a:r>
              <a:rPr lang="en-IN" b="1" dirty="0"/>
              <a:t>-snowflake</a:t>
            </a:r>
            <a:r>
              <a:rPr lang="en-IN" dirty="0"/>
              <a:t>\ </a:t>
            </a:r>
            <a:r>
              <a:rPr lang="en-IN" dirty="0" err="1"/>
              <a:t>dbt-postgres</a:t>
            </a:r>
            <a:r>
              <a:rPr lang="en-IN" dirty="0"/>
              <a:t> \ </a:t>
            </a:r>
            <a:r>
              <a:rPr lang="en-IN" dirty="0" err="1"/>
              <a:t>dbt-bigquery</a:t>
            </a:r>
            <a:endParaRPr lang="en-IN" dirty="0"/>
          </a:p>
        </p:txBody>
      </p:sp>
    </p:spTree>
    <p:extLst>
      <p:ext uri="{BB962C8B-B14F-4D97-AF65-F5344CB8AC3E}">
        <p14:creationId xmlns:p14="http://schemas.microsoft.com/office/powerpoint/2010/main" val="89904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20D7-F213-DB1E-5087-BF95FDB236F7}"/>
              </a:ext>
            </a:extLst>
          </p:cNvPr>
          <p:cNvSpPr>
            <a:spLocks noGrp="1"/>
          </p:cNvSpPr>
          <p:nvPr>
            <p:ph type="title"/>
          </p:nvPr>
        </p:nvSpPr>
        <p:spPr/>
        <p:txBody>
          <a:bodyPr/>
          <a:lstStyle/>
          <a:p>
            <a:r>
              <a:rPr lang="en-IN" dirty="0"/>
              <a:t>DBT CLOUD</a:t>
            </a:r>
          </a:p>
        </p:txBody>
      </p:sp>
      <p:sp>
        <p:nvSpPr>
          <p:cNvPr id="3" name="Content Placeholder 2">
            <a:extLst>
              <a:ext uri="{FF2B5EF4-FFF2-40B4-BE49-F238E27FC236}">
                <a16:creationId xmlns:a16="http://schemas.microsoft.com/office/drawing/2014/main" id="{2CD44ABF-C2B8-8D71-55CD-D81413DDBE7E}"/>
              </a:ext>
            </a:extLst>
          </p:cNvPr>
          <p:cNvSpPr>
            <a:spLocks noGrp="1"/>
          </p:cNvSpPr>
          <p:nvPr>
            <p:ph idx="1"/>
          </p:nvPr>
        </p:nvSpPr>
        <p:spPr/>
        <p:txBody>
          <a:bodyPr/>
          <a:lstStyle/>
          <a:p>
            <a:r>
              <a:rPr lang="en-IN" dirty="0" err="1"/>
              <a:t>dbt</a:t>
            </a:r>
            <a:r>
              <a:rPr lang="en-IN" dirty="0"/>
              <a:t> Cloud is the fastest and most reliable way to deploy </a:t>
            </a:r>
            <a:r>
              <a:rPr lang="en-IN" dirty="0" err="1"/>
              <a:t>dbt</a:t>
            </a:r>
            <a:r>
              <a:rPr lang="en-IN" dirty="0"/>
              <a:t>. Develop, test, schedule, and investigate data models all in one web-based UI.</a:t>
            </a:r>
          </a:p>
          <a:p>
            <a:r>
              <a:rPr lang="en-IN" b="0" i="0" dirty="0">
                <a:solidFill>
                  <a:srgbClr val="262A38"/>
                </a:solidFill>
                <a:effectLst/>
                <a:latin typeface="Source Sans Pro" panose="020B0503030403020204" pitchFamily="34" charset="0"/>
              </a:rPr>
              <a:t>It comes equipped with support for scheduling jobs, CI/CD, serving documentation, and monitoring &amp; alerting.</a:t>
            </a:r>
          </a:p>
          <a:p>
            <a:endParaRPr lang="en-IN" dirty="0"/>
          </a:p>
        </p:txBody>
      </p:sp>
    </p:spTree>
    <p:extLst>
      <p:ext uri="{BB962C8B-B14F-4D97-AF65-F5344CB8AC3E}">
        <p14:creationId xmlns:p14="http://schemas.microsoft.com/office/powerpoint/2010/main" val="363740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D6BE9-150E-575A-8516-FA7B82F58918}"/>
              </a:ext>
            </a:extLst>
          </p:cNvPr>
          <p:cNvSpPr>
            <a:spLocks noGrp="1"/>
          </p:cNvSpPr>
          <p:nvPr>
            <p:ph type="title"/>
          </p:nvPr>
        </p:nvSpPr>
        <p:spPr>
          <a:xfrm>
            <a:off x="838200" y="365126"/>
            <a:ext cx="10515600" cy="806450"/>
          </a:xfrm>
        </p:spPr>
        <p:txBody>
          <a:bodyPr/>
          <a:lstStyle/>
          <a:p>
            <a:r>
              <a:rPr lang="en-IN" dirty="0"/>
              <a:t>DBT Folder structure</a:t>
            </a:r>
          </a:p>
        </p:txBody>
      </p:sp>
      <p:sp>
        <p:nvSpPr>
          <p:cNvPr id="3" name="Content Placeholder 2">
            <a:extLst>
              <a:ext uri="{FF2B5EF4-FFF2-40B4-BE49-F238E27FC236}">
                <a16:creationId xmlns:a16="http://schemas.microsoft.com/office/drawing/2014/main" id="{75807774-53A6-91CF-A065-C1FB7436B9F1}"/>
              </a:ext>
            </a:extLst>
          </p:cNvPr>
          <p:cNvSpPr>
            <a:spLocks noGrp="1"/>
          </p:cNvSpPr>
          <p:nvPr>
            <p:ph idx="1"/>
          </p:nvPr>
        </p:nvSpPr>
        <p:spPr>
          <a:xfrm>
            <a:off x="838200" y="1352550"/>
            <a:ext cx="10515600" cy="4824413"/>
          </a:xfrm>
        </p:spPr>
        <p:txBody>
          <a:bodyPr>
            <a:noAutofit/>
          </a:bodyPr>
          <a:lstStyle/>
          <a:p>
            <a:pPr marL="0" indent="0">
              <a:buNone/>
            </a:pPr>
            <a:r>
              <a:rPr lang="en-IN" sz="2400" b="1" dirty="0"/>
              <a:t>macros: </a:t>
            </a:r>
            <a:r>
              <a:rPr lang="en-IN" sz="2000" dirty="0"/>
              <a:t>blocks of code that you can be reused multiple times.</a:t>
            </a:r>
          </a:p>
          <a:p>
            <a:pPr marL="0" indent="0">
              <a:buNone/>
            </a:pPr>
            <a:r>
              <a:rPr lang="en-IN" sz="2400" b="1" dirty="0"/>
              <a:t>analysis: </a:t>
            </a:r>
            <a:r>
              <a:rPr lang="en-IN" sz="2000" dirty="0"/>
              <a:t>organize analytical SQL queries in your project - these won't be executed</a:t>
            </a:r>
          </a:p>
          <a:p>
            <a:pPr marL="0" indent="0">
              <a:buNone/>
            </a:pPr>
            <a:r>
              <a:rPr lang="en-IN" sz="2400" b="1" dirty="0"/>
              <a:t>images: </a:t>
            </a:r>
            <a:r>
              <a:rPr lang="en-IN" sz="2000" dirty="0"/>
              <a:t>lineage graph of the project(data transformations from various sources/models</a:t>
            </a:r>
          </a:p>
          <a:p>
            <a:pPr marL="0" indent="0">
              <a:buNone/>
            </a:pPr>
            <a:r>
              <a:rPr lang="en-IN" sz="2400" b="1" dirty="0"/>
              <a:t>models: </a:t>
            </a:r>
            <a:r>
              <a:rPr lang="en-IN" sz="2000" dirty="0"/>
              <a:t>contains SQL queries for transforming, analysing the data</a:t>
            </a:r>
          </a:p>
          <a:p>
            <a:pPr marL="0" indent="0">
              <a:buNone/>
            </a:pPr>
            <a:r>
              <a:rPr lang="en-IN" sz="2400" b="1" dirty="0"/>
              <a:t>seeds: </a:t>
            </a:r>
            <a:r>
              <a:rPr lang="en-IN" sz="2000" dirty="0"/>
              <a:t>CSV files with static data that you can load into your data platform with </a:t>
            </a:r>
            <a:r>
              <a:rPr lang="en-IN" sz="2000" dirty="0" err="1"/>
              <a:t>dbt</a:t>
            </a:r>
            <a:r>
              <a:rPr lang="en-IN" sz="2000" dirty="0"/>
              <a:t>.</a:t>
            </a:r>
          </a:p>
          <a:p>
            <a:pPr marL="0" indent="0">
              <a:buNone/>
            </a:pPr>
            <a:r>
              <a:rPr lang="en-IN" sz="2400" b="1" dirty="0"/>
              <a:t>tests: </a:t>
            </a:r>
            <a:r>
              <a:rPr lang="en-IN" sz="2000" dirty="0"/>
              <a:t>SQL queries to test the models or business requirements</a:t>
            </a:r>
          </a:p>
          <a:p>
            <a:pPr marL="0" indent="0">
              <a:buNone/>
            </a:pPr>
            <a:r>
              <a:rPr lang="en-IN" sz="2400" b="1" dirty="0"/>
              <a:t>docs: </a:t>
            </a:r>
            <a:r>
              <a:rPr lang="en-IN" sz="2000" dirty="0"/>
              <a:t>documents of the project.</a:t>
            </a:r>
          </a:p>
          <a:p>
            <a:pPr marL="0" indent="0">
              <a:buNone/>
            </a:pPr>
            <a:r>
              <a:rPr lang="en-IN" sz="2400" b="1" dirty="0" err="1"/>
              <a:t>dbt_project.yml</a:t>
            </a:r>
            <a:r>
              <a:rPr lang="en-IN" sz="2400" b="1" dirty="0"/>
              <a:t>:</a:t>
            </a:r>
          </a:p>
          <a:p>
            <a:pPr marL="0" indent="0">
              <a:buNone/>
            </a:pPr>
            <a:r>
              <a:rPr lang="en-IN" sz="2000" dirty="0"/>
              <a:t>All the configuration(paths to various folders) are set in this file.</a:t>
            </a:r>
          </a:p>
        </p:txBody>
      </p:sp>
    </p:spTree>
    <p:extLst>
      <p:ext uri="{BB962C8B-B14F-4D97-AF65-F5344CB8AC3E}">
        <p14:creationId xmlns:p14="http://schemas.microsoft.com/office/powerpoint/2010/main" val="143546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A4F4-D4C0-E2AA-AF7C-2A89934A1BA3}"/>
              </a:ext>
            </a:extLst>
          </p:cNvPr>
          <p:cNvSpPr>
            <a:spLocks noGrp="1"/>
          </p:cNvSpPr>
          <p:nvPr>
            <p:ph type="title"/>
          </p:nvPr>
        </p:nvSpPr>
        <p:spPr>
          <a:xfrm>
            <a:off x="838200" y="266224"/>
            <a:ext cx="9829800" cy="615950"/>
          </a:xfrm>
        </p:spPr>
        <p:txBody>
          <a:bodyPr>
            <a:normAutofit/>
          </a:bodyPr>
          <a:lstStyle/>
          <a:p>
            <a:r>
              <a:rPr lang="en-IN" sz="3200" dirty="0" err="1"/>
              <a:t>Dbt_project.yml</a:t>
            </a:r>
            <a:endParaRPr lang="en-IN" sz="3200" dirty="0"/>
          </a:p>
        </p:txBody>
      </p:sp>
      <p:sp>
        <p:nvSpPr>
          <p:cNvPr id="3" name="Content Placeholder 2">
            <a:extLst>
              <a:ext uri="{FF2B5EF4-FFF2-40B4-BE49-F238E27FC236}">
                <a16:creationId xmlns:a16="http://schemas.microsoft.com/office/drawing/2014/main" id="{76C21FDE-82DF-45A8-1430-C64D33BA7636}"/>
              </a:ext>
            </a:extLst>
          </p:cNvPr>
          <p:cNvSpPr>
            <a:spLocks noGrp="1"/>
          </p:cNvSpPr>
          <p:nvPr>
            <p:ph idx="1"/>
          </p:nvPr>
        </p:nvSpPr>
        <p:spPr>
          <a:xfrm>
            <a:off x="650240" y="814706"/>
            <a:ext cx="10703560" cy="5362258"/>
          </a:xfrm>
        </p:spPr>
        <p:txBody>
          <a:bodyPr>
            <a:normAutofit/>
          </a:bodyPr>
          <a:lstStyle/>
          <a:p>
            <a:endParaRPr lang="en-IN" dirty="0"/>
          </a:p>
          <a:p>
            <a:r>
              <a:rPr lang="en-IN" dirty="0">
                <a:latin typeface="Arial" panose="020B0604020202020204" pitchFamily="34" charset="0"/>
                <a:cs typeface="Arial" panose="020B0604020202020204" pitchFamily="34" charset="0"/>
              </a:rPr>
              <a:t>Every </a:t>
            </a:r>
            <a:r>
              <a:rPr lang="en-IN" dirty="0" err="1">
                <a:latin typeface="Arial" panose="020B0604020202020204" pitchFamily="34" charset="0"/>
                <a:cs typeface="Arial" panose="020B0604020202020204" pitchFamily="34" charset="0"/>
              </a:rPr>
              <a:t>dbt_project</a:t>
            </a:r>
            <a:r>
              <a:rPr lang="en-IN" dirty="0">
                <a:latin typeface="Arial" panose="020B0604020202020204" pitchFamily="34" charset="0"/>
                <a:cs typeface="Arial" panose="020B0604020202020204" pitchFamily="34" charset="0"/>
              </a:rPr>
              <a:t> needs the </a:t>
            </a:r>
          </a:p>
          <a:p>
            <a:pPr marL="0" indent="0">
              <a:buNone/>
            </a:pPr>
            <a:r>
              <a:rPr lang="en-IN" b="1" dirty="0" err="1">
                <a:latin typeface="Arial" panose="020B0604020202020204" pitchFamily="34" charset="0"/>
                <a:cs typeface="Arial" panose="020B0604020202020204" pitchFamily="34" charset="0"/>
              </a:rPr>
              <a:t>dbt_project.yml</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file.</a:t>
            </a:r>
            <a:r>
              <a:rPr lang="en-US" b="0" i="0" dirty="0">
                <a:solidFill>
                  <a:srgbClr val="262A38"/>
                </a:solidFill>
                <a:effectLst/>
                <a:latin typeface="Arial" panose="020B0604020202020204" pitchFamily="34" charset="0"/>
                <a:cs typeface="Arial" panose="020B0604020202020204" pitchFamily="34" charset="0"/>
              </a:rPr>
              <a:t> It also contains</a:t>
            </a:r>
          </a:p>
          <a:p>
            <a:pPr marL="0" indent="0">
              <a:buNone/>
            </a:pPr>
            <a:r>
              <a:rPr lang="en-US" b="0" i="0" dirty="0">
                <a:solidFill>
                  <a:srgbClr val="262A38"/>
                </a:solidFill>
                <a:effectLst/>
                <a:latin typeface="Arial" panose="020B0604020202020204" pitchFamily="34" charset="0"/>
                <a:cs typeface="Arial" panose="020B0604020202020204" pitchFamily="34" charset="0"/>
              </a:rPr>
              <a:t> important information that tells </a:t>
            </a:r>
            <a:r>
              <a:rPr lang="en-US" b="0" i="0" dirty="0" err="1">
                <a:solidFill>
                  <a:srgbClr val="262A38"/>
                </a:solidFill>
                <a:effectLst/>
                <a:latin typeface="Arial" panose="020B0604020202020204" pitchFamily="34" charset="0"/>
                <a:cs typeface="Arial" panose="020B0604020202020204" pitchFamily="34" charset="0"/>
              </a:rPr>
              <a:t>dbt</a:t>
            </a:r>
            <a:r>
              <a:rPr lang="en-US" b="0" i="0" dirty="0">
                <a:solidFill>
                  <a:srgbClr val="262A38"/>
                </a:solidFill>
                <a:effectLst/>
                <a:latin typeface="Arial" panose="020B0604020202020204" pitchFamily="34" charset="0"/>
                <a:cs typeface="Arial" panose="020B0604020202020204" pitchFamily="34" charset="0"/>
              </a:rPr>
              <a:t> </a:t>
            </a:r>
          </a:p>
          <a:p>
            <a:pPr marL="0" indent="0">
              <a:buNone/>
            </a:pPr>
            <a:r>
              <a:rPr lang="en-US" b="0" i="0" dirty="0">
                <a:solidFill>
                  <a:srgbClr val="262A38"/>
                </a:solidFill>
                <a:effectLst/>
                <a:latin typeface="Arial" panose="020B0604020202020204" pitchFamily="34" charset="0"/>
                <a:cs typeface="Arial" panose="020B0604020202020204" pitchFamily="34" charset="0"/>
              </a:rPr>
              <a:t>how to operate on your project.</a:t>
            </a:r>
            <a:endParaRPr lang="en-IN" dirty="0">
              <a:latin typeface="Arial" panose="020B0604020202020204" pitchFamily="34" charset="0"/>
              <a:cs typeface="Arial" panose="020B0604020202020204" pitchFamily="34" charset="0"/>
            </a:endParaRPr>
          </a:p>
          <a:p>
            <a:r>
              <a:rPr lang="en-IN" dirty="0"/>
              <a:t>Link: </a:t>
            </a:r>
            <a:r>
              <a:rPr lang="en-IN" dirty="0">
                <a:hlinkClick r:id="rId2"/>
              </a:rPr>
              <a:t>https://docs.getdbt.com/reference/dbt_project.yml </a:t>
            </a:r>
            <a:endParaRPr lang="en-IN" dirty="0"/>
          </a:p>
          <a:p>
            <a:endParaRPr lang="en-IN" dirty="0"/>
          </a:p>
        </p:txBody>
      </p:sp>
      <p:pic>
        <p:nvPicPr>
          <p:cNvPr id="5" name="Picture 4">
            <a:extLst>
              <a:ext uri="{FF2B5EF4-FFF2-40B4-BE49-F238E27FC236}">
                <a16:creationId xmlns:a16="http://schemas.microsoft.com/office/drawing/2014/main" id="{514D831C-7F74-B828-056F-B417BE9D9F55}"/>
              </a:ext>
            </a:extLst>
          </p:cNvPr>
          <p:cNvPicPr>
            <a:picLocks noChangeAspect="1"/>
          </p:cNvPicPr>
          <p:nvPr/>
        </p:nvPicPr>
        <p:blipFill>
          <a:blip r:embed="rId3"/>
          <a:stretch>
            <a:fillRect/>
          </a:stretch>
        </p:blipFill>
        <p:spPr>
          <a:xfrm>
            <a:off x="5124647" y="814705"/>
            <a:ext cx="5731313" cy="5469096"/>
          </a:xfrm>
          <a:prstGeom prst="rect">
            <a:avLst/>
          </a:prstGeom>
        </p:spPr>
      </p:pic>
    </p:spTree>
    <p:extLst>
      <p:ext uri="{BB962C8B-B14F-4D97-AF65-F5344CB8AC3E}">
        <p14:creationId xmlns:p14="http://schemas.microsoft.com/office/powerpoint/2010/main" val="382106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18F14-5A39-E242-3DA9-E6D760486761}"/>
              </a:ext>
            </a:extLst>
          </p:cNvPr>
          <p:cNvSpPr>
            <a:spLocks noGrp="1"/>
          </p:cNvSpPr>
          <p:nvPr>
            <p:ph type="title"/>
          </p:nvPr>
        </p:nvSpPr>
        <p:spPr>
          <a:xfrm>
            <a:off x="838200" y="365125"/>
            <a:ext cx="10515600" cy="780281"/>
          </a:xfrm>
        </p:spPr>
        <p:txBody>
          <a:bodyPr/>
          <a:lstStyle/>
          <a:p>
            <a:r>
              <a:rPr lang="en-US" dirty="0" err="1"/>
              <a:t>Profiles.yml</a:t>
            </a:r>
            <a:endParaRPr lang="en-IN" dirty="0"/>
          </a:p>
        </p:txBody>
      </p:sp>
      <p:sp>
        <p:nvSpPr>
          <p:cNvPr id="3" name="Content Placeholder 2">
            <a:extLst>
              <a:ext uri="{FF2B5EF4-FFF2-40B4-BE49-F238E27FC236}">
                <a16:creationId xmlns:a16="http://schemas.microsoft.com/office/drawing/2014/main" id="{A175E8AA-F31F-406D-DE08-9188C0824D62}"/>
              </a:ext>
            </a:extLst>
          </p:cNvPr>
          <p:cNvSpPr>
            <a:spLocks noGrp="1"/>
          </p:cNvSpPr>
          <p:nvPr>
            <p:ph idx="1"/>
          </p:nvPr>
        </p:nvSpPr>
        <p:spPr>
          <a:xfrm>
            <a:off x="838201" y="1145406"/>
            <a:ext cx="10718800" cy="5133157"/>
          </a:xfrm>
        </p:spPr>
        <p:txBody>
          <a:bodyPr>
            <a:normAutofit/>
          </a:bodyPr>
          <a:lstStyle/>
          <a:p>
            <a:r>
              <a:rPr lang="en-US" dirty="0"/>
              <a:t>This files contains credentials to establish connection to the Datawarehouse.</a:t>
            </a:r>
          </a:p>
          <a:p>
            <a:r>
              <a:rPr lang="en-US" dirty="0"/>
              <a:t>When you run </a:t>
            </a:r>
            <a:r>
              <a:rPr lang="en-US" dirty="0" err="1"/>
              <a:t>dbt</a:t>
            </a:r>
            <a:r>
              <a:rPr lang="en-US" dirty="0"/>
              <a:t> Core from the command line, it reads your </a:t>
            </a:r>
            <a:r>
              <a:rPr lang="en-US" dirty="0" err="1"/>
              <a:t>dbt_project.yml</a:t>
            </a:r>
            <a:r>
              <a:rPr lang="en-US" dirty="0"/>
              <a:t> file to find the profile name, and then looks for a profile with the same name in your </a:t>
            </a:r>
            <a:r>
              <a:rPr lang="en-US" dirty="0" err="1"/>
              <a:t>profiles.yml</a:t>
            </a:r>
            <a:r>
              <a:rPr lang="en-US" dirty="0"/>
              <a:t> file. This profile contains all the information </a:t>
            </a:r>
            <a:r>
              <a:rPr lang="en-US" dirty="0" err="1"/>
              <a:t>dbt</a:t>
            </a:r>
            <a:r>
              <a:rPr lang="en-US" dirty="0"/>
              <a:t> needs to connect to your data platform.</a:t>
            </a:r>
            <a:br>
              <a:rPr lang="en-US" dirty="0"/>
            </a:br>
            <a:br>
              <a:rPr lang="en-US" dirty="0"/>
            </a:br>
            <a:r>
              <a:rPr lang="en-US" dirty="0"/>
              <a:t>Link for Snowflake: </a:t>
            </a:r>
            <a:r>
              <a:rPr lang="en-US" dirty="0">
                <a:hlinkClick r:id="rId2"/>
              </a:rPr>
              <a:t>https://docs.getdbt.com/docs/core/connect-data-platform/snowflake-setup</a:t>
            </a:r>
            <a:endParaRPr lang="en-US" dirty="0"/>
          </a:p>
          <a:p>
            <a:endParaRPr lang="en-IN" dirty="0"/>
          </a:p>
        </p:txBody>
      </p:sp>
      <p:pic>
        <p:nvPicPr>
          <p:cNvPr id="9" name="Picture 8">
            <a:extLst>
              <a:ext uri="{FF2B5EF4-FFF2-40B4-BE49-F238E27FC236}">
                <a16:creationId xmlns:a16="http://schemas.microsoft.com/office/drawing/2014/main" id="{DADA4E3C-7CD8-223E-A614-DAC77F6B7993}"/>
              </a:ext>
            </a:extLst>
          </p:cNvPr>
          <p:cNvPicPr>
            <a:picLocks noChangeAspect="1"/>
          </p:cNvPicPr>
          <p:nvPr/>
        </p:nvPicPr>
        <p:blipFill>
          <a:blip r:embed="rId3"/>
          <a:stretch>
            <a:fillRect/>
          </a:stretch>
        </p:blipFill>
        <p:spPr>
          <a:xfrm>
            <a:off x="1233170" y="3109750"/>
            <a:ext cx="4407234" cy="3587618"/>
          </a:xfrm>
          <a:prstGeom prst="rect">
            <a:avLst/>
          </a:prstGeom>
        </p:spPr>
      </p:pic>
    </p:spTree>
    <p:extLst>
      <p:ext uri="{BB962C8B-B14F-4D97-AF65-F5344CB8AC3E}">
        <p14:creationId xmlns:p14="http://schemas.microsoft.com/office/powerpoint/2010/main" val="290061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9576E-B9F0-7BF0-66CE-8306FBBC5945}"/>
              </a:ext>
            </a:extLst>
          </p:cNvPr>
          <p:cNvSpPr>
            <a:spLocks noGrp="1"/>
          </p:cNvSpPr>
          <p:nvPr>
            <p:ph type="title"/>
          </p:nvPr>
        </p:nvSpPr>
        <p:spPr/>
        <p:txBody>
          <a:bodyPr/>
          <a:lstStyle/>
          <a:p>
            <a:r>
              <a:rPr lang="en-IN" dirty="0"/>
              <a:t>Create a Snowflake account</a:t>
            </a:r>
          </a:p>
        </p:txBody>
      </p:sp>
      <p:sp>
        <p:nvSpPr>
          <p:cNvPr id="3" name="Content Placeholder 2">
            <a:extLst>
              <a:ext uri="{FF2B5EF4-FFF2-40B4-BE49-F238E27FC236}">
                <a16:creationId xmlns:a16="http://schemas.microsoft.com/office/drawing/2014/main" id="{EE076443-75E5-F7BA-81A7-A2E574DB2D9A}"/>
              </a:ext>
            </a:extLst>
          </p:cNvPr>
          <p:cNvSpPr>
            <a:spLocks noGrp="1"/>
          </p:cNvSpPr>
          <p:nvPr>
            <p:ph idx="1"/>
          </p:nvPr>
        </p:nvSpPr>
        <p:spPr>
          <a:xfrm>
            <a:off x="677334" y="1684421"/>
            <a:ext cx="8596668" cy="4356941"/>
          </a:xfrm>
        </p:spPr>
        <p:txBody>
          <a:bodyPr/>
          <a:lstStyle/>
          <a:p>
            <a:r>
              <a:rPr lang="en-IN" dirty="0"/>
              <a:t>Signup/Register using personal email.</a:t>
            </a:r>
          </a:p>
          <a:p>
            <a:r>
              <a:rPr lang="en-IN" dirty="0">
                <a:hlinkClick r:id="rId2"/>
              </a:rPr>
              <a:t>Snowflake Trial</a:t>
            </a:r>
            <a:r>
              <a:rPr lang="en-IN" dirty="0"/>
              <a:t> : 30 days, $400.</a:t>
            </a:r>
          </a:p>
          <a:p>
            <a:r>
              <a:rPr lang="en-IN" dirty="0"/>
              <a:t>Select the region you want to connect</a:t>
            </a:r>
          </a:p>
          <a:p>
            <a:pPr marL="0" indent="0">
              <a:buNone/>
            </a:pPr>
            <a:endParaRPr lang="en-IN" dirty="0"/>
          </a:p>
          <a:p>
            <a:r>
              <a:rPr lang="en-IN" dirty="0"/>
              <a:t>Create a database as DBT_PROJECT</a:t>
            </a:r>
          </a:p>
          <a:p>
            <a:pPr lvl="1"/>
            <a:r>
              <a:rPr lang="en-IN" dirty="0"/>
              <a:t>Create PROD and DEV Schemas</a:t>
            </a:r>
          </a:p>
          <a:p>
            <a:pPr lvl="1"/>
            <a:r>
              <a:rPr lang="en-IN" dirty="0"/>
              <a:t>We would be adding these details in the </a:t>
            </a:r>
            <a:r>
              <a:rPr lang="en-IN" dirty="0" err="1"/>
              <a:t>profiles.yml</a:t>
            </a:r>
            <a:r>
              <a:rPr lang="en-IN" dirty="0"/>
              <a:t> to establish a connection between snowflake and </a:t>
            </a:r>
            <a:r>
              <a:rPr lang="en-IN" dirty="0" err="1"/>
              <a:t>dbt</a:t>
            </a:r>
            <a:endParaRPr lang="en-IN" dirty="0"/>
          </a:p>
          <a:p>
            <a:endParaRPr lang="en-IN" dirty="0"/>
          </a:p>
        </p:txBody>
      </p:sp>
    </p:spTree>
    <p:extLst>
      <p:ext uri="{BB962C8B-B14F-4D97-AF65-F5344CB8AC3E}">
        <p14:creationId xmlns:p14="http://schemas.microsoft.com/office/powerpoint/2010/main" val="263547336"/>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19218</TotalTime>
  <Words>1894</Words>
  <Application>Microsoft Office PowerPoint</Application>
  <PresentationFormat>Widescreen</PresentationFormat>
  <Paragraphs>137</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Consolas</vt:lpstr>
      <vt:lpstr>Google Sans</vt:lpstr>
      <vt:lpstr>JetBrains Mono</vt:lpstr>
      <vt:lpstr>SF-Mono-Regular</vt:lpstr>
      <vt:lpstr>Source Code Pro</vt:lpstr>
      <vt:lpstr>Source Sans Pro</vt:lpstr>
      <vt:lpstr>source-serif-pro</vt:lpstr>
      <vt:lpstr>Trebuchet MS</vt:lpstr>
      <vt:lpstr>Wingdings 3</vt:lpstr>
      <vt:lpstr>Facet</vt:lpstr>
      <vt:lpstr>Modern Data Transformations</vt:lpstr>
      <vt:lpstr>What is DBT?</vt:lpstr>
      <vt:lpstr>How is DBT used?</vt:lpstr>
      <vt:lpstr>DBT CORE</vt:lpstr>
      <vt:lpstr>DBT CLOUD</vt:lpstr>
      <vt:lpstr>DBT Folder structure</vt:lpstr>
      <vt:lpstr>Dbt_project.yml</vt:lpstr>
      <vt:lpstr>Profiles.yml</vt:lpstr>
      <vt:lpstr>Create a Snowflake account</vt:lpstr>
      <vt:lpstr>DBT Models</vt:lpstr>
      <vt:lpstr>Modularity</vt:lpstr>
      <vt:lpstr>Sources.yml</vt:lpstr>
      <vt:lpstr>Custom Schema’s</vt:lpstr>
      <vt:lpstr>DBT Tests: </vt:lpstr>
      <vt:lpstr>PowerPoint Presentation</vt:lpstr>
      <vt:lpstr>Singular tests</vt:lpstr>
      <vt:lpstr>Generic tests</vt:lpstr>
      <vt:lpstr>Packages</vt:lpstr>
      <vt:lpstr>Packages.yml</vt:lpstr>
      <vt:lpstr>PowerPoint Presentation</vt:lpstr>
      <vt:lpstr>Macros</vt:lpstr>
      <vt:lpstr>Jinja</vt:lpstr>
      <vt:lpstr>Github Actions</vt:lpstr>
      <vt:lpstr>.github/workflows/</vt:lpstr>
      <vt:lpstr>PowerPoint Presentation</vt:lpstr>
      <vt:lpstr>Actions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 Transformations</dc:title>
  <dc:creator>Naregudem, Amarnath Goud</dc:creator>
  <cp:lastModifiedBy>Naregudem, Amarnath Goud</cp:lastModifiedBy>
  <cp:revision>9</cp:revision>
  <dcterms:created xsi:type="dcterms:W3CDTF">2023-05-08T04:38:50Z</dcterms:created>
  <dcterms:modified xsi:type="dcterms:W3CDTF">2023-10-28T17:18:45Z</dcterms:modified>
</cp:coreProperties>
</file>