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09728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0" d="100"/>
          <a:sy n="30" d="100"/>
        </p:scale>
        <p:origin x="3221" y="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591562"/>
            <a:ext cx="9326880" cy="76403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371600" y="11526522"/>
            <a:ext cx="8229600" cy="5298438"/>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711A4C-1C03-487D-A7EA-D16F7D04867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594CE-6EBF-42F8-9690-83FB977FFFAB}" type="slidenum">
              <a:rPr lang="en-US" smtClean="0"/>
              <a:t>‹#›</a:t>
            </a:fld>
            <a:endParaRPr lang="en-US"/>
          </a:p>
        </p:txBody>
      </p:sp>
    </p:spTree>
    <p:extLst>
      <p:ext uri="{BB962C8B-B14F-4D97-AF65-F5344CB8AC3E}">
        <p14:creationId xmlns:p14="http://schemas.microsoft.com/office/powerpoint/2010/main" val="56954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711A4C-1C03-487D-A7EA-D16F7D04867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594CE-6EBF-42F8-9690-83FB977FFFAB}" type="slidenum">
              <a:rPr lang="en-US" smtClean="0"/>
              <a:t>‹#›</a:t>
            </a:fld>
            <a:endParaRPr lang="en-US"/>
          </a:p>
        </p:txBody>
      </p:sp>
    </p:spTree>
    <p:extLst>
      <p:ext uri="{BB962C8B-B14F-4D97-AF65-F5344CB8AC3E}">
        <p14:creationId xmlns:p14="http://schemas.microsoft.com/office/powerpoint/2010/main" val="396465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1" y="1168400"/>
            <a:ext cx="236601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54381" y="1168400"/>
            <a:ext cx="696087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711A4C-1C03-487D-A7EA-D16F7D04867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594CE-6EBF-42F8-9690-83FB977FFFAB}" type="slidenum">
              <a:rPr lang="en-US" smtClean="0"/>
              <a:t>‹#›</a:t>
            </a:fld>
            <a:endParaRPr lang="en-US"/>
          </a:p>
        </p:txBody>
      </p:sp>
    </p:spTree>
    <p:extLst>
      <p:ext uri="{BB962C8B-B14F-4D97-AF65-F5344CB8AC3E}">
        <p14:creationId xmlns:p14="http://schemas.microsoft.com/office/powerpoint/2010/main" val="28494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711A4C-1C03-487D-A7EA-D16F7D04867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594CE-6EBF-42F8-9690-83FB977FFFAB}" type="slidenum">
              <a:rPr lang="en-US" smtClean="0"/>
              <a:t>‹#›</a:t>
            </a:fld>
            <a:endParaRPr lang="en-US"/>
          </a:p>
        </p:txBody>
      </p:sp>
    </p:spTree>
    <p:extLst>
      <p:ext uri="{BB962C8B-B14F-4D97-AF65-F5344CB8AC3E}">
        <p14:creationId xmlns:p14="http://schemas.microsoft.com/office/powerpoint/2010/main" val="365919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666" y="5471167"/>
            <a:ext cx="9464040" cy="9128758"/>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748666" y="14686287"/>
            <a:ext cx="9464040" cy="4800598"/>
          </a:xfrm>
        </p:spPr>
        <p:txBody>
          <a:bodyPr/>
          <a:lstStyle>
            <a:lvl1pPr marL="0" indent="0">
              <a:buNone/>
              <a:defRPr sz="288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711A4C-1C03-487D-A7EA-D16F7D04867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594CE-6EBF-42F8-9690-83FB977FFFAB}" type="slidenum">
              <a:rPr lang="en-US" smtClean="0"/>
              <a:t>‹#›</a:t>
            </a:fld>
            <a:endParaRPr lang="en-US"/>
          </a:p>
        </p:txBody>
      </p:sp>
    </p:spTree>
    <p:extLst>
      <p:ext uri="{BB962C8B-B14F-4D97-AF65-F5344CB8AC3E}">
        <p14:creationId xmlns:p14="http://schemas.microsoft.com/office/powerpoint/2010/main" val="49352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54380" y="5842000"/>
            <a:ext cx="466344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54980" y="5842000"/>
            <a:ext cx="466344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711A4C-1C03-487D-A7EA-D16F7D048678}"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594CE-6EBF-42F8-9690-83FB977FFFAB}" type="slidenum">
              <a:rPr lang="en-US" smtClean="0"/>
              <a:t>‹#›</a:t>
            </a:fld>
            <a:endParaRPr lang="en-US"/>
          </a:p>
        </p:txBody>
      </p:sp>
    </p:spTree>
    <p:extLst>
      <p:ext uri="{BB962C8B-B14F-4D97-AF65-F5344CB8AC3E}">
        <p14:creationId xmlns:p14="http://schemas.microsoft.com/office/powerpoint/2010/main" val="971114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809" y="1168405"/>
            <a:ext cx="946404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755810" y="5379722"/>
            <a:ext cx="4642008" cy="2636518"/>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4" name="Content Placeholder 3"/>
          <p:cNvSpPr>
            <a:spLocks noGrp="1"/>
          </p:cNvSpPr>
          <p:nvPr>
            <p:ph sz="half" idx="2"/>
          </p:nvPr>
        </p:nvSpPr>
        <p:spPr>
          <a:xfrm>
            <a:off x="755810" y="8016240"/>
            <a:ext cx="46420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54981" y="5379722"/>
            <a:ext cx="4664869" cy="2636518"/>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6" name="Content Placeholder 5"/>
          <p:cNvSpPr>
            <a:spLocks noGrp="1"/>
          </p:cNvSpPr>
          <p:nvPr>
            <p:ph sz="quarter" idx="4"/>
          </p:nvPr>
        </p:nvSpPr>
        <p:spPr>
          <a:xfrm>
            <a:off x="5554981" y="8016240"/>
            <a:ext cx="4664869"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711A4C-1C03-487D-A7EA-D16F7D048678}"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594CE-6EBF-42F8-9690-83FB977FFFAB}" type="slidenum">
              <a:rPr lang="en-US" smtClean="0"/>
              <a:t>‹#›</a:t>
            </a:fld>
            <a:endParaRPr lang="en-US"/>
          </a:p>
        </p:txBody>
      </p:sp>
    </p:spTree>
    <p:extLst>
      <p:ext uri="{BB962C8B-B14F-4D97-AF65-F5344CB8AC3E}">
        <p14:creationId xmlns:p14="http://schemas.microsoft.com/office/powerpoint/2010/main" val="48691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711A4C-1C03-487D-A7EA-D16F7D048678}"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594CE-6EBF-42F8-9690-83FB977FFFAB}" type="slidenum">
              <a:rPr lang="en-US" smtClean="0"/>
              <a:t>‹#›</a:t>
            </a:fld>
            <a:endParaRPr lang="en-US"/>
          </a:p>
        </p:txBody>
      </p:sp>
    </p:spTree>
    <p:extLst>
      <p:ext uri="{BB962C8B-B14F-4D97-AF65-F5344CB8AC3E}">
        <p14:creationId xmlns:p14="http://schemas.microsoft.com/office/powerpoint/2010/main" val="439703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1A4C-1C03-487D-A7EA-D16F7D048678}"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594CE-6EBF-42F8-9690-83FB977FFFAB}" type="slidenum">
              <a:rPr lang="en-US" smtClean="0"/>
              <a:t>‹#›</a:t>
            </a:fld>
            <a:endParaRPr lang="en-US"/>
          </a:p>
        </p:txBody>
      </p:sp>
    </p:spTree>
    <p:extLst>
      <p:ext uri="{BB962C8B-B14F-4D97-AF65-F5344CB8AC3E}">
        <p14:creationId xmlns:p14="http://schemas.microsoft.com/office/powerpoint/2010/main" val="94315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1463040"/>
            <a:ext cx="3539014" cy="51206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4664869" y="3159765"/>
            <a:ext cx="5554980" cy="1559560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5809" y="6583680"/>
            <a:ext cx="3539014" cy="12197082"/>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E6711A4C-1C03-487D-A7EA-D16F7D048678}"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594CE-6EBF-42F8-9690-83FB977FFFAB}" type="slidenum">
              <a:rPr lang="en-US" smtClean="0"/>
              <a:t>‹#›</a:t>
            </a:fld>
            <a:endParaRPr lang="en-US"/>
          </a:p>
        </p:txBody>
      </p:sp>
    </p:spTree>
    <p:extLst>
      <p:ext uri="{BB962C8B-B14F-4D97-AF65-F5344CB8AC3E}">
        <p14:creationId xmlns:p14="http://schemas.microsoft.com/office/powerpoint/2010/main" val="392363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1463040"/>
            <a:ext cx="3539014" cy="51206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4664869" y="3159765"/>
            <a:ext cx="5554980" cy="1559560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55809" y="6583680"/>
            <a:ext cx="3539014" cy="12197082"/>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E6711A4C-1C03-487D-A7EA-D16F7D048678}"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594CE-6EBF-42F8-9690-83FB977FFFAB}" type="slidenum">
              <a:rPr lang="en-US" smtClean="0"/>
              <a:t>‹#›</a:t>
            </a:fld>
            <a:endParaRPr lang="en-US"/>
          </a:p>
        </p:txBody>
      </p:sp>
    </p:spTree>
    <p:extLst>
      <p:ext uri="{BB962C8B-B14F-4D97-AF65-F5344CB8AC3E}">
        <p14:creationId xmlns:p14="http://schemas.microsoft.com/office/powerpoint/2010/main" val="233788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1168405"/>
            <a:ext cx="946404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54380" y="5842000"/>
            <a:ext cx="946404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4380" y="20340325"/>
            <a:ext cx="2468880" cy="1168400"/>
          </a:xfrm>
          <a:prstGeom prst="rect">
            <a:avLst/>
          </a:prstGeom>
        </p:spPr>
        <p:txBody>
          <a:bodyPr vert="horz" lIns="91440" tIns="45720" rIns="91440" bIns="45720" rtlCol="0" anchor="ctr"/>
          <a:lstStyle>
            <a:lvl1pPr algn="l">
              <a:defRPr sz="1440">
                <a:solidFill>
                  <a:schemeClr val="tx1">
                    <a:tint val="75000"/>
                  </a:schemeClr>
                </a:solidFill>
              </a:defRPr>
            </a:lvl1pPr>
          </a:lstStyle>
          <a:p>
            <a:fld id="{E6711A4C-1C03-487D-A7EA-D16F7D048678}" type="datetimeFigureOut">
              <a:rPr lang="en-US" smtClean="0"/>
              <a:t>11/30/2022</a:t>
            </a:fld>
            <a:endParaRPr lang="en-US"/>
          </a:p>
        </p:txBody>
      </p:sp>
      <p:sp>
        <p:nvSpPr>
          <p:cNvPr id="5" name="Footer Placeholder 4"/>
          <p:cNvSpPr>
            <a:spLocks noGrp="1"/>
          </p:cNvSpPr>
          <p:nvPr>
            <p:ph type="ftr" sz="quarter" idx="3"/>
          </p:nvPr>
        </p:nvSpPr>
        <p:spPr>
          <a:xfrm>
            <a:off x="3634740" y="20340325"/>
            <a:ext cx="3703320" cy="116840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9540" y="20340325"/>
            <a:ext cx="2468880" cy="1168400"/>
          </a:xfrm>
          <a:prstGeom prst="rect">
            <a:avLst/>
          </a:prstGeom>
        </p:spPr>
        <p:txBody>
          <a:bodyPr vert="horz" lIns="91440" tIns="45720" rIns="91440" bIns="45720" rtlCol="0" anchor="ctr"/>
          <a:lstStyle>
            <a:lvl1pPr algn="r">
              <a:defRPr sz="1440">
                <a:solidFill>
                  <a:schemeClr val="tx1">
                    <a:tint val="75000"/>
                  </a:schemeClr>
                </a:solidFill>
              </a:defRPr>
            </a:lvl1pPr>
          </a:lstStyle>
          <a:p>
            <a:fld id="{DB8594CE-6EBF-42F8-9690-83FB977FFFAB}" type="slidenum">
              <a:rPr lang="en-US" smtClean="0"/>
              <a:t>‹#›</a:t>
            </a:fld>
            <a:endParaRPr lang="en-US"/>
          </a:p>
        </p:txBody>
      </p:sp>
    </p:spTree>
    <p:extLst>
      <p:ext uri="{BB962C8B-B14F-4D97-AF65-F5344CB8AC3E}">
        <p14:creationId xmlns:p14="http://schemas.microsoft.com/office/powerpoint/2010/main" val="3485953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CC4A-42B8-49DE-A0C9-2F1C8A23FAF6}"/>
              </a:ext>
            </a:extLst>
          </p:cNvPr>
          <p:cNvSpPr>
            <a:spLocks noGrp="1"/>
          </p:cNvSpPr>
          <p:nvPr>
            <p:ph type="title"/>
          </p:nvPr>
        </p:nvSpPr>
        <p:spPr>
          <a:xfrm>
            <a:off x="754380" y="1151931"/>
            <a:ext cx="9464040" cy="2247148"/>
          </a:xfrm>
        </p:spPr>
        <p:txBody>
          <a:bodyPr>
            <a:normAutofit/>
          </a:bodyPr>
          <a:lstStyle/>
          <a:p>
            <a:r>
              <a:rPr lang="en-GB" sz="4000" b="1" dirty="0"/>
              <a:t>How have dietary habits in the U.S. affected chronic disease prevalence? </a:t>
            </a:r>
            <a:br>
              <a:rPr lang="en-GB" dirty="0"/>
            </a:br>
            <a:r>
              <a:rPr lang="en-US" sz="3200" dirty="0"/>
              <a:t>Amar Agrawal</a:t>
            </a:r>
            <a:endParaRPr lang="en-US" sz="2400" dirty="0"/>
          </a:p>
        </p:txBody>
      </p:sp>
      <p:sp>
        <p:nvSpPr>
          <p:cNvPr id="4" name="TextBox 3">
            <a:extLst>
              <a:ext uri="{FF2B5EF4-FFF2-40B4-BE49-F238E27FC236}">
                <a16:creationId xmlns:a16="http://schemas.microsoft.com/office/drawing/2014/main" id="{5070C991-251A-41D9-B256-A78FB5B40114}"/>
              </a:ext>
            </a:extLst>
          </p:cNvPr>
          <p:cNvSpPr txBox="1"/>
          <p:nvPr/>
        </p:nvSpPr>
        <p:spPr>
          <a:xfrm>
            <a:off x="754380" y="3604423"/>
            <a:ext cx="9464040" cy="5539978"/>
          </a:xfrm>
          <a:prstGeom prst="rect">
            <a:avLst/>
          </a:prstGeom>
          <a:noFill/>
        </p:spPr>
        <p:txBody>
          <a:bodyPr wrap="square" rtlCol="0">
            <a:spAutoFit/>
          </a:bodyPr>
          <a:lstStyle/>
          <a:p>
            <a:r>
              <a:rPr lang="en-GB" dirty="0"/>
              <a:t>Whenever people consider healthy diets, the first thing they bring up is to check the number of calories consumed. While it gives us a general idea of how our diets look, it certainly is not a metric for how healthy people eat. This visualization will try to shed light on the fact that it is the type of foods we consume or the source of calories which matters while eating healthy. Specifically, this excerpt deals with how sugar/sweeteners, added fats/oils, flour and cereals in the U.S. diets contribute to chronic diseases like diabetes and cardiovascular issues. The graphs below depict an inverse relationship between diabetes diagnosis and sugar intake in U.S. diets. From the chart, we can observe that the percentage of fat consumed in diets increases the number of people affected by diabetes. Another graph depicts that flour intake in diets follows a somewhat similar trend to the decreasing cardiovascular disease trend. Much independent research linked refined grains lacking in fibre as causes for cardiovascular issues, as unlikely as it seems, and the graph above also hints at the same. Fat consumption does not seem to be related to the prevalence of cardiovascular diseases according to the data collected.</a:t>
            </a:r>
            <a:endParaRPr lang="en-US" sz="1100" dirty="0"/>
          </a:p>
          <a:p>
            <a:endParaRPr lang="en-US" sz="1600" dirty="0"/>
          </a:p>
          <a:p>
            <a:endParaRPr lang="en-US" sz="1400" dirty="0"/>
          </a:p>
          <a:p>
            <a:r>
              <a:rPr lang="en-US" sz="1400" dirty="0"/>
              <a:t>Data Sources:</a:t>
            </a:r>
          </a:p>
          <a:p>
            <a:r>
              <a:rPr lang="en-US" sz="1400" dirty="0"/>
              <a:t>https://www.ers.usda.gov/data-products/food-availability-per-capita-data-system/</a:t>
            </a:r>
          </a:p>
          <a:p>
            <a:r>
              <a:rPr lang="en-US" sz="1400" dirty="0"/>
              <a:t>https://gis.cdc.gov/grasp/diabetes/diabetesatlas-surveillance.html</a:t>
            </a:r>
          </a:p>
          <a:p>
            <a:r>
              <a:rPr lang="en-US" sz="1400" dirty="0"/>
              <a:t>https://www.cdc.gov/nchs/hus/data-finder.htm?year=2020-2021&amp;table=Table%20HDPrv</a:t>
            </a:r>
            <a:endParaRPr lang="en-US" sz="1600" dirty="0"/>
          </a:p>
          <a:p>
            <a:endParaRPr lang="en-US" dirty="0"/>
          </a:p>
          <a:p>
            <a:endParaRPr lang="en-US" sz="1600" dirty="0"/>
          </a:p>
        </p:txBody>
      </p:sp>
      <p:pic>
        <p:nvPicPr>
          <p:cNvPr id="8" name="Picture 7">
            <a:extLst>
              <a:ext uri="{FF2B5EF4-FFF2-40B4-BE49-F238E27FC236}">
                <a16:creationId xmlns:a16="http://schemas.microsoft.com/office/drawing/2014/main" id="{7CE7C9A1-4594-4FDC-8CB5-E1034F2D8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7513" y="213119"/>
            <a:ext cx="2426346" cy="651000"/>
          </a:xfrm>
          <a:prstGeom prst="rect">
            <a:avLst/>
          </a:prstGeom>
        </p:spPr>
      </p:pic>
      <p:pic>
        <p:nvPicPr>
          <p:cNvPr id="9" name="Picture 8">
            <a:extLst>
              <a:ext uri="{FF2B5EF4-FFF2-40B4-BE49-F238E27FC236}">
                <a16:creationId xmlns:a16="http://schemas.microsoft.com/office/drawing/2014/main" id="{349A84E1-8EF0-4BD6-A437-BB972BF9AF72}"/>
              </a:ext>
            </a:extLst>
          </p:cNvPr>
          <p:cNvPicPr>
            <a:picLocks noChangeAspect="1"/>
          </p:cNvPicPr>
          <p:nvPr/>
        </p:nvPicPr>
        <p:blipFill>
          <a:blip r:embed="rId3"/>
          <a:stretch>
            <a:fillRect/>
          </a:stretch>
        </p:blipFill>
        <p:spPr>
          <a:xfrm>
            <a:off x="1170089" y="9144401"/>
            <a:ext cx="8555453" cy="5760751"/>
          </a:xfrm>
          <a:prstGeom prst="rect">
            <a:avLst/>
          </a:prstGeom>
        </p:spPr>
      </p:pic>
      <p:pic>
        <p:nvPicPr>
          <p:cNvPr id="12" name="Picture 11">
            <a:extLst>
              <a:ext uri="{FF2B5EF4-FFF2-40B4-BE49-F238E27FC236}">
                <a16:creationId xmlns:a16="http://schemas.microsoft.com/office/drawing/2014/main" id="{68B7DA8F-7B10-421C-8356-66B21F3DC211}"/>
              </a:ext>
            </a:extLst>
          </p:cNvPr>
          <p:cNvPicPr>
            <a:picLocks noChangeAspect="1"/>
          </p:cNvPicPr>
          <p:nvPr/>
        </p:nvPicPr>
        <p:blipFill>
          <a:blip r:embed="rId4"/>
          <a:stretch>
            <a:fillRect/>
          </a:stretch>
        </p:blipFill>
        <p:spPr>
          <a:xfrm>
            <a:off x="1022532" y="15360035"/>
            <a:ext cx="8597597" cy="5806631"/>
          </a:xfrm>
          <a:prstGeom prst="rect">
            <a:avLst/>
          </a:prstGeom>
        </p:spPr>
      </p:pic>
    </p:spTree>
    <p:extLst>
      <p:ext uri="{BB962C8B-B14F-4D97-AF65-F5344CB8AC3E}">
        <p14:creationId xmlns:p14="http://schemas.microsoft.com/office/powerpoint/2010/main" val="14825476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302</Words>
  <Application>Microsoft Office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How have dietary habits in the U.S. affected chronic disease prevalence?  Amar Agrawal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 Name</dc:title>
  <dc:creator>Jon Beagley</dc:creator>
  <cp:lastModifiedBy>Amar Agrawal</cp:lastModifiedBy>
  <cp:revision>16</cp:revision>
  <dcterms:created xsi:type="dcterms:W3CDTF">2022-11-18T14:20:11Z</dcterms:created>
  <dcterms:modified xsi:type="dcterms:W3CDTF">2022-12-01T00:53:58Z</dcterms:modified>
</cp:coreProperties>
</file>