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4" r:id="rId15"/>
    <p:sldId id="275" r:id="rId16"/>
    <p:sldId id="276" r:id="rId17"/>
    <p:sldId id="277" r:id="rId18"/>
    <p:sldId id="267" r:id="rId19"/>
    <p:sldId id="268" r:id="rId20"/>
    <p:sldId id="269" r:id="rId2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0" b="1" i="0">
                <a:solidFill>
                  <a:srgbClr val="13110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rgbClr val="13110E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0" b="1" i="0">
                <a:solidFill>
                  <a:srgbClr val="13110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0" b="1" i="0">
                <a:solidFill>
                  <a:srgbClr val="13110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8870315"/>
          </a:xfrm>
          <a:custGeom>
            <a:avLst/>
            <a:gdLst/>
            <a:ahLst/>
            <a:cxnLst/>
            <a:rect l="l" t="t" r="r" b="b"/>
            <a:pathLst>
              <a:path w="18288000" h="8870315">
                <a:moveTo>
                  <a:pt x="0" y="8870259"/>
                </a:moveTo>
                <a:lnTo>
                  <a:pt x="18288000" y="8870259"/>
                </a:lnTo>
                <a:lnTo>
                  <a:pt x="18288000" y="0"/>
                </a:lnTo>
                <a:lnTo>
                  <a:pt x="0" y="0"/>
                </a:lnTo>
                <a:lnTo>
                  <a:pt x="0" y="887025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5510" y="119494"/>
            <a:ext cx="8656979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0" b="1" i="0">
                <a:solidFill>
                  <a:srgbClr val="13110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480" y="3163376"/>
            <a:ext cx="14048105" cy="5721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rgbClr val="13110E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5191" y="0"/>
            <a:ext cx="6892808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704989"/>
            <a:ext cx="970343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1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 MANAGEMENT SYSTEM</a:t>
            </a:r>
            <a:endParaRPr sz="6000" spc="-165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8598" y="4534119"/>
            <a:ext cx="8679801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4000" b="1" spc="8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ADBMS MINI PROJECT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8599" y="6500735"/>
            <a:ext cx="4641201" cy="2846292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95"/>
              </a:spcBef>
            </a:pPr>
            <a:r>
              <a:rPr lang="en-US" sz="2800" spc="75" dirty="0">
                <a:solidFill>
                  <a:srgbClr val="1753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6" algn="just">
              <a:spcBef>
                <a:spcPts val="1300"/>
              </a:spcBef>
              <a:tabLst>
                <a:tab pos="444500" algn="l"/>
              </a:tabLst>
            </a:pPr>
            <a:r>
              <a:rPr lang="en-IN" sz="2800" spc="5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33312 - </a:t>
            </a:r>
            <a:r>
              <a:rPr lang="en-IN" sz="2800" spc="55" dirty="0" err="1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IN" sz="2800" spc="-2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10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Deshpande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6" algn="just">
              <a:lnSpc>
                <a:spcPct val="100000"/>
              </a:lnSpc>
              <a:spcBef>
                <a:spcPts val="1300"/>
              </a:spcBef>
              <a:tabLst>
                <a:tab pos="444500" algn="l"/>
              </a:tabLst>
            </a:pPr>
            <a:r>
              <a:rPr lang="en-US" sz="2800" spc="7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33313 - </a:t>
            </a:r>
            <a:r>
              <a:rPr lang="en-US" sz="2800" spc="75" dirty="0" err="1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Vedant</a:t>
            </a:r>
            <a:r>
              <a:rPr lang="en-US" sz="2800" spc="7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Deshpande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" algn="just">
              <a:lnSpc>
                <a:spcPct val="100000"/>
              </a:lnSpc>
              <a:spcBef>
                <a:spcPts val="705"/>
              </a:spcBef>
              <a:tabLst>
                <a:tab pos="363855" algn="l"/>
              </a:tabLst>
            </a:pPr>
            <a:r>
              <a:rPr lang="en-US" sz="2800" spc="3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33323 - Aditya </a:t>
            </a:r>
            <a:r>
              <a:rPr lang="en-US" sz="2800" spc="35" dirty="0" err="1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Kangune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" algn="just">
              <a:lnSpc>
                <a:spcPct val="100000"/>
              </a:lnSpc>
              <a:spcBef>
                <a:spcPts val="705"/>
              </a:spcBef>
              <a:tabLst>
                <a:tab pos="363855" algn="l"/>
              </a:tabLst>
            </a:pPr>
            <a:r>
              <a:rPr lang="en-US" sz="2800" spc="4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33356 - Yash Patwardhan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7012" y="3998823"/>
            <a:ext cx="10048889" cy="5657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85130" y="497409"/>
            <a:ext cx="731774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8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6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2391993"/>
            <a:ext cx="280987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9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21890" y="2245695"/>
            <a:ext cx="459676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Security/Privacy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784480" y="3163376"/>
            <a:ext cx="14048105" cy="4855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785" indent="-261620">
              <a:lnSpc>
                <a:spcPct val="100000"/>
              </a:lnSpc>
              <a:spcBef>
                <a:spcPts val="105"/>
              </a:spcBef>
              <a:buChar char="-"/>
              <a:tabLst>
                <a:tab pos="312420" algn="l"/>
                <a:tab pos="8975090" algn="l"/>
              </a:tabLst>
            </a:pPr>
            <a:r>
              <a:rPr sz="36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sz="3600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sz="3600" spc="-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	</a:t>
            </a: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sz="3600" spc="-3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3110E"/>
              </a:buClr>
              <a:buFont typeface="RobotoRegular"/>
              <a:buChar char="-"/>
            </a:pP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3840">
              <a:lnSpc>
                <a:spcPct val="100000"/>
              </a:lnSpc>
            </a:pPr>
            <a:r>
              <a:rPr sz="3600" b="1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sz="3600" b="1" spc="-2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685" indent="-261620">
              <a:lnSpc>
                <a:spcPct val="100000"/>
              </a:lnSpc>
              <a:spcBef>
                <a:spcPts val="45"/>
              </a:spcBef>
              <a:buChar char="-"/>
              <a:tabLst>
                <a:tab pos="274320" algn="l"/>
              </a:tabLst>
            </a:pPr>
            <a:r>
              <a:rPr sz="36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273685" indent="-261620">
              <a:lnSpc>
                <a:spcPct val="100000"/>
              </a:lnSpc>
              <a:spcBef>
                <a:spcPts val="825"/>
              </a:spcBef>
              <a:buChar char="-"/>
              <a:tabLst>
                <a:tab pos="274320" algn="l"/>
              </a:tabLst>
            </a:pPr>
            <a:r>
              <a:rPr sz="36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Styling </a:t>
            </a: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36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3600" spc="-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273685" indent="-261620">
              <a:lnSpc>
                <a:spcPct val="100000"/>
              </a:lnSpc>
              <a:spcBef>
                <a:spcPts val="825"/>
              </a:spcBef>
              <a:buChar char="-"/>
              <a:tabLst>
                <a:tab pos="274320" algn="l"/>
              </a:tabLst>
            </a:pP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273685" indent="-261620">
              <a:lnSpc>
                <a:spcPct val="100000"/>
              </a:lnSpc>
              <a:spcBef>
                <a:spcPts val="825"/>
              </a:spcBef>
              <a:buChar char="-"/>
              <a:tabLst>
                <a:tab pos="274320" algn="l"/>
              </a:tabLst>
            </a:pP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600" spc="-2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273685" indent="-261620">
              <a:lnSpc>
                <a:spcPct val="100000"/>
              </a:lnSpc>
              <a:spcBef>
                <a:spcPts val="825"/>
              </a:spcBef>
              <a:buChar char="-"/>
              <a:tabLst>
                <a:tab pos="274320" algn="l"/>
              </a:tabLst>
            </a:pPr>
            <a:r>
              <a:rPr sz="36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600" spc="-2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NodeJS/Express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8982" y="342900"/>
            <a:ext cx="917003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6600" spc="-9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sz="6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1866900"/>
            <a:ext cx="16903700" cy="59072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467985" indent="-571500" algn="just">
              <a:lnSpc>
                <a:spcPct val="1165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platform for doctors, patients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pharmacists.  Solving the problem of handwritten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prescriptions.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363220" indent="-571500" algn="just">
              <a:lnSpc>
                <a:spcPts val="518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problem of keeping track of medical history of each patient in paper  format.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 algn="just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the problem of going physically to medical shop, fast access</a:t>
            </a:r>
            <a:r>
              <a:rPr sz="3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 algn="just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for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353695" indent="-571500" algn="just">
              <a:lnSpc>
                <a:spcPts val="518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secure system where patient's data is protected and not accessible by  any other patient or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 algn="just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 recurrent health problems can get prescriptions without any</a:t>
            </a:r>
            <a:r>
              <a:rPr sz="36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hassle.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1EF8-9AA9-4F9D-B004-AD959F6C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"/>
            <a:ext cx="16611600" cy="1015663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SCREENSHOTS</a:t>
            </a:r>
            <a:endParaRPr lang="en-IN" sz="6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ED0455-4D38-42BA-9AD2-EF142E65D9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749" y="1638300"/>
            <a:ext cx="6604265" cy="7010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6DA14B-67D1-467C-BE74-87AB6289BFD2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682692"/>
            <a:ext cx="4565073" cy="414660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A0A234-FD10-43BC-BF7A-1A63155C3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73" y="4457700"/>
            <a:ext cx="4724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3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D0357-D405-40FF-9B91-E6C93B0744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0" y="419100"/>
            <a:ext cx="8414994" cy="78486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542EE3-C637-48AD-93EC-BEA02EB7C4E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66900"/>
            <a:ext cx="8907628" cy="4787192"/>
          </a:xfrm>
        </p:spPr>
      </p:pic>
    </p:spTree>
    <p:extLst>
      <p:ext uri="{BB962C8B-B14F-4D97-AF65-F5344CB8AC3E}">
        <p14:creationId xmlns:p14="http://schemas.microsoft.com/office/powerpoint/2010/main" val="122181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6E6610-7427-4FF6-8E32-BF7CF6267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57300"/>
            <a:ext cx="8742218" cy="59214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5BB818-B135-45E2-AF39-49E06BD4868B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233" y="1257301"/>
            <a:ext cx="8535475" cy="5921485"/>
          </a:xfrm>
        </p:spPr>
      </p:pic>
    </p:spTree>
    <p:extLst>
      <p:ext uri="{BB962C8B-B14F-4D97-AF65-F5344CB8AC3E}">
        <p14:creationId xmlns:p14="http://schemas.microsoft.com/office/powerpoint/2010/main" val="333037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DD8F0C-7447-4395-AC6B-D29F576334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95300"/>
            <a:ext cx="16002000" cy="7750968"/>
          </a:xfrm>
        </p:spPr>
      </p:pic>
    </p:spTree>
    <p:extLst>
      <p:ext uri="{BB962C8B-B14F-4D97-AF65-F5344CB8AC3E}">
        <p14:creationId xmlns:p14="http://schemas.microsoft.com/office/powerpoint/2010/main" val="315442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728C37-5589-4792-9932-AE997D4658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0567"/>
            <a:ext cx="9296400" cy="338473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1C6A9A-715A-475E-8123-94E621132447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33447"/>
            <a:ext cx="6993095" cy="47148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6613AA-A5E4-4229-8C2B-C1BEAC663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833447"/>
            <a:ext cx="7133617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B6B0302-308C-44DA-BD46-92CFAA407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47700"/>
            <a:ext cx="16459200" cy="7818119"/>
          </a:xfrm>
        </p:spPr>
      </p:pic>
    </p:spTree>
    <p:extLst>
      <p:ext uri="{BB962C8B-B14F-4D97-AF65-F5344CB8AC3E}">
        <p14:creationId xmlns:p14="http://schemas.microsoft.com/office/powerpoint/2010/main" val="407496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477000" cy="10287000"/>
          </a:xfrm>
          <a:custGeom>
            <a:avLst/>
            <a:gdLst/>
            <a:ahLst/>
            <a:cxnLst/>
            <a:rect l="l" t="t" r="r" b="b"/>
            <a:pathLst>
              <a:path w="6477000" h="10287000">
                <a:moveTo>
                  <a:pt x="6477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77000" y="0"/>
                </a:lnTo>
                <a:lnTo>
                  <a:pt x="6477000" y="10287000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5355" y="2944819"/>
            <a:ext cx="4175125" cy="27733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16700"/>
              </a:lnSpc>
              <a:spcBef>
                <a:spcPts val="95"/>
              </a:spcBef>
            </a:pPr>
            <a:r>
              <a:rPr sz="8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 SCOPE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3721" y="1730644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52107" y="1364243"/>
            <a:ext cx="9725025" cy="12547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599"/>
              </a:lnSpc>
              <a:spcBef>
                <a:spcPts val="95"/>
              </a:spcBef>
            </a:pPr>
            <a:r>
              <a:rPr sz="3600"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calling </a:t>
            </a:r>
            <a:r>
              <a:rPr sz="3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3600"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feature </a:t>
            </a:r>
            <a:r>
              <a:rPr sz="3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 virtually  with the doctor</a:t>
            </a:r>
            <a:r>
              <a:rPr sz="3600" b="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3721" y="3702320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2107" y="3335918"/>
            <a:ext cx="10372725" cy="12547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599"/>
              </a:lnSpc>
              <a:spcBef>
                <a:spcPts val="95"/>
              </a:spcBef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blockchain security features for securely  storing records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13721" y="5673995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52107" y="5307593"/>
            <a:ext cx="9857105" cy="1910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599"/>
              </a:lnSpc>
              <a:spcBef>
                <a:spcPts val="95"/>
              </a:spcBef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Registering on the platform can be made more  authentic by involving government agencies for  document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13721" y="8302894"/>
            <a:ext cx="142875" cy="142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52107" y="8029876"/>
            <a:ext cx="621093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83853"/>
            <a:ext cx="16205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2933699"/>
            <a:ext cx="16433800" cy="5965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</a:t>
            </a:r>
            <a:r>
              <a:rPr sz="3200" b="1" spc="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Documents </a:t>
            </a:r>
            <a:r>
              <a:rPr sz="3200" b="1" spc="4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3200" b="1" spc="39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585" marR="751205" indent="-342900">
              <a:lnSpc>
                <a:spcPct val="107100"/>
              </a:lnSpc>
              <a:buClr>
                <a:srgbClr val="13110E"/>
              </a:buClr>
              <a:buFont typeface="RobotoRegular"/>
              <a:buAutoNum type="arabicPeriod"/>
              <a:tabLst>
                <a:tab pos="711835" algn="l"/>
                <a:tab pos="7124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200" spc="5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https://hackernoon.com/secure-document-transfer-built-on-top-of-blockchain-  technologies-f5a040e5402f </a:t>
            </a:r>
            <a:r>
              <a:rPr sz="32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200" b="1" spc="5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3200" b="1" spc="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3200" b="1" spc="4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585" indent="-3429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617220" algn="l"/>
              </a:tabLst>
            </a:pPr>
            <a:r>
              <a:rPr sz="3200" spc="5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https://ieeexplore.ieee.org/document/8343163 </a:t>
            </a:r>
            <a:r>
              <a:rPr sz="32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sz="3200" b="1" spc="3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b="1" spc="38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5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585" marR="299720" indent="-342900">
              <a:lnSpc>
                <a:spcPct val="107100"/>
              </a:lnSpc>
              <a:buAutoNum type="arabicPeriod"/>
              <a:tabLst>
                <a:tab pos="617220" algn="l"/>
              </a:tabLst>
            </a:pPr>
            <a:r>
              <a:rPr sz="3200" spc="5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https://ieeexplore.ieee.org/document/9225265 </a:t>
            </a:r>
            <a:r>
              <a:rPr sz="32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Blockchain </a:t>
            </a:r>
            <a:r>
              <a:rPr sz="3200" b="1" spc="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 </a:t>
            </a:r>
            <a:r>
              <a:rPr sz="3200" b="1" spc="5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</a:t>
            </a:r>
            <a:r>
              <a:rPr sz="3200" b="1" spc="3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z="3200" b="1" spc="24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875"/>
              </a:spcBef>
            </a:pP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</a:t>
            </a:r>
            <a:r>
              <a:rPr sz="3200" b="1" spc="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sz="3200" b="1" spc="5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  <a:r>
              <a:rPr sz="3200" b="1" spc="32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>
              <a:lnSpc>
                <a:spcPct val="100000"/>
              </a:lnSpc>
            </a:pPr>
            <a:r>
              <a:rPr sz="3200" spc="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sz="3200" spc="-204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https://bmchealthservres.biomedcentral.com/articles/10.1186/s12913-019-4554-7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640" y="263421"/>
            <a:ext cx="16721160" cy="103169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6600" spc="1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543" y="1729510"/>
            <a:ext cx="16721160" cy="6703116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528955" indent="-516890" algn="just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529590" algn="l"/>
              </a:tabLst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600" spc="-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the</a:t>
            </a:r>
            <a:r>
              <a:rPr sz="3600" spc="-3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3600" spc="-5" dirty="0">
              <a:solidFill>
                <a:srgbClr val="1311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lang="en-IN"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3600" spc="-1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3600" spc="-1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3600" spc="-2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lang="en-US" sz="3600" spc="-5" dirty="0">
              <a:solidFill>
                <a:srgbClr val="1311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lang="en-IN"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3600" spc="-1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955" indent="-516890" algn="just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529590" algn="l"/>
              </a:tabLst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0" y="4229100"/>
            <a:ext cx="8229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4428490" algn="l"/>
              </a:tabLst>
            </a:pPr>
            <a:r>
              <a:rPr sz="8000" spc="1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000" spc="1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spc="12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8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6400" y="2628900"/>
            <a:ext cx="15240000" cy="4158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5480" marR="86360" indent="-571500" algn="just">
              <a:lnSpc>
                <a:spcPct val="108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centralised digital prescription application - instead of</a:t>
            </a:r>
            <a:r>
              <a:rPr sz="36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 to physically prescribe medicines which are then given to a pharmacist,  design a Role Based Access Control application which handles this</a:t>
            </a:r>
            <a:r>
              <a:rPr sz="360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end. A doctor should be able to prescribe medicines with dosages to</a:t>
            </a:r>
            <a:r>
              <a:rPr sz="36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patient on his terminal who can then go to any pharmacy and get</a:t>
            </a:r>
            <a:r>
              <a:rPr sz="36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secure and external stakeholders shouldn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records shared between 2 parties in any</a:t>
            </a:r>
            <a:r>
              <a:rPr sz="36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1" y="8870258"/>
            <a:ext cx="18278475" cy="1419225"/>
          </a:xfrm>
          <a:custGeom>
            <a:avLst/>
            <a:gdLst/>
            <a:ahLst/>
            <a:cxnLst/>
            <a:rect l="l" t="t" r="r" b="b"/>
            <a:pathLst>
              <a:path w="18278475" h="1419225">
                <a:moveTo>
                  <a:pt x="18278475" y="1419225"/>
                </a:moveTo>
                <a:lnTo>
                  <a:pt x="0" y="1419225"/>
                </a:lnTo>
                <a:lnTo>
                  <a:pt x="0" y="0"/>
                </a:lnTo>
                <a:lnTo>
                  <a:pt x="18278475" y="0"/>
                </a:lnTo>
                <a:lnTo>
                  <a:pt x="18278475" y="1419225"/>
                </a:lnTo>
                <a:close/>
              </a:path>
            </a:pathLst>
          </a:custGeom>
          <a:solidFill>
            <a:srgbClr val="175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2258" y="946214"/>
            <a:ext cx="1292415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6600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06" y="0"/>
            <a:ext cx="16737965" cy="1588897"/>
          </a:xfrm>
          <a:prstGeom prst="rect">
            <a:avLst/>
          </a:prstGeom>
        </p:spPr>
        <p:txBody>
          <a:bodyPr vert="horz" wrap="square" lIns="0" tIns="567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70"/>
              </a:spcBef>
            </a:pP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6600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572" y="2063169"/>
            <a:ext cx="17444831" cy="6160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4" marR="121920" indent="-457200" algn="just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400"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3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400"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portal where </a:t>
            </a:r>
            <a:r>
              <a:rPr lang="en-US" sz="3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400"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can connect with all their patients, access all  the medical records, previous prescriptions and address new medical issues of the  patients at one</a:t>
            </a:r>
            <a:r>
              <a:rPr lang="en-US" sz="3400" b="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</a:p>
          <a:p>
            <a:pPr marL="128904" marR="121920" algn="just">
              <a:lnSpc>
                <a:spcPct val="115799"/>
              </a:lnSpc>
              <a:spcBef>
                <a:spcPts val="100"/>
              </a:spcBef>
            </a:pPr>
            <a:endParaRPr lang="en-US" sz="3400" b="0" spc="-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4" marR="121920" indent="-457200" algn="just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patients will be able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their prescription history including the latest prescription  issued by the doctor. The patient can go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pharmacy or contact their pharmacist who 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stakeholder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  <a:endParaRPr lang="en-US" sz="3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6104" marR="121920" indent="-457200" algn="just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 can also sign up on the platform but they will only be able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through an  OTP sent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registered email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patient who has contacted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5BD8-5972-4A0F-AC29-E24A5656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650" y="342900"/>
            <a:ext cx="8656979" cy="1015663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6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EA519-979A-4E17-982C-18208A806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480" y="1638300"/>
            <a:ext cx="16665320" cy="6858000"/>
          </a:xfrm>
        </p:spPr>
        <p:txBody>
          <a:bodyPr/>
          <a:lstStyle/>
          <a:p>
            <a:pPr algn="just"/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4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19100"/>
            <a:ext cx="13258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66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</a:t>
            </a:r>
            <a:r>
              <a:rPr lang="en-US"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DOCTOR</a:t>
            </a:r>
            <a:endParaRPr sz="6600" spc="-5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800" y="2171700"/>
            <a:ext cx="15638144" cy="3727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2525"/>
              </a:spcBef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and secure sign up</a:t>
            </a:r>
            <a:r>
              <a:rPr sz="3600" spc="-1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171575" indent="-457200" algn="just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will be possible only through registered email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&amp;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password.  After login, the doctor will be able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their profile and patients</a:t>
            </a:r>
            <a:r>
              <a:rPr sz="3600" spc="2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clicking on My Patients, they can see the medical history as well as submit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prescription based on the recent</a:t>
            </a:r>
            <a:r>
              <a:rPr sz="3600" spc="-1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700" y="342900"/>
            <a:ext cx="13944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66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</a:t>
            </a:r>
            <a:r>
              <a:rPr lang="en-US"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6600" spc="-6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endParaRPr sz="6600" spc="-5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1943100"/>
            <a:ext cx="15922625" cy="500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2525"/>
              </a:spcBef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and secure sign up</a:t>
            </a:r>
            <a:r>
              <a:rPr sz="3600" spc="-1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will be possible only through registered email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&amp;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sz="3600" spc="-1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login, the patient will be able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ONLY THEIR OWN profile and prescription  history.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92075" indent="-457200" algn="just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prescription has been submitted by their doctor, they will receive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their  dashboard.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05104" indent="-457200" algn="just">
              <a:lnSpc>
                <a:spcPct val="1157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 correspondence between the doctor and patient. One patient's  data cannot be accessed or tampered by any other patient or</a:t>
            </a:r>
            <a:r>
              <a:rPr sz="3600" spc="-1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19100"/>
            <a:ext cx="149352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6600" spc="-9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</a:t>
            </a:r>
            <a:r>
              <a:rPr lang="en-US"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6600" spc="-5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PHARMACIST</a:t>
            </a:r>
            <a:br>
              <a:rPr lang="en-IN" sz="6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6600" spc="-5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1978977"/>
            <a:ext cx="16459200" cy="566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3325" indent="-457200">
              <a:lnSpc>
                <a:spcPct val="100000"/>
              </a:lnSpc>
              <a:spcBef>
                <a:spcPts val="2525"/>
              </a:spcBef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and secure sign up</a:t>
            </a:r>
            <a:r>
              <a:rPr sz="3600" spc="-1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3325" marR="1248410" indent="-457200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will be possible only through registered email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account Password  The next step of verification requires the pharmacist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email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 patient and OTP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registered email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3600" spc="-2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3325" marR="5080" indent="-457200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login, the pharmacist will be able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only that particular patient's most recent  prescription.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3325" marR="33020" indent="-457200">
              <a:lnSpc>
                <a:spcPct val="115799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pharmacist does not have access </a:t>
            </a:r>
            <a:r>
              <a:rPr sz="360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other information about the patients and  doctors registered on the</a:t>
            </a:r>
            <a:r>
              <a:rPr sz="3600" spc="-10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1311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portal.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210" y="419100"/>
            <a:ext cx="1695958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 IN THE</a:t>
            </a:r>
            <a:r>
              <a:rPr sz="6600" spc="-8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6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4484" y="1867821"/>
            <a:ext cx="15948025" cy="579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1500">
              <a:lnSpc>
                <a:spcPct val="1161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038860" algn="l"/>
                <a:tab pos="1744980" algn="l"/>
                <a:tab pos="2630170" algn="l"/>
                <a:tab pos="3201670" algn="l"/>
                <a:tab pos="3914775" algn="l"/>
                <a:tab pos="4460240" algn="l"/>
                <a:tab pos="4716780" algn="l"/>
                <a:tab pos="5342890" algn="l"/>
                <a:tab pos="6684645" algn="l"/>
                <a:tab pos="7572375" algn="l"/>
                <a:tab pos="9166225" algn="l"/>
                <a:tab pos="9968230" algn="l"/>
                <a:tab pos="13504544" algn="l"/>
                <a:tab pos="13818869" algn="l"/>
                <a:tab pos="14951710" algn="l"/>
              </a:tabLst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	passport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(json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tokens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	used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	management).</a:t>
            </a:r>
          </a:p>
          <a:p>
            <a:pPr marL="584200" marR="462280" indent="-571500">
              <a:lnSpc>
                <a:spcPts val="5850"/>
              </a:lnSpc>
              <a:spcBef>
                <a:spcPts val="330"/>
              </a:spcBef>
              <a:buFont typeface="Arial" panose="020B0604020202020204" pitchFamily="34" charset="0"/>
              <a:buChar char="•"/>
              <a:tabLst>
                <a:tab pos="1348105" algn="l"/>
                <a:tab pos="1883410" algn="l"/>
                <a:tab pos="2419985" algn="l"/>
                <a:tab pos="3168015" algn="l"/>
                <a:tab pos="3704590" algn="l"/>
                <a:tab pos="4373880" algn="l"/>
                <a:tab pos="4984115" algn="l"/>
                <a:tab pos="5866765" algn="l"/>
                <a:tab pos="8678545" algn="l"/>
                <a:tab pos="9790430" algn="l"/>
                <a:tab pos="11035030" algn="l"/>
                <a:tab pos="13071475" algn="l"/>
                <a:tab pos="13692505" algn="l"/>
              </a:tabLst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	granted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	the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	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patient. (OTP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used)</a:t>
            </a:r>
          </a:p>
          <a:p>
            <a:pPr marL="584200" marR="144145" indent="-571500">
              <a:lnSpc>
                <a:spcPts val="5850"/>
              </a:lnSpc>
              <a:buFont typeface="Arial" panose="020B0604020202020204" pitchFamily="34" charset="0"/>
              <a:buChar char="•"/>
              <a:tabLst>
                <a:tab pos="897890" algn="l"/>
                <a:tab pos="1802130" algn="l"/>
                <a:tab pos="2782570" algn="l"/>
                <a:tab pos="3667760" algn="l"/>
                <a:tab pos="6145530" algn="l"/>
                <a:tab pos="8381365" algn="l"/>
                <a:tab pos="9805670" algn="l"/>
                <a:tab pos="11422380" algn="l"/>
                <a:tab pos="13016230" algn="l"/>
                <a:tab pos="13727430" algn="l"/>
                <a:tab pos="14792325" algn="l"/>
              </a:tabLst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exposed.</a:t>
            </a:r>
          </a:p>
          <a:p>
            <a:pPr marL="584200" marR="435609" indent="-571500">
              <a:lnSpc>
                <a:spcPts val="5850"/>
              </a:lnSpc>
              <a:buFont typeface="Arial" panose="020B0604020202020204" pitchFamily="34" charset="0"/>
              <a:buChar char="•"/>
              <a:tabLst>
                <a:tab pos="2100580" algn="l"/>
                <a:tab pos="3096260" algn="l"/>
                <a:tab pos="3409950" algn="l"/>
                <a:tab pos="4909820" algn="l"/>
                <a:tab pos="6022340" algn="l"/>
                <a:tab pos="6111240" algn="l"/>
                <a:tab pos="7214870" algn="l"/>
                <a:tab pos="8207375" algn="l"/>
                <a:tab pos="8346440" algn="l"/>
                <a:tab pos="9533255" algn="l"/>
                <a:tab pos="9932670" algn="l"/>
                <a:tab pos="10551160" algn="l"/>
                <a:tab pos="11455400" algn="l"/>
                <a:tab pos="12077065" algn="l"/>
                <a:tab pos="13444219" algn="l"/>
              </a:tabLst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	can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mplementing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(future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110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816</Words>
  <Application>Microsoft Office PowerPoint</Application>
  <PresentationFormat>Custom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Roboto</vt:lpstr>
      <vt:lpstr>RobotoRegular</vt:lpstr>
      <vt:lpstr>Times New Roman</vt:lpstr>
      <vt:lpstr>Office Theme</vt:lpstr>
      <vt:lpstr>CLINIC MANAGEMENT SYSTEM</vt:lpstr>
      <vt:lpstr>CONTENTS</vt:lpstr>
      <vt:lpstr>PROBLEM STATEMENT</vt:lpstr>
      <vt:lpstr>PROJECT IDEA</vt:lpstr>
      <vt:lpstr>ABSTRACT</vt:lpstr>
      <vt:lpstr>USER JOURNEY - DOCTOR</vt:lpstr>
      <vt:lpstr>USER JOURNEY - PATIENT</vt:lpstr>
      <vt:lpstr>USER JOURNEY - PHARMACIST </vt:lpstr>
      <vt:lpstr>SECURITY FEATURES IN THE PROJECT</vt:lpstr>
      <vt:lpstr>TECHNOLOGY</vt:lpstr>
      <vt:lpstr>VALUE &amp; IMPACT</vt:lpstr>
      <vt:lpstr>IMPLEMENTATION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calling &amp; chat feature to interact virtually  with the doctor securely.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Mission &amp; Goals</dc:title>
  <dc:creator>21249_Akshit</dc:creator>
  <cp:keywords>DAEuUjHX87o,BAEhtGZzTX0</cp:keywords>
  <cp:lastModifiedBy>Yash Patwardhan</cp:lastModifiedBy>
  <cp:revision>1</cp:revision>
  <dcterms:created xsi:type="dcterms:W3CDTF">2021-11-25T04:13:00Z</dcterms:created>
  <dcterms:modified xsi:type="dcterms:W3CDTF">2021-11-25T17:22:17Z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2021-11-23T00:00:00Z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2021-11-25T00:00:00Z</vt:filetime>
  </property>
</Properties>
</file>