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0" r:id="rId4"/>
    <p:sldId id="270" r:id="rId5"/>
    <p:sldId id="261" r:id="rId6"/>
    <p:sldId id="262" r:id="rId7"/>
    <p:sldId id="263" r:id="rId8"/>
    <p:sldId id="279" r:id="rId9"/>
    <p:sldId id="264" r:id="rId10"/>
    <p:sldId id="265" r:id="rId11"/>
    <p:sldId id="266" r:id="rId12"/>
    <p:sldId id="271" r:id="rId13"/>
    <p:sldId id="272" r:id="rId14"/>
    <p:sldId id="274" r:id="rId15"/>
    <p:sldId id="275" r:id="rId16"/>
    <p:sldId id="276" r:id="rId17"/>
    <p:sldId id="277" r:id="rId18"/>
    <p:sldId id="267" r:id="rId19"/>
    <p:sldId id="278" r:id="rId20"/>
    <p:sldId id="269" r:id="rId21"/>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5" d="100"/>
          <a:sy n="55" d="100"/>
        </p:scale>
        <p:origin x="658"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500" b="1" i="0">
                <a:solidFill>
                  <a:srgbClr val="13110E"/>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4250" b="0" i="0">
                <a:solidFill>
                  <a:srgbClr val="13110E"/>
                </a:solidFill>
                <a:latin typeface="RobotoRegular"/>
                <a:cs typeface="RobotoRegula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9500" b="1" i="0">
                <a:solidFill>
                  <a:srgbClr val="13110E"/>
                </a:solidFill>
                <a:latin typeface="Roboto"/>
                <a:cs typeface="Roboto"/>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F5F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9500" b="1" i="0">
                <a:solidFill>
                  <a:srgbClr val="13110E"/>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11/26/2021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8870315"/>
          </a:xfrm>
          <a:custGeom>
            <a:avLst/>
            <a:gdLst/>
            <a:ahLst/>
            <a:cxnLst/>
            <a:rect l="l" t="t" r="r" b="b"/>
            <a:pathLst>
              <a:path w="18288000" h="8870315">
                <a:moveTo>
                  <a:pt x="0" y="8870259"/>
                </a:moveTo>
                <a:lnTo>
                  <a:pt x="18288000" y="8870259"/>
                </a:lnTo>
                <a:lnTo>
                  <a:pt x="18288000" y="0"/>
                </a:lnTo>
                <a:lnTo>
                  <a:pt x="0" y="0"/>
                </a:lnTo>
                <a:lnTo>
                  <a:pt x="0" y="8870259"/>
                </a:lnTo>
                <a:close/>
              </a:path>
            </a:pathLst>
          </a:custGeom>
          <a:solidFill>
            <a:srgbClr val="F5F5F5"/>
          </a:solidFill>
        </p:spPr>
        <p:txBody>
          <a:bodyPr wrap="square" lIns="0" tIns="0" rIns="0" bIns="0" rtlCol="0"/>
          <a:lstStyle/>
          <a:p>
            <a:endParaRPr/>
          </a:p>
        </p:txBody>
      </p:sp>
      <p:sp>
        <p:nvSpPr>
          <p:cNvPr id="17" name="bg object 17"/>
          <p:cNvSpPr/>
          <p:nvPr/>
        </p:nvSpPr>
        <p:spPr>
          <a:xfrm>
            <a:off x="9411" y="8870258"/>
            <a:ext cx="18278475" cy="1419225"/>
          </a:xfrm>
          <a:custGeom>
            <a:avLst/>
            <a:gdLst/>
            <a:ahLst/>
            <a:cxnLst/>
            <a:rect l="l" t="t" r="r" b="b"/>
            <a:pathLst>
              <a:path w="18278475" h="1419225">
                <a:moveTo>
                  <a:pt x="18278475" y="1419225"/>
                </a:moveTo>
                <a:lnTo>
                  <a:pt x="0" y="1419225"/>
                </a:lnTo>
                <a:lnTo>
                  <a:pt x="0" y="0"/>
                </a:lnTo>
                <a:lnTo>
                  <a:pt x="18278475" y="0"/>
                </a:lnTo>
                <a:lnTo>
                  <a:pt x="18278475" y="1419225"/>
                </a:lnTo>
                <a:close/>
              </a:path>
            </a:pathLst>
          </a:custGeom>
          <a:solidFill>
            <a:srgbClr val="1753F1"/>
          </a:solidFill>
        </p:spPr>
        <p:txBody>
          <a:bodyPr wrap="square" lIns="0" tIns="0" rIns="0" bIns="0" rtlCol="0"/>
          <a:lstStyle/>
          <a:p>
            <a:endParaRPr/>
          </a:p>
        </p:txBody>
      </p:sp>
      <p:sp>
        <p:nvSpPr>
          <p:cNvPr id="2" name="Holder 2"/>
          <p:cNvSpPr>
            <a:spLocks noGrp="1"/>
          </p:cNvSpPr>
          <p:nvPr>
            <p:ph type="title"/>
          </p:nvPr>
        </p:nvSpPr>
        <p:spPr>
          <a:xfrm>
            <a:off x="4815510" y="119494"/>
            <a:ext cx="8656979" cy="1473200"/>
          </a:xfrm>
          <a:prstGeom prst="rect">
            <a:avLst/>
          </a:prstGeom>
        </p:spPr>
        <p:txBody>
          <a:bodyPr wrap="square" lIns="0" tIns="0" rIns="0" bIns="0">
            <a:spAutoFit/>
          </a:bodyPr>
          <a:lstStyle>
            <a:lvl1pPr>
              <a:defRPr sz="9500" b="1" i="0">
                <a:solidFill>
                  <a:srgbClr val="13110E"/>
                </a:solidFill>
                <a:latin typeface="Roboto"/>
                <a:cs typeface="Roboto"/>
              </a:defRPr>
            </a:lvl1pPr>
          </a:lstStyle>
          <a:p>
            <a:endParaRPr/>
          </a:p>
        </p:txBody>
      </p:sp>
      <p:sp>
        <p:nvSpPr>
          <p:cNvPr id="3" name="Holder 3"/>
          <p:cNvSpPr>
            <a:spLocks noGrp="1"/>
          </p:cNvSpPr>
          <p:nvPr>
            <p:ph type="body" idx="1"/>
          </p:nvPr>
        </p:nvSpPr>
        <p:spPr>
          <a:xfrm>
            <a:off x="784480" y="3163376"/>
            <a:ext cx="14048105" cy="5721984"/>
          </a:xfrm>
          <a:prstGeom prst="rect">
            <a:avLst/>
          </a:prstGeom>
        </p:spPr>
        <p:txBody>
          <a:bodyPr wrap="square" lIns="0" tIns="0" rIns="0" bIns="0">
            <a:spAutoFit/>
          </a:bodyPr>
          <a:lstStyle>
            <a:lvl1pPr>
              <a:defRPr sz="4250" b="0" i="0">
                <a:solidFill>
                  <a:srgbClr val="13110E"/>
                </a:solidFill>
                <a:latin typeface="RobotoRegular"/>
                <a:cs typeface="RobotoRegular"/>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11/26/2021</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395191" y="0"/>
            <a:ext cx="6892808" cy="10286999"/>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016000" y="1704989"/>
            <a:ext cx="9703435" cy="1859483"/>
          </a:xfrm>
          <a:prstGeom prst="rect">
            <a:avLst/>
          </a:prstGeom>
        </p:spPr>
        <p:txBody>
          <a:bodyPr vert="horz" wrap="square" lIns="0" tIns="12700" rIns="0" bIns="0" rtlCol="0">
            <a:spAutoFit/>
          </a:bodyPr>
          <a:lstStyle/>
          <a:p>
            <a:pPr marL="12700" algn="ctr">
              <a:lnSpc>
                <a:spcPct val="100000"/>
              </a:lnSpc>
              <a:spcBef>
                <a:spcPts val="100"/>
              </a:spcBef>
            </a:pPr>
            <a:r>
              <a:rPr lang="en-US" sz="6000" spc="-165" dirty="0">
                <a:solidFill>
                  <a:srgbClr val="0070C0"/>
                </a:solidFill>
                <a:latin typeface="Times New Roman" panose="02020603050405020304" pitchFamily="18" charset="0"/>
                <a:cs typeface="Times New Roman" panose="02020603050405020304" pitchFamily="18" charset="0"/>
              </a:rPr>
              <a:t>CLINIC MANAGEMENT SYSTEM</a:t>
            </a:r>
            <a:endParaRPr sz="6000" spc="-165" dirty="0">
              <a:solidFill>
                <a:srgbClr val="0070C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1378598" y="4534119"/>
            <a:ext cx="8679801" cy="632866"/>
          </a:xfrm>
          <a:prstGeom prst="rect">
            <a:avLst/>
          </a:prstGeom>
        </p:spPr>
        <p:txBody>
          <a:bodyPr vert="horz" wrap="square" lIns="0" tIns="17145" rIns="0" bIns="0" rtlCol="0">
            <a:spAutoFit/>
          </a:bodyPr>
          <a:lstStyle/>
          <a:p>
            <a:pPr marL="12700" algn="ctr">
              <a:lnSpc>
                <a:spcPct val="100000"/>
              </a:lnSpc>
              <a:spcBef>
                <a:spcPts val="135"/>
              </a:spcBef>
            </a:pPr>
            <a:r>
              <a:rPr lang="en-US" sz="4000" b="1" spc="85" dirty="0">
                <a:solidFill>
                  <a:srgbClr val="13110E"/>
                </a:solidFill>
                <a:latin typeface="Times New Roman" panose="02020603050405020304" pitchFamily="18" charset="0"/>
                <a:cs typeface="Times New Roman" panose="02020603050405020304" pitchFamily="18" charset="0"/>
              </a:rPr>
              <a:t>ADBMS MINI PROJECT</a:t>
            </a:r>
            <a:endParaRPr sz="40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1378599" y="6500735"/>
            <a:ext cx="4641201" cy="2846292"/>
          </a:xfrm>
          <a:prstGeom prst="rect">
            <a:avLst/>
          </a:prstGeom>
        </p:spPr>
        <p:txBody>
          <a:bodyPr vert="horz" wrap="square" lIns="0" tIns="177165" rIns="0" bIns="0" rtlCol="0">
            <a:spAutoFit/>
          </a:bodyPr>
          <a:lstStyle/>
          <a:p>
            <a:pPr marL="12700" algn="just">
              <a:lnSpc>
                <a:spcPct val="100000"/>
              </a:lnSpc>
              <a:spcBef>
                <a:spcPts val="1395"/>
              </a:spcBef>
            </a:pPr>
            <a:r>
              <a:rPr lang="en-US" sz="2800" spc="75" dirty="0">
                <a:solidFill>
                  <a:srgbClr val="1753F1"/>
                </a:solidFill>
                <a:latin typeface="Times New Roman" panose="02020603050405020304" pitchFamily="18" charset="0"/>
                <a:cs typeface="Times New Roman" panose="02020603050405020304" pitchFamily="18" charset="0"/>
              </a:rPr>
              <a:t>Group 3</a:t>
            </a:r>
            <a:endParaRPr sz="2800" dirty="0">
              <a:latin typeface="Times New Roman" panose="02020603050405020304" pitchFamily="18" charset="0"/>
              <a:cs typeface="Times New Roman" panose="02020603050405020304" pitchFamily="18" charset="0"/>
            </a:endParaRPr>
          </a:p>
          <a:p>
            <a:pPr marL="27306" algn="just">
              <a:spcBef>
                <a:spcPts val="1300"/>
              </a:spcBef>
              <a:tabLst>
                <a:tab pos="444500" algn="l"/>
              </a:tabLst>
            </a:pPr>
            <a:r>
              <a:rPr lang="en-IN" sz="2800" spc="55" dirty="0">
                <a:solidFill>
                  <a:srgbClr val="13110E"/>
                </a:solidFill>
                <a:latin typeface="Times New Roman" panose="02020603050405020304" pitchFamily="18" charset="0"/>
                <a:cs typeface="Times New Roman" panose="02020603050405020304" pitchFamily="18" charset="0"/>
              </a:rPr>
              <a:t>33312 - </a:t>
            </a:r>
            <a:r>
              <a:rPr lang="en-IN" sz="2800" spc="55" dirty="0" err="1">
                <a:solidFill>
                  <a:srgbClr val="13110E"/>
                </a:solidFill>
                <a:latin typeface="Times New Roman" panose="02020603050405020304" pitchFamily="18" charset="0"/>
                <a:cs typeface="Times New Roman" panose="02020603050405020304" pitchFamily="18" charset="0"/>
              </a:rPr>
              <a:t>Kshitij</a:t>
            </a:r>
            <a:r>
              <a:rPr lang="en-IN" sz="2800" spc="-225" dirty="0">
                <a:solidFill>
                  <a:srgbClr val="13110E"/>
                </a:solidFill>
                <a:latin typeface="Times New Roman" panose="02020603050405020304" pitchFamily="18" charset="0"/>
                <a:cs typeface="Times New Roman" panose="02020603050405020304" pitchFamily="18" charset="0"/>
              </a:rPr>
              <a:t> </a:t>
            </a:r>
            <a:r>
              <a:rPr lang="en-IN" sz="2800" spc="105" dirty="0">
                <a:solidFill>
                  <a:srgbClr val="13110E"/>
                </a:solidFill>
                <a:latin typeface="Times New Roman" panose="02020603050405020304" pitchFamily="18" charset="0"/>
                <a:cs typeface="Times New Roman" panose="02020603050405020304" pitchFamily="18" charset="0"/>
              </a:rPr>
              <a:t>Deshpande</a:t>
            </a:r>
            <a:endParaRPr lang="en-IN" sz="2800" dirty="0">
              <a:latin typeface="Times New Roman" panose="02020603050405020304" pitchFamily="18" charset="0"/>
              <a:cs typeface="Times New Roman" panose="02020603050405020304" pitchFamily="18" charset="0"/>
            </a:endParaRPr>
          </a:p>
          <a:p>
            <a:pPr marL="27306" algn="just">
              <a:lnSpc>
                <a:spcPct val="100000"/>
              </a:lnSpc>
              <a:spcBef>
                <a:spcPts val="1300"/>
              </a:spcBef>
              <a:tabLst>
                <a:tab pos="444500" algn="l"/>
              </a:tabLst>
            </a:pPr>
            <a:r>
              <a:rPr lang="en-US" sz="2800" spc="75" dirty="0">
                <a:solidFill>
                  <a:srgbClr val="13110E"/>
                </a:solidFill>
                <a:latin typeface="Times New Roman" panose="02020603050405020304" pitchFamily="18" charset="0"/>
                <a:cs typeface="Times New Roman" panose="02020603050405020304" pitchFamily="18" charset="0"/>
              </a:rPr>
              <a:t>33313 - </a:t>
            </a:r>
            <a:r>
              <a:rPr lang="en-US" sz="2800" spc="75" dirty="0" err="1">
                <a:solidFill>
                  <a:srgbClr val="13110E"/>
                </a:solidFill>
                <a:latin typeface="Times New Roman" panose="02020603050405020304" pitchFamily="18" charset="0"/>
                <a:cs typeface="Times New Roman" panose="02020603050405020304" pitchFamily="18" charset="0"/>
              </a:rPr>
              <a:t>Vedant</a:t>
            </a:r>
            <a:r>
              <a:rPr lang="en-US" sz="2800" spc="75" dirty="0">
                <a:solidFill>
                  <a:srgbClr val="13110E"/>
                </a:solidFill>
                <a:latin typeface="Times New Roman" panose="02020603050405020304" pitchFamily="18" charset="0"/>
                <a:cs typeface="Times New Roman" panose="02020603050405020304" pitchFamily="18" charset="0"/>
              </a:rPr>
              <a:t> Deshpande</a:t>
            </a:r>
            <a:endParaRPr sz="2800" dirty="0">
              <a:latin typeface="Times New Roman" panose="02020603050405020304" pitchFamily="18" charset="0"/>
              <a:cs typeface="Times New Roman" panose="02020603050405020304" pitchFamily="18" charset="0"/>
            </a:endParaRPr>
          </a:p>
          <a:p>
            <a:pPr marL="27305" algn="just">
              <a:lnSpc>
                <a:spcPct val="100000"/>
              </a:lnSpc>
              <a:spcBef>
                <a:spcPts val="705"/>
              </a:spcBef>
              <a:tabLst>
                <a:tab pos="363855" algn="l"/>
              </a:tabLst>
            </a:pPr>
            <a:r>
              <a:rPr lang="en-US" sz="2800" spc="35" dirty="0">
                <a:solidFill>
                  <a:srgbClr val="13110E"/>
                </a:solidFill>
                <a:latin typeface="Times New Roman" panose="02020603050405020304" pitchFamily="18" charset="0"/>
                <a:cs typeface="Times New Roman" panose="02020603050405020304" pitchFamily="18" charset="0"/>
              </a:rPr>
              <a:t>33323 - Aditya </a:t>
            </a:r>
            <a:r>
              <a:rPr lang="en-US" sz="2800" spc="35" dirty="0" err="1">
                <a:solidFill>
                  <a:srgbClr val="13110E"/>
                </a:solidFill>
                <a:latin typeface="Times New Roman" panose="02020603050405020304" pitchFamily="18" charset="0"/>
                <a:cs typeface="Times New Roman" panose="02020603050405020304" pitchFamily="18" charset="0"/>
              </a:rPr>
              <a:t>Kangune</a:t>
            </a:r>
            <a:endParaRPr sz="2800" dirty="0">
              <a:latin typeface="Times New Roman" panose="02020603050405020304" pitchFamily="18" charset="0"/>
              <a:cs typeface="Times New Roman" panose="02020603050405020304" pitchFamily="18" charset="0"/>
            </a:endParaRPr>
          </a:p>
          <a:p>
            <a:pPr marL="27305" algn="just">
              <a:lnSpc>
                <a:spcPct val="100000"/>
              </a:lnSpc>
              <a:spcBef>
                <a:spcPts val="705"/>
              </a:spcBef>
              <a:tabLst>
                <a:tab pos="363855" algn="l"/>
              </a:tabLst>
            </a:pPr>
            <a:r>
              <a:rPr lang="en-US" sz="2800" spc="40" dirty="0">
                <a:solidFill>
                  <a:srgbClr val="13110E"/>
                </a:solidFill>
                <a:latin typeface="Times New Roman" panose="02020603050405020304" pitchFamily="18" charset="0"/>
                <a:cs typeface="Times New Roman" panose="02020603050405020304" pitchFamily="18" charset="0"/>
              </a:rPr>
              <a:t>33356 - Yash Patwardhan</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solidFill>
            <a:srgbClr val="F5F5F5"/>
          </a:solidFill>
        </p:spPr>
        <p:txBody>
          <a:bodyPr wrap="square" lIns="0" tIns="0" rIns="0" bIns="0" rtlCol="0"/>
          <a:lstStyle/>
          <a:p>
            <a:endParaRPr/>
          </a:p>
        </p:txBody>
      </p:sp>
      <p:sp>
        <p:nvSpPr>
          <p:cNvPr id="4" name="object 4"/>
          <p:cNvSpPr txBox="1">
            <a:spLocks noGrp="1"/>
          </p:cNvSpPr>
          <p:nvPr>
            <p:ph type="title"/>
          </p:nvPr>
        </p:nvSpPr>
        <p:spPr>
          <a:xfrm>
            <a:off x="5485130" y="497409"/>
            <a:ext cx="7317740" cy="1028487"/>
          </a:xfrm>
          <a:prstGeom prst="rect">
            <a:avLst/>
          </a:prstGeom>
        </p:spPr>
        <p:txBody>
          <a:bodyPr vert="horz" wrap="square" lIns="0" tIns="12700" rIns="0" bIns="0" rtlCol="0">
            <a:spAutoFit/>
          </a:bodyPr>
          <a:lstStyle/>
          <a:p>
            <a:pPr marL="12700" algn="ctr">
              <a:lnSpc>
                <a:spcPct val="100000"/>
              </a:lnSpc>
              <a:spcBef>
                <a:spcPts val="100"/>
              </a:spcBef>
            </a:pPr>
            <a:r>
              <a:rPr sz="6600" spc="-85" dirty="0">
                <a:solidFill>
                  <a:srgbClr val="0070C0"/>
                </a:solidFill>
                <a:latin typeface="Times New Roman" panose="02020603050405020304" pitchFamily="18" charset="0"/>
                <a:cs typeface="Times New Roman" panose="02020603050405020304" pitchFamily="18" charset="0"/>
              </a:rPr>
              <a:t>TECHNOLOGY</a:t>
            </a:r>
            <a:endParaRPr sz="6600" dirty="0">
              <a:solidFill>
                <a:srgbClr val="0070C0"/>
              </a:solidFill>
              <a:latin typeface="Times New Roman" panose="02020603050405020304" pitchFamily="18" charset="0"/>
              <a:cs typeface="Times New Roman" panose="02020603050405020304" pitchFamily="18" charset="0"/>
            </a:endParaRPr>
          </a:p>
        </p:txBody>
      </p:sp>
      <p:sp>
        <p:nvSpPr>
          <p:cNvPr id="7" name="object 7"/>
          <p:cNvSpPr txBox="1">
            <a:spLocks noGrp="1"/>
          </p:cNvSpPr>
          <p:nvPr>
            <p:ph type="body" idx="1"/>
          </p:nvPr>
        </p:nvSpPr>
        <p:spPr>
          <a:xfrm>
            <a:off x="838200" y="2171700"/>
            <a:ext cx="14048105" cy="4314643"/>
          </a:xfrm>
          <a:prstGeom prst="rect">
            <a:avLst/>
          </a:prstGeom>
        </p:spPr>
        <p:txBody>
          <a:bodyPr vert="horz" wrap="square" lIns="0" tIns="13335" rIns="0" bIns="0" rtlCol="0">
            <a:spAutoFit/>
          </a:bodyPr>
          <a:lstStyle/>
          <a:p>
            <a:pPr marL="50165">
              <a:lnSpc>
                <a:spcPct val="100000"/>
              </a:lnSpc>
              <a:spcBef>
                <a:spcPts val="105"/>
              </a:spcBef>
              <a:tabLst>
                <a:tab pos="312420" algn="l"/>
                <a:tab pos="8975090" algn="l"/>
              </a:tabLst>
            </a:pPr>
            <a:r>
              <a:rPr sz="3600" spc="-80" dirty="0">
                <a:solidFill>
                  <a:schemeClr val="tx1"/>
                </a:solidFill>
                <a:latin typeface="Times New Roman" panose="02020603050405020304" pitchFamily="18" charset="0"/>
                <a:cs typeface="Times New Roman" panose="02020603050405020304" pitchFamily="18" charset="0"/>
              </a:rPr>
              <a:t>	</a:t>
            </a:r>
            <a:r>
              <a:rPr sz="3600" b="1" spc="-90" dirty="0">
                <a:solidFill>
                  <a:schemeClr val="tx1"/>
                </a:solidFill>
                <a:latin typeface="Times New Roman" panose="02020603050405020304" pitchFamily="18" charset="0"/>
                <a:cs typeface="Times New Roman" panose="02020603050405020304" pitchFamily="18" charset="0"/>
              </a:rPr>
              <a:t>Website</a:t>
            </a:r>
            <a:r>
              <a:rPr sz="3600" b="1" spc="-210" dirty="0">
                <a:solidFill>
                  <a:schemeClr val="tx1"/>
                </a:solidFill>
                <a:latin typeface="Times New Roman" panose="02020603050405020304" pitchFamily="18" charset="0"/>
                <a:cs typeface="Times New Roman" panose="02020603050405020304" pitchFamily="18" charset="0"/>
              </a:rPr>
              <a:t> </a:t>
            </a:r>
            <a:r>
              <a:rPr sz="3600" b="1" spc="-95" dirty="0">
                <a:solidFill>
                  <a:schemeClr val="tx1"/>
                </a:solidFill>
                <a:latin typeface="Times New Roman" panose="02020603050405020304" pitchFamily="18" charset="0"/>
                <a:cs typeface="Times New Roman" panose="02020603050405020304" pitchFamily="18" charset="0"/>
              </a:rPr>
              <a:t>Development</a:t>
            </a:r>
            <a:endParaRPr lang="en-US" sz="3600" b="1" spc="-95" dirty="0">
              <a:solidFill>
                <a:schemeClr val="tx1"/>
              </a:solidFill>
              <a:latin typeface="Times New Roman" panose="02020603050405020304" pitchFamily="18" charset="0"/>
              <a:cs typeface="Times New Roman" panose="02020603050405020304" pitchFamily="18" charset="0"/>
            </a:endParaRPr>
          </a:p>
          <a:p>
            <a:pPr marL="50165">
              <a:lnSpc>
                <a:spcPct val="100000"/>
              </a:lnSpc>
              <a:spcBef>
                <a:spcPts val="105"/>
              </a:spcBef>
              <a:tabLst>
                <a:tab pos="312420" algn="l"/>
                <a:tab pos="8975090" algn="l"/>
              </a:tabLst>
            </a:pPr>
            <a:endParaRPr sz="3600" dirty="0">
              <a:solidFill>
                <a:schemeClr val="tx1"/>
              </a:solidFill>
              <a:latin typeface="Times New Roman" panose="02020603050405020304" pitchFamily="18" charset="0"/>
              <a:cs typeface="Times New Roman" panose="02020603050405020304" pitchFamily="18" charset="0"/>
            </a:endParaRPr>
          </a:p>
          <a:p>
            <a:pPr marL="273685" indent="-261620">
              <a:lnSpc>
                <a:spcPct val="100000"/>
              </a:lnSpc>
              <a:spcBef>
                <a:spcPts val="45"/>
              </a:spcBef>
              <a:buChar char="-"/>
              <a:tabLst>
                <a:tab pos="274320" algn="l"/>
              </a:tabLst>
            </a:pPr>
            <a:r>
              <a:rPr sz="3600" spc="-65" dirty="0">
                <a:solidFill>
                  <a:schemeClr val="tx1"/>
                </a:solidFill>
                <a:latin typeface="Times New Roman" panose="02020603050405020304" pitchFamily="18" charset="0"/>
                <a:cs typeface="Times New Roman" panose="02020603050405020304" pitchFamily="18" charset="0"/>
              </a:rPr>
              <a:t>HTML</a:t>
            </a:r>
          </a:p>
          <a:p>
            <a:pPr marL="273685" indent="-261620">
              <a:lnSpc>
                <a:spcPct val="100000"/>
              </a:lnSpc>
              <a:spcBef>
                <a:spcPts val="825"/>
              </a:spcBef>
              <a:buChar char="-"/>
              <a:tabLst>
                <a:tab pos="274320" algn="l"/>
              </a:tabLst>
            </a:pPr>
            <a:r>
              <a:rPr sz="3600" spc="-75" dirty="0">
                <a:solidFill>
                  <a:schemeClr val="tx1"/>
                </a:solidFill>
                <a:latin typeface="Times New Roman" panose="02020603050405020304" pitchFamily="18" charset="0"/>
                <a:cs typeface="Times New Roman" panose="02020603050405020304" pitchFamily="18" charset="0"/>
              </a:rPr>
              <a:t>Styling </a:t>
            </a:r>
            <a:r>
              <a:rPr sz="3600" dirty="0">
                <a:solidFill>
                  <a:schemeClr val="tx1"/>
                </a:solidFill>
                <a:latin typeface="Times New Roman" panose="02020603050405020304" pitchFamily="18" charset="0"/>
                <a:cs typeface="Times New Roman" panose="02020603050405020304" pitchFamily="18" charset="0"/>
              </a:rPr>
              <a:t>- </a:t>
            </a:r>
            <a:r>
              <a:rPr sz="3600" spc="-60" dirty="0">
                <a:solidFill>
                  <a:schemeClr val="tx1"/>
                </a:solidFill>
                <a:latin typeface="Times New Roman" panose="02020603050405020304" pitchFamily="18" charset="0"/>
                <a:cs typeface="Times New Roman" panose="02020603050405020304" pitchFamily="18" charset="0"/>
              </a:rPr>
              <a:t>CSS </a:t>
            </a:r>
            <a:r>
              <a:rPr sz="3600" dirty="0">
                <a:solidFill>
                  <a:schemeClr val="tx1"/>
                </a:solidFill>
                <a:latin typeface="Times New Roman" panose="02020603050405020304" pitchFamily="18" charset="0"/>
                <a:cs typeface="Times New Roman" panose="02020603050405020304" pitchFamily="18" charset="0"/>
              </a:rPr>
              <a:t>+</a:t>
            </a:r>
            <a:r>
              <a:rPr sz="3600" spc="-550" dirty="0">
                <a:solidFill>
                  <a:schemeClr val="tx1"/>
                </a:solidFill>
                <a:latin typeface="Times New Roman" panose="02020603050405020304" pitchFamily="18" charset="0"/>
                <a:cs typeface="Times New Roman" panose="02020603050405020304" pitchFamily="18" charset="0"/>
              </a:rPr>
              <a:t> </a:t>
            </a:r>
            <a:r>
              <a:rPr sz="3600" spc="-80" dirty="0">
                <a:solidFill>
                  <a:schemeClr val="tx1"/>
                </a:solidFill>
                <a:latin typeface="Times New Roman" panose="02020603050405020304" pitchFamily="18" charset="0"/>
                <a:cs typeface="Times New Roman" panose="02020603050405020304" pitchFamily="18" charset="0"/>
              </a:rPr>
              <a:t>Bootstrap</a:t>
            </a:r>
          </a:p>
          <a:p>
            <a:pPr marL="273685" indent="-261620">
              <a:lnSpc>
                <a:spcPct val="100000"/>
              </a:lnSpc>
              <a:spcBef>
                <a:spcPts val="825"/>
              </a:spcBef>
              <a:buChar char="-"/>
              <a:tabLst>
                <a:tab pos="274320" algn="l"/>
              </a:tabLst>
            </a:pPr>
            <a:r>
              <a:rPr sz="3600" spc="-80" dirty="0">
                <a:solidFill>
                  <a:schemeClr val="tx1"/>
                </a:solidFill>
                <a:latin typeface="Times New Roman" panose="02020603050405020304" pitchFamily="18" charset="0"/>
                <a:cs typeface="Times New Roman" panose="02020603050405020304" pitchFamily="18" charset="0"/>
              </a:rPr>
              <a:t>Javascript</a:t>
            </a:r>
          </a:p>
          <a:p>
            <a:pPr marL="273685" indent="-261620">
              <a:lnSpc>
                <a:spcPct val="100000"/>
              </a:lnSpc>
              <a:spcBef>
                <a:spcPts val="825"/>
              </a:spcBef>
              <a:buChar char="-"/>
              <a:tabLst>
                <a:tab pos="274320" algn="l"/>
              </a:tabLst>
            </a:pPr>
            <a:r>
              <a:rPr sz="3600" spc="-80" dirty="0">
                <a:solidFill>
                  <a:schemeClr val="tx1"/>
                </a:solidFill>
                <a:latin typeface="Times New Roman" panose="02020603050405020304" pitchFamily="18" charset="0"/>
                <a:cs typeface="Times New Roman" panose="02020603050405020304" pitchFamily="18" charset="0"/>
              </a:rPr>
              <a:t>Database </a:t>
            </a:r>
            <a:r>
              <a:rPr sz="3600" dirty="0">
                <a:solidFill>
                  <a:schemeClr val="tx1"/>
                </a:solidFill>
                <a:latin typeface="Times New Roman" panose="02020603050405020304" pitchFamily="18" charset="0"/>
                <a:cs typeface="Times New Roman" panose="02020603050405020304" pitchFamily="18" charset="0"/>
              </a:rPr>
              <a:t>-</a:t>
            </a:r>
            <a:r>
              <a:rPr sz="3600" spc="-265" dirty="0">
                <a:solidFill>
                  <a:schemeClr val="tx1"/>
                </a:solidFill>
                <a:latin typeface="Times New Roman" panose="02020603050405020304" pitchFamily="18" charset="0"/>
                <a:cs typeface="Times New Roman" panose="02020603050405020304" pitchFamily="18" charset="0"/>
              </a:rPr>
              <a:t> </a:t>
            </a:r>
            <a:r>
              <a:rPr sz="3600" spc="-75" dirty="0">
                <a:solidFill>
                  <a:schemeClr val="tx1"/>
                </a:solidFill>
                <a:latin typeface="Times New Roman" panose="02020603050405020304" pitchFamily="18" charset="0"/>
                <a:cs typeface="Times New Roman" panose="02020603050405020304" pitchFamily="18" charset="0"/>
              </a:rPr>
              <a:t>MongoDB</a:t>
            </a:r>
          </a:p>
          <a:p>
            <a:pPr marL="273685" indent="-261620">
              <a:lnSpc>
                <a:spcPct val="100000"/>
              </a:lnSpc>
              <a:spcBef>
                <a:spcPts val="825"/>
              </a:spcBef>
              <a:buChar char="-"/>
              <a:tabLst>
                <a:tab pos="274320" algn="l"/>
              </a:tabLst>
            </a:pPr>
            <a:r>
              <a:rPr sz="3600" spc="-75" dirty="0">
                <a:solidFill>
                  <a:schemeClr val="tx1"/>
                </a:solidFill>
                <a:latin typeface="Times New Roman" panose="02020603050405020304" pitchFamily="18" charset="0"/>
                <a:cs typeface="Times New Roman" panose="02020603050405020304" pitchFamily="18" charset="0"/>
              </a:rPr>
              <a:t>Backend </a:t>
            </a:r>
            <a:r>
              <a:rPr sz="3600" dirty="0">
                <a:solidFill>
                  <a:schemeClr val="tx1"/>
                </a:solidFill>
                <a:latin typeface="Times New Roman" panose="02020603050405020304" pitchFamily="18" charset="0"/>
                <a:cs typeface="Times New Roman" panose="02020603050405020304" pitchFamily="18" charset="0"/>
              </a:rPr>
              <a:t>-</a:t>
            </a:r>
            <a:r>
              <a:rPr sz="3600" spc="-270" dirty="0">
                <a:solidFill>
                  <a:schemeClr val="tx1"/>
                </a:solidFill>
                <a:latin typeface="Times New Roman" panose="02020603050405020304" pitchFamily="18" charset="0"/>
                <a:cs typeface="Times New Roman" panose="02020603050405020304" pitchFamily="18" charset="0"/>
              </a:rPr>
              <a:t> </a:t>
            </a:r>
            <a:r>
              <a:rPr sz="3600" spc="-80" dirty="0">
                <a:solidFill>
                  <a:schemeClr val="tx1"/>
                </a:solidFill>
                <a:latin typeface="Times New Roman" panose="02020603050405020304" pitchFamily="18" charset="0"/>
                <a:cs typeface="Times New Roman" panose="02020603050405020304" pitchFamily="18" charset="0"/>
              </a:rPr>
              <a:t>NodeJS/Express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58982" y="342900"/>
            <a:ext cx="9170035" cy="1028487"/>
          </a:xfrm>
          <a:prstGeom prst="rect">
            <a:avLst/>
          </a:prstGeom>
        </p:spPr>
        <p:txBody>
          <a:bodyPr vert="horz" wrap="square" lIns="0" tIns="12700" rIns="0" bIns="0" rtlCol="0">
            <a:spAutoFit/>
          </a:bodyPr>
          <a:lstStyle/>
          <a:p>
            <a:pPr marL="12700" algn="ctr">
              <a:lnSpc>
                <a:spcPct val="100000"/>
              </a:lnSpc>
              <a:spcBef>
                <a:spcPts val="100"/>
              </a:spcBef>
            </a:pPr>
            <a:r>
              <a:rPr sz="6600" spc="-5" dirty="0">
                <a:solidFill>
                  <a:srgbClr val="0070C0"/>
                </a:solidFill>
                <a:latin typeface="Times New Roman" panose="02020603050405020304" pitchFamily="18" charset="0"/>
                <a:cs typeface="Times New Roman" panose="02020603050405020304" pitchFamily="18" charset="0"/>
              </a:rPr>
              <a:t>VALUE </a:t>
            </a:r>
            <a:r>
              <a:rPr sz="6600" dirty="0">
                <a:solidFill>
                  <a:srgbClr val="0070C0"/>
                </a:solidFill>
                <a:latin typeface="Times New Roman" panose="02020603050405020304" pitchFamily="18" charset="0"/>
                <a:cs typeface="Times New Roman" panose="02020603050405020304" pitchFamily="18" charset="0"/>
              </a:rPr>
              <a:t>&amp;</a:t>
            </a:r>
            <a:r>
              <a:rPr sz="6600" spc="-95" dirty="0">
                <a:solidFill>
                  <a:srgbClr val="0070C0"/>
                </a:solidFill>
                <a:latin typeface="Times New Roman" panose="02020603050405020304" pitchFamily="18" charset="0"/>
                <a:cs typeface="Times New Roman" panose="02020603050405020304" pitchFamily="18" charset="0"/>
              </a:rPr>
              <a:t> </a:t>
            </a:r>
            <a:r>
              <a:rPr sz="6600" spc="-5" dirty="0">
                <a:solidFill>
                  <a:srgbClr val="0070C0"/>
                </a:solidFill>
                <a:latin typeface="Times New Roman" panose="02020603050405020304" pitchFamily="18" charset="0"/>
                <a:cs typeface="Times New Roman" panose="02020603050405020304" pitchFamily="18" charset="0"/>
              </a:rPr>
              <a:t>IMPACT</a:t>
            </a:r>
            <a:endParaRPr sz="6600" dirty="0">
              <a:solidFill>
                <a:srgbClr val="0070C0"/>
              </a:solidFill>
              <a:latin typeface="Times New Roman" panose="02020603050405020304" pitchFamily="18" charset="0"/>
              <a:cs typeface="Times New Roman" panose="02020603050405020304" pitchFamily="18" charset="0"/>
            </a:endParaRPr>
          </a:p>
        </p:txBody>
      </p:sp>
      <p:sp>
        <p:nvSpPr>
          <p:cNvPr id="9" name="object 9"/>
          <p:cNvSpPr txBox="1"/>
          <p:nvPr/>
        </p:nvSpPr>
        <p:spPr>
          <a:xfrm>
            <a:off x="1143000" y="1866900"/>
            <a:ext cx="16903700" cy="5907258"/>
          </a:xfrm>
          <a:prstGeom prst="rect">
            <a:avLst/>
          </a:prstGeom>
        </p:spPr>
        <p:txBody>
          <a:bodyPr vert="horz" wrap="square" lIns="0" tIns="12065" rIns="0" bIns="0" rtlCol="0">
            <a:spAutoFit/>
          </a:bodyPr>
          <a:lstStyle/>
          <a:p>
            <a:pPr marL="584200" marR="5467985" indent="-571500" algn="just">
              <a:lnSpc>
                <a:spcPct val="116599"/>
              </a:lnSpc>
              <a:spcBef>
                <a:spcPts val="95"/>
              </a:spcBef>
              <a:buFont typeface="Arial" panose="020B0604020202020204" pitchFamily="34" charset="0"/>
              <a:buChar char="•"/>
            </a:pPr>
            <a:r>
              <a:rPr sz="3600" spc="-5" dirty="0">
                <a:latin typeface="Times New Roman" panose="02020603050405020304" pitchFamily="18" charset="0"/>
                <a:cs typeface="Times New Roman" panose="02020603050405020304" pitchFamily="18" charset="0"/>
              </a:rPr>
              <a:t>Common platform for doctors, patients </a:t>
            </a:r>
            <a:r>
              <a:rPr sz="3600" dirty="0">
                <a:latin typeface="Times New Roman" panose="02020603050405020304" pitchFamily="18" charset="0"/>
                <a:cs typeface="Times New Roman" panose="02020603050405020304" pitchFamily="18" charset="0"/>
              </a:rPr>
              <a:t>&amp; </a:t>
            </a:r>
            <a:r>
              <a:rPr sz="3600" spc="-5" dirty="0">
                <a:latin typeface="Times New Roman" panose="02020603050405020304" pitchFamily="18" charset="0"/>
                <a:cs typeface="Times New Roman" panose="02020603050405020304" pitchFamily="18" charset="0"/>
              </a:rPr>
              <a:t>pharmacists.  Solving the problem of handwritten</a:t>
            </a:r>
            <a:r>
              <a:rPr sz="3600" spc="2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prescriptions.</a:t>
            </a:r>
            <a:endParaRPr sz="3600" dirty="0">
              <a:latin typeface="Times New Roman" panose="02020603050405020304" pitchFamily="18" charset="0"/>
              <a:cs typeface="Times New Roman" panose="02020603050405020304" pitchFamily="18" charset="0"/>
            </a:endParaRPr>
          </a:p>
          <a:p>
            <a:pPr marL="584200" marR="363220" indent="-571500" algn="just">
              <a:lnSpc>
                <a:spcPts val="5180"/>
              </a:lnSpc>
              <a:spcBef>
                <a:spcPts val="290"/>
              </a:spcBef>
              <a:buFont typeface="Arial" panose="020B0604020202020204" pitchFamily="34" charset="0"/>
              <a:buChar char="•"/>
            </a:pPr>
            <a:r>
              <a:rPr sz="3600" spc="-5" dirty="0">
                <a:latin typeface="Times New Roman" panose="02020603050405020304" pitchFamily="18" charset="0"/>
                <a:cs typeface="Times New Roman" panose="02020603050405020304" pitchFamily="18" charset="0"/>
              </a:rPr>
              <a:t>Solving the problem of keeping track of medical history of each patient in paper  format.</a:t>
            </a:r>
            <a:endParaRPr sz="3600" dirty="0">
              <a:latin typeface="Times New Roman" panose="02020603050405020304" pitchFamily="18" charset="0"/>
              <a:cs typeface="Times New Roman" panose="02020603050405020304" pitchFamily="18" charset="0"/>
            </a:endParaRPr>
          </a:p>
          <a:p>
            <a:pPr marL="584200" indent="-571500" algn="just">
              <a:lnSpc>
                <a:spcPct val="100000"/>
              </a:lnSpc>
              <a:spcBef>
                <a:spcPts val="434"/>
              </a:spcBef>
              <a:buFont typeface="Arial" panose="020B0604020202020204" pitchFamily="34" charset="0"/>
              <a:buChar char="•"/>
            </a:pPr>
            <a:r>
              <a:rPr sz="3600" spc="-5" dirty="0">
                <a:latin typeface="Times New Roman" panose="02020603050405020304" pitchFamily="18" charset="0"/>
                <a:cs typeface="Times New Roman" panose="02020603050405020304" pitchFamily="18" charset="0"/>
              </a:rPr>
              <a:t>Solves the problem of going physically to medical shop, fast access</a:t>
            </a:r>
            <a:r>
              <a:rPr sz="3600" spc="7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to</a:t>
            </a:r>
            <a:endParaRPr sz="3600" dirty="0">
              <a:latin typeface="Times New Roman" panose="02020603050405020304" pitchFamily="18" charset="0"/>
              <a:cs typeface="Times New Roman" panose="02020603050405020304" pitchFamily="18" charset="0"/>
            </a:endParaRPr>
          </a:p>
          <a:p>
            <a:pPr marL="584200" indent="-571500" algn="just">
              <a:lnSpc>
                <a:spcPct val="100000"/>
              </a:lnSpc>
              <a:spcBef>
                <a:spcPts val="735"/>
              </a:spcBef>
              <a:buFont typeface="Arial" panose="020B0604020202020204" pitchFamily="34" charset="0"/>
              <a:buChar char="•"/>
            </a:pPr>
            <a:r>
              <a:rPr sz="3600" spc="-5" dirty="0">
                <a:latin typeface="Times New Roman" panose="02020603050405020304" pitchFamily="18" charset="0"/>
                <a:cs typeface="Times New Roman" panose="02020603050405020304" pitchFamily="18" charset="0"/>
              </a:rPr>
              <a:t>prescription for</a:t>
            </a:r>
            <a:r>
              <a:rPr sz="360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pharmacist.</a:t>
            </a:r>
            <a:endParaRPr sz="3600" dirty="0">
              <a:latin typeface="Times New Roman" panose="02020603050405020304" pitchFamily="18" charset="0"/>
              <a:cs typeface="Times New Roman" panose="02020603050405020304" pitchFamily="18" charset="0"/>
            </a:endParaRPr>
          </a:p>
          <a:p>
            <a:pPr marL="584200" marR="353695" indent="-571500" algn="just">
              <a:lnSpc>
                <a:spcPts val="5180"/>
              </a:lnSpc>
              <a:spcBef>
                <a:spcPts val="290"/>
              </a:spcBef>
              <a:buFont typeface="Arial" panose="020B0604020202020204" pitchFamily="34" charset="0"/>
              <a:buChar char="•"/>
            </a:pPr>
            <a:r>
              <a:rPr sz="3600" spc="-5" dirty="0">
                <a:latin typeface="Times New Roman" panose="02020603050405020304" pitchFamily="18" charset="0"/>
                <a:cs typeface="Times New Roman" panose="02020603050405020304" pitchFamily="18" charset="0"/>
              </a:rPr>
              <a:t>Fast and secure system where patient's data is protected and not accessible by  any other patient or</a:t>
            </a:r>
            <a:r>
              <a:rPr sz="3600" spc="1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user.</a:t>
            </a:r>
            <a:endParaRPr sz="3600" dirty="0">
              <a:latin typeface="Times New Roman" panose="02020603050405020304" pitchFamily="18" charset="0"/>
              <a:cs typeface="Times New Roman" panose="02020603050405020304" pitchFamily="18" charset="0"/>
            </a:endParaRPr>
          </a:p>
          <a:p>
            <a:pPr marL="584200" indent="-571500" algn="just">
              <a:lnSpc>
                <a:spcPct val="100000"/>
              </a:lnSpc>
              <a:spcBef>
                <a:spcPts val="434"/>
              </a:spcBef>
              <a:buFont typeface="Arial" panose="020B0604020202020204" pitchFamily="34" charset="0"/>
              <a:buChar char="•"/>
            </a:pPr>
            <a:r>
              <a:rPr sz="3600" spc="-5" dirty="0">
                <a:latin typeface="Times New Roman" panose="02020603050405020304" pitchFamily="18" charset="0"/>
                <a:cs typeface="Times New Roman" panose="02020603050405020304" pitchFamily="18" charset="0"/>
              </a:rPr>
              <a:t>Patients with recurrent health problems can get prescriptions without any</a:t>
            </a:r>
            <a:r>
              <a:rPr sz="3600" spc="135"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hassle.</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E1EF8-9AA9-4F9D-B004-AD959F6C302A}"/>
              </a:ext>
            </a:extLst>
          </p:cNvPr>
          <p:cNvSpPr>
            <a:spLocks noGrp="1"/>
          </p:cNvSpPr>
          <p:nvPr>
            <p:ph type="title"/>
          </p:nvPr>
        </p:nvSpPr>
        <p:spPr>
          <a:xfrm>
            <a:off x="914400" y="342900"/>
            <a:ext cx="16611600" cy="1015663"/>
          </a:xfrm>
        </p:spPr>
        <p:txBody>
          <a:bodyPr/>
          <a:lstStyle/>
          <a:p>
            <a:pPr algn="ctr"/>
            <a:r>
              <a:rPr lang="en-US" sz="6600" dirty="0">
                <a:solidFill>
                  <a:srgbClr val="0070C0"/>
                </a:solidFill>
                <a:latin typeface="Times New Roman" panose="02020603050405020304" pitchFamily="18" charset="0"/>
                <a:cs typeface="Times New Roman" panose="02020603050405020304" pitchFamily="18" charset="0"/>
              </a:rPr>
              <a:t>IMPLEMENTATION SCREENSHOTS</a:t>
            </a:r>
            <a:endParaRPr lang="en-IN" sz="6600" dirty="0">
              <a:solidFill>
                <a:srgbClr val="0070C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2FED0455-4D38-42BA-9AD2-EF142E65D93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9749" y="1638300"/>
            <a:ext cx="6604265" cy="7010400"/>
          </a:xfrm>
        </p:spPr>
      </p:pic>
      <p:pic>
        <p:nvPicPr>
          <p:cNvPr id="8" name="Content Placeholder 7">
            <a:extLst>
              <a:ext uri="{FF2B5EF4-FFF2-40B4-BE49-F238E27FC236}">
                <a16:creationId xmlns:a16="http://schemas.microsoft.com/office/drawing/2014/main" id="{5D6DA14B-67D1-467C-BE74-87AB6289BFD2}"/>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8458200" y="1682692"/>
            <a:ext cx="4565073" cy="4146608"/>
          </a:xfrm>
        </p:spPr>
      </p:pic>
      <p:pic>
        <p:nvPicPr>
          <p:cNvPr id="10" name="Picture 9">
            <a:extLst>
              <a:ext uri="{FF2B5EF4-FFF2-40B4-BE49-F238E27FC236}">
                <a16:creationId xmlns:a16="http://schemas.microsoft.com/office/drawing/2014/main" id="{39A0A234-FD10-43BC-BF7A-1A63155C3D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23273" y="4457700"/>
            <a:ext cx="4724400" cy="3924300"/>
          </a:xfrm>
          <a:prstGeom prst="rect">
            <a:avLst/>
          </a:prstGeom>
        </p:spPr>
      </p:pic>
    </p:spTree>
    <p:extLst>
      <p:ext uri="{BB962C8B-B14F-4D97-AF65-F5344CB8AC3E}">
        <p14:creationId xmlns:p14="http://schemas.microsoft.com/office/powerpoint/2010/main" val="1097533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E9D0357-D405-40FF-9B91-E6C93B07444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38800" y="419100"/>
            <a:ext cx="8414994" cy="7848600"/>
          </a:xfrm>
        </p:spPr>
      </p:pic>
      <p:pic>
        <p:nvPicPr>
          <p:cNvPr id="8" name="Content Placeholder 7">
            <a:extLst>
              <a:ext uri="{FF2B5EF4-FFF2-40B4-BE49-F238E27FC236}">
                <a16:creationId xmlns:a16="http://schemas.microsoft.com/office/drawing/2014/main" id="{A2542EE3-C637-48AD-93EC-BEA02EB7C4EA}"/>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9144000" y="1866900"/>
            <a:ext cx="8907628" cy="4787192"/>
          </a:xfrm>
        </p:spPr>
      </p:pic>
    </p:spTree>
    <p:extLst>
      <p:ext uri="{BB962C8B-B14F-4D97-AF65-F5344CB8AC3E}">
        <p14:creationId xmlns:p14="http://schemas.microsoft.com/office/powerpoint/2010/main" val="122181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1A6E6610-7427-4FF6-8E32-BF7CF626770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81001" y="1257300"/>
            <a:ext cx="8742218" cy="5921486"/>
          </a:xfrm>
        </p:spPr>
      </p:pic>
      <p:pic>
        <p:nvPicPr>
          <p:cNvPr id="8" name="Content Placeholder 7">
            <a:extLst>
              <a:ext uri="{FF2B5EF4-FFF2-40B4-BE49-F238E27FC236}">
                <a16:creationId xmlns:a16="http://schemas.microsoft.com/office/drawing/2014/main" id="{8A5BB818-B135-45E2-AF39-49E06BD4868B}"/>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9399233" y="1257301"/>
            <a:ext cx="8535475" cy="5921485"/>
          </a:xfrm>
        </p:spPr>
      </p:pic>
    </p:spTree>
    <p:extLst>
      <p:ext uri="{BB962C8B-B14F-4D97-AF65-F5344CB8AC3E}">
        <p14:creationId xmlns:p14="http://schemas.microsoft.com/office/powerpoint/2010/main" val="333037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43DD8F0C-7447-4395-AC6B-D29F5763345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95400" y="495300"/>
            <a:ext cx="16002000" cy="7750968"/>
          </a:xfrm>
        </p:spPr>
      </p:pic>
    </p:spTree>
    <p:extLst>
      <p:ext uri="{BB962C8B-B14F-4D97-AF65-F5344CB8AC3E}">
        <p14:creationId xmlns:p14="http://schemas.microsoft.com/office/powerpoint/2010/main" val="3154428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1728C37-5589-4792-9932-AE997D4658D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2000" y="210567"/>
            <a:ext cx="9296400" cy="3384733"/>
          </a:xfrm>
        </p:spPr>
      </p:pic>
      <p:pic>
        <p:nvPicPr>
          <p:cNvPr id="8" name="Content Placeholder 7">
            <a:extLst>
              <a:ext uri="{FF2B5EF4-FFF2-40B4-BE49-F238E27FC236}">
                <a16:creationId xmlns:a16="http://schemas.microsoft.com/office/drawing/2014/main" id="{B81C6A9A-715A-475E-8123-94E621132447}"/>
              </a:ext>
            </a:extLst>
          </p:cNvPr>
          <p:cNvPicPr>
            <a:picLocks noGrp="1" noChangeAspect="1"/>
          </p:cNvPicPr>
          <p:nvPr>
            <p:ph sz="half" idx="3"/>
          </p:nvPr>
        </p:nvPicPr>
        <p:blipFill>
          <a:blip r:embed="rId3">
            <a:extLst>
              <a:ext uri="{28A0092B-C50C-407E-A947-70E740481C1C}">
                <a14:useLocalDpi xmlns:a14="http://schemas.microsoft.com/office/drawing/2010/main" val="0"/>
              </a:ext>
            </a:extLst>
          </a:blip>
          <a:stretch>
            <a:fillRect/>
          </a:stretch>
        </p:blipFill>
        <p:spPr>
          <a:xfrm>
            <a:off x="1981200" y="3833447"/>
            <a:ext cx="6993095" cy="4714875"/>
          </a:xfrm>
        </p:spPr>
      </p:pic>
      <p:pic>
        <p:nvPicPr>
          <p:cNvPr id="10" name="Picture 9">
            <a:extLst>
              <a:ext uri="{FF2B5EF4-FFF2-40B4-BE49-F238E27FC236}">
                <a16:creationId xmlns:a16="http://schemas.microsoft.com/office/drawing/2014/main" id="{336613AA-A5E4-4229-8C2B-C1BEAC6637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9800" y="3833447"/>
            <a:ext cx="7133617" cy="4714875"/>
          </a:xfrm>
          <a:prstGeom prst="rect">
            <a:avLst/>
          </a:prstGeom>
        </p:spPr>
      </p:pic>
    </p:spTree>
    <p:extLst>
      <p:ext uri="{BB962C8B-B14F-4D97-AF65-F5344CB8AC3E}">
        <p14:creationId xmlns:p14="http://schemas.microsoft.com/office/powerpoint/2010/main" val="1337445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a:extLst>
              <a:ext uri="{FF2B5EF4-FFF2-40B4-BE49-F238E27FC236}">
                <a16:creationId xmlns:a16="http://schemas.microsoft.com/office/drawing/2014/main" id="{CB6B0302-308C-44DA-BD46-92CFAA407F6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90600" y="647700"/>
            <a:ext cx="16459200" cy="7818119"/>
          </a:xfrm>
        </p:spPr>
      </p:pic>
    </p:spTree>
    <p:extLst>
      <p:ext uri="{BB962C8B-B14F-4D97-AF65-F5344CB8AC3E}">
        <p14:creationId xmlns:p14="http://schemas.microsoft.com/office/powerpoint/2010/main" val="4074966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6477000" cy="10287000"/>
          </a:xfrm>
          <a:custGeom>
            <a:avLst/>
            <a:gdLst/>
            <a:ahLst/>
            <a:cxnLst/>
            <a:rect l="l" t="t" r="r" b="b"/>
            <a:pathLst>
              <a:path w="6477000" h="10287000">
                <a:moveTo>
                  <a:pt x="6477000" y="10287000"/>
                </a:moveTo>
                <a:lnTo>
                  <a:pt x="0" y="10287000"/>
                </a:lnTo>
                <a:lnTo>
                  <a:pt x="0" y="0"/>
                </a:lnTo>
                <a:lnTo>
                  <a:pt x="6477000" y="0"/>
                </a:lnTo>
                <a:lnTo>
                  <a:pt x="6477000" y="10287000"/>
                </a:lnTo>
                <a:close/>
              </a:path>
            </a:pathLst>
          </a:custGeom>
          <a:solidFill>
            <a:srgbClr val="1753F1"/>
          </a:solidFill>
        </p:spPr>
        <p:txBody>
          <a:bodyPr wrap="square" lIns="0" tIns="0" rIns="0" bIns="0" rtlCol="0"/>
          <a:lstStyle/>
          <a:p>
            <a:endParaRPr/>
          </a:p>
        </p:txBody>
      </p:sp>
      <p:sp>
        <p:nvSpPr>
          <p:cNvPr id="3" name="object 3"/>
          <p:cNvSpPr txBox="1"/>
          <p:nvPr/>
        </p:nvSpPr>
        <p:spPr>
          <a:xfrm>
            <a:off x="935355" y="2944819"/>
            <a:ext cx="4175125" cy="2773323"/>
          </a:xfrm>
          <a:prstGeom prst="rect">
            <a:avLst/>
          </a:prstGeom>
        </p:spPr>
        <p:txBody>
          <a:bodyPr vert="horz" wrap="square" lIns="0" tIns="12065" rIns="0" bIns="0" rtlCol="0">
            <a:spAutoFit/>
          </a:bodyPr>
          <a:lstStyle/>
          <a:p>
            <a:pPr marL="297815" marR="5080" indent="-285750">
              <a:lnSpc>
                <a:spcPct val="116700"/>
              </a:lnSpc>
              <a:spcBef>
                <a:spcPts val="95"/>
              </a:spcBef>
            </a:pPr>
            <a:r>
              <a:rPr sz="8000" dirty="0">
                <a:solidFill>
                  <a:srgbClr val="FFFFFF"/>
                </a:solidFill>
                <a:latin typeface="Times New Roman" panose="02020603050405020304" pitchFamily="18" charset="0"/>
                <a:cs typeface="Times New Roman" panose="02020603050405020304" pitchFamily="18" charset="0"/>
              </a:rPr>
              <a:t>FUTURE  SCOPE</a:t>
            </a:r>
            <a:endParaRPr sz="8000" dirty="0">
              <a:latin typeface="Times New Roman" panose="02020603050405020304" pitchFamily="18" charset="0"/>
              <a:cs typeface="Times New Roman" panose="02020603050405020304" pitchFamily="18" charset="0"/>
            </a:endParaRPr>
          </a:p>
        </p:txBody>
      </p:sp>
      <p:sp>
        <p:nvSpPr>
          <p:cNvPr id="4" name="object 4"/>
          <p:cNvSpPr/>
          <p:nvPr/>
        </p:nvSpPr>
        <p:spPr>
          <a:xfrm>
            <a:off x="7313721" y="1730644"/>
            <a:ext cx="142875" cy="14287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7652107" y="1364243"/>
            <a:ext cx="9725025" cy="1254702"/>
          </a:xfrm>
          <a:prstGeom prst="rect">
            <a:avLst/>
          </a:prstGeom>
        </p:spPr>
        <p:txBody>
          <a:bodyPr vert="horz" wrap="square" lIns="0" tIns="12065" rIns="0" bIns="0" rtlCol="0">
            <a:spAutoFit/>
          </a:bodyPr>
          <a:lstStyle/>
          <a:p>
            <a:pPr marL="12700" marR="5080" algn="just">
              <a:lnSpc>
                <a:spcPct val="116599"/>
              </a:lnSpc>
              <a:spcBef>
                <a:spcPts val="95"/>
              </a:spcBef>
            </a:pPr>
            <a:r>
              <a:rPr sz="3600" b="0" spc="-5" dirty="0">
                <a:solidFill>
                  <a:srgbClr val="000000"/>
                </a:solidFill>
                <a:latin typeface="Times New Roman" panose="02020603050405020304" pitchFamily="18" charset="0"/>
                <a:cs typeface="Times New Roman" panose="02020603050405020304" pitchFamily="18" charset="0"/>
              </a:rPr>
              <a:t>Video calling </a:t>
            </a:r>
            <a:r>
              <a:rPr sz="3600" b="0" dirty="0">
                <a:solidFill>
                  <a:srgbClr val="000000"/>
                </a:solidFill>
                <a:latin typeface="Times New Roman" panose="02020603050405020304" pitchFamily="18" charset="0"/>
                <a:cs typeface="Times New Roman" panose="02020603050405020304" pitchFamily="18" charset="0"/>
              </a:rPr>
              <a:t>&amp; </a:t>
            </a:r>
            <a:r>
              <a:rPr sz="3600" b="0" spc="-5" dirty="0">
                <a:solidFill>
                  <a:srgbClr val="000000"/>
                </a:solidFill>
                <a:latin typeface="Times New Roman" panose="02020603050405020304" pitchFamily="18" charset="0"/>
                <a:cs typeface="Times New Roman" panose="02020603050405020304" pitchFamily="18" charset="0"/>
              </a:rPr>
              <a:t>chat feature </a:t>
            </a:r>
            <a:r>
              <a:rPr sz="3600" b="0" dirty="0">
                <a:solidFill>
                  <a:srgbClr val="000000"/>
                </a:solidFill>
                <a:latin typeface="Times New Roman" panose="02020603050405020304" pitchFamily="18" charset="0"/>
                <a:cs typeface="Times New Roman" panose="02020603050405020304" pitchFamily="18" charset="0"/>
              </a:rPr>
              <a:t>to </a:t>
            </a:r>
            <a:r>
              <a:rPr sz="3600" b="0" spc="-5" dirty="0">
                <a:solidFill>
                  <a:srgbClr val="000000"/>
                </a:solidFill>
                <a:latin typeface="Times New Roman" panose="02020603050405020304" pitchFamily="18" charset="0"/>
                <a:cs typeface="Times New Roman" panose="02020603050405020304" pitchFamily="18" charset="0"/>
              </a:rPr>
              <a:t>interact virtually  with the doctor</a:t>
            </a:r>
            <a:r>
              <a:rPr sz="3600" b="0" spc="-10" dirty="0">
                <a:solidFill>
                  <a:srgbClr val="000000"/>
                </a:solidFill>
                <a:latin typeface="Times New Roman" panose="02020603050405020304" pitchFamily="18" charset="0"/>
                <a:cs typeface="Times New Roman" panose="02020603050405020304" pitchFamily="18" charset="0"/>
              </a:rPr>
              <a:t> </a:t>
            </a:r>
            <a:r>
              <a:rPr sz="3600" b="0" spc="-5" dirty="0">
                <a:solidFill>
                  <a:srgbClr val="000000"/>
                </a:solidFill>
                <a:latin typeface="Times New Roman" panose="02020603050405020304" pitchFamily="18" charset="0"/>
                <a:cs typeface="Times New Roman" panose="02020603050405020304" pitchFamily="18" charset="0"/>
              </a:rPr>
              <a:t>securely.</a:t>
            </a:r>
            <a:endParaRPr sz="3600" dirty="0">
              <a:latin typeface="Times New Roman" panose="02020603050405020304" pitchFamily="18" charset="0"/>
              <a:cs typeface="Times New Roman" panose="02020603050405020304" pitchFamily="18" charset="0"/>
            </a:endParaRPr>
          </a:p>
        </p:txBody>
      </p:sp>
      <p:sp>
        <p:nvSpPr>
          <p:cNvPr id="6" name="object 6"/>
          <p:cNvSpPr/>
          <p:nvPr/>
        </p:nvSpPr>
        <p:spPr>
          <a:xfrm>
            <a:off x="7313721" y="3702320"/>
            <a:ext cx="142875" cy="14287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7652107" y="3335918"/>
            <a:ext cx="10372725" cy="1254702"/>
          </a:xfrm>
          <a:prstGeom prst="rect">
            <a:avLst/>
          </a:prstGeom>
        </p:spPr>
        <p:txBody>
          <a:bodyPr vert="horz" wrap="square" lIns="0" tIns="12065" rIns="0" bIns="0" rtlCol="0">
            <a:spAutoFit/>
          </a:bodyPr>
          <a:lstStyle/>
          <a:p>
            <a:pPr marL="12700" marR="5080" algn="just">
              <a:lnSpc>
                <a:spcPct val="116599"/>
              </a:lnSpc>
              <a:spcBef>
                <a:spcPts val="95"/>
              </a:spcBef>
            </a:pPr>
            <a:r>
              <a:rPr sz="3600" spc="-5" dirty="0">
                <a:latin typeface="Times New Roman" panose="02020603050405020304" pitchFamily="18" charset="0"/>
                <a:cs typeface="Times New Roman" panose="02020603050405020304" pitchFamily="18" charset="0"/>
              </a:rPr>
              <a:t>Enabling blockchain security features for securely  storing records </a:t>
            </a:r>
            <a:r>
              <a:rPr sz="3600" dirty="0">
                <a:latin typeface="Times New Roman" panose="02020603050405020304" pitchFamily="18" charset="0"/>
                <a:cs typeface="Times New Roman" panose="02020603050405020304" pitchFamily="18" charset="0"/>
              </a:rPr>
              <a:t>in </a:t>
            </a:r>
            <a:r>
              <a:rPr sz="3600" spc="-5" dirty="0">
                <a:latin typeface="Times New Roman" panose="02020603050405020304" pitchFamily="18" charset="0"/>
                <a:cs typeface="Times New Roman" panose="02020603050405020304" pitchFamily="18" charset="0"/>
              </a:rPr>
              <a:t>the</a:t>
            </a:r>
            <a:r>
              <a:rPr sz="3600" spc="-15"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database.</a:t>
            </a:r>
            <a:endParaRPr sz="3600" dirty="0">
              <a:latin typeface="Times New Roman" panose="02020603050405020304" pitchFamily="18" charset="0"/>
              <a:cs typeface="Times New Roman" panose="02020603050405020304" pitchFamily="18" charset="0"/>
            </a:endParaRPr>
          </a:p>
        </p:txBody>
      </p:sp>
      <p:sp>
        <p:nvSpPr>
          <p:cNvPr id="8" name="object 8"/>
          <p:cNvSpPr/>
          <p:nvPr/>
        </p:nvSpPr>
        <p:spPr>
          <a:xfrm>
            <a:off x="7313721" y="5673995"/>
            <a:ext cx="142875" cy="142875"/>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7652107" y="5307593"/>
            <a:ext cx="9857105" cy="1910138"/>
          </a:xfrm>
          <a:prstGeom prst="rect">
            <a:avLst/>
          </a:prstGeom>
        </p:spPr>
        <p:txBody>
          <a:bodyPr vert="horz" wrap="square" lIns="0" tIns="12065" rIns="0" bIns="0" rtlCol="0">
            <a:spAutoFit/>
          </a:bodyPr>
          <a:lstStyle/>
          <a:p>
            <a:pPr marL="12700" marR="5080" algn="just">
              <a:lnSpc>
                <a:spcPct val="116599"/>
              </a:lnSpc>
              <a:spcBef>
                <a:spcPts val="95"/>
              </a:spcBef>
            </a:pPr>
            <a:r>
              <a:rPr sz="3600" spc="-5" dirty="0">
                <a:latin typeface="Times New Roman" panose="02020603050405020304" pitchFamily="18" charset="0"/>
                <a:cs typeface="Times New Roman" panose="02020603050405020304" pitchFamily="18" charset="0"/>
              </a:rPr>
              <a:t>Registering on the platform can be made more  authentic by involving government agencies for  document</a:t>
            </a:r>
            <a:r>
              <a:rPr sz="3600" spc="-10"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verification.</a:t>
            </a:r>
            <a:endParaRPr sz="3600" dirty="0">
              <a:latin typeface="Times New Roman" panose="02020603050405020304" pitchFamily="18" charset="0"/>
              <a:cs typeface="Times New Roman" panose="02020603050405020304" pitchFamily="18" charset="0"/>
            </a:endParaRPr>
          </a:p>
        </p:txBody>
      </p:sp>
      <p:sp>
        <p:nvSpPr>
          <p:cNvPr id="10" name="object 10"/>
          <p:cNvSpPr/>
          <p:nvPr/>
        </p:nvSpPr>
        <p:spPr>
          <a:xfrm>
            <a:off x="7313721" y="8302894"/>
            <a:ext cx="142875" cy="142875"/>
          </a:xfrm>
          <a:prstGeom prst="rect">
            <a:avLst/>
          </a:prstGeom>
          <a:blipFill>
            <a:blip r:embed="rId3" cstate="print"/>
            <a:stretch>
              <a:fillRect/>
            </a:stretch>
          </a:blipFill>
        </p:spPr>
        <p:txBody>
          <a:bodyPr wrap="square" lIns="0" tIns="0" rIns="0" bIns="0" rtlCol="0"/>
          <a:lstStyle/>
          <a:p>
            <a:endParaRPr/>
          </a:p>
        </p:txBody>
      </p:sp>
      <p:sp>
        <p:nvSpPr>
          <p:cNvPr id="11" name="object 11"/>
          <p:cNvSpPr txBox="1"/>
          <p:nvPr/>
        </p:nvSpPr>
        <p:spPr>
          <a:xfrm>
            <a:off x="7652107" y="8029876"/>
            <a:ext cx="6210935" cy="589280"/>
          </a:xfrm>
          <a:prstGeom prst="rect">
            <a:avLst/>
          </a:prstGeom>
        </p:spPr>
        <p:txBody>
          <a:bodyPr vert="horz" wrap="square" lIns="0" tIns="12700" rIns="0" bIns="0" rtlCol="0">
            <a:spAutoFit/>
          </a:bodyPr>
          <a:lstStyle/>
          <a:p>
            <a:pPr marL="12700" algn="just">
              <a:lnSpc>
                <a:spcPct val="100000"/>
              </a:lnSpc>
              <a:spcBef>
                <a:spcPts val="100"/>
              </a:spcBef>
            </a:pPr>
            <a:r>
              <a:rPr sz="3600" spc="-5" dirty="0">
                <a:latin typeface="Times New Roman" panose="02020603050405020304" pitchFamily="18" charset="0"/>
                <a:cs typeface="Times New Roman" panose="02020603050405020304" pitchFamily="18" charset="0"/>
              </a:rPr>
              <a:t>Integrating with </a:t>
            </a:r>
            <a:r>
              <a:rPr sz="3600" dirty="0">
                <a:latin typeface="Times New Roman" panose="02020603050405020304" pitchFamily="18" charset="0"/>
                <a:cs typeface="Times New Roman" panose="02020603050405020304" pitchFamily="18" charset="0"/>
              </a:rPr>
              <a:t>a </a:t>
            </a:r>
            <a:r>
              <a:rPr sz="3600" spc="-5" dirty="0">
                <a:latin typeface="Times New Roman" panose="02020603050405020304" pitchFamily="18" charset="0"/>
                <a:cs typeface="Times New Roman" panose="02020603050405020304" pitchFamily="18" charset="0"/>
              </a:rPr>
              <a:t>mobile</a:t>
            </a:r>
            <a:r>
              <a:rPr sz="3600" spc="-45" dirty="0">
                <a:latin typeface="Times New Roman" panose="02020603050405020304" pitchFamily="18" charset="0"/>
                <a:cs typeface="Times New Roman" panose="02020603050405020304" pitchFamily="18" charset="0"/>
              </a:rPr>
              <a:t> </a:t>
            </a:r>
            <a:r>
              <a:rPr sz="3600" spc="-5" dirty="0">
                <a:latin typeface="Times New Roman" panose="02020603050405020304" pitchFamily="18" charset="0"/>
                <a:cs typeface="Times New Roman" panose="02020603050405020304" pitchFamily="18" charset="0"/>
              </a:rPr>
              <a:t>app.</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05CB-DE97-4BD9-8F13-31A2184AF2C4}"/>
              </a:ext>
            </a:extLst>
          </p:cNvPr>
          <p:cNvSpPr>
            <a:spLocks noGrp="1"/>
          </p:cNvSpPr>
          <p:nvPr>
            <p:ph type="title"/>
          </p:nvPr>
        </p:nvSpPr>
        <p:spPr>
          <a:xfrm>
            <a:off x="4815510" y="495300"/>
            <a:ext cx="8656979" cy="1015663"/>
          </a:xfrm>
        </p:spPr>
        <p:txBody>
          <a:bodyPr/>
          <a:lstStyle/>
          <a:p>
            <a:pPr algn="ctr"/>
            <a:r>
              <a:rPr lang="en-US" sz="6600" dirty="0">
                <a:solidFill>
                  <a:srgbClr val="0070C0"/>
                </a:solidFill>
                <a:latin typeface="Times New Roman" panose="02020603050405020304" pitchFamily="18" charset="0"/>
                <a:cs typeface="Times New Roman" panose="02020603050405020304" pitchFamily="18" charset="0"/>
              </a:rPr>
              <a:t>CONCLUSION</a:t>
            </a:r>
            <a:endParaRPr lang="en-IN" sz="6600" dirty="0">
              <a:solidFill>
                <a:srgbClr val="0070C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A5A2CF26-2F11-4782-A843-10A2AB9C771B}"/>
              </a:ext>
            </a:extLst>
          </p:cNvPr>
          <p:cNvSpPr>
            <a:spLocks noGrp="1"/>
          </p:cNvSpPr>
          <p:nvPr>
            <p:ph type="body" idx="1"/>
          </p:nvPr>
        </p:nvSpPr>
        <p:spPr>
          <a:xfrm>
            <a:off x="2119946" y="2400300"/>
            <a:ext cx="14048105" cy="4585871"/>
          </a:xfrm>
        </p:spPr>
        <p:txBody>
          <a:bodyPr/>
          <a:lstStyle/>
          <a:p>
            <a:pPr algn="just" rtl="0">
              <a:spcBef>
                <a:spcPts val="1200"/>
              </a:spcBef>
              <a:spcAft>
                <a:spcPts val="1200"/>
              </a:spcAft>
            </a:pPr>
            <a:r>
              <a:rPr lang="en-US" sz="3600" b="0" i="0" u="none" strike="noStrike" dirty="0">
                <a:solidFill>
                  <a:srgbClr val="222222"/>
                </a:solidFill>
                <a:effectLst/>
                <a:latin typeface="Times New Roman" panose="02020603050405020304" pitchFamily="18" charset="0"/>
                <a:cs typeface="Times New Roman" panose="02020603050405020304" pitchFamily="18" charset="0"/>
              </a:rPr>
              <a:t>In this project, common platform for doctors, patients &amp; pharmacists has been implemented. It solves the problem of handwritten prescriptions. A fast and secure system is designed and implemented where patient's data is protected and not accessible by any other patient or user. MongoDB is used as the database for storing doctors, patients and pharmacists data. The software can be optimized further by making it more flexible and secure.</a:t>
            </a:r>
            <a:endParaRPr lang="en-US" sz="3600" b="0" dirty="0">
              <a:effectLst/>
              <a:latin typeface="Times New Roman" panose="02020603050405020304" pitchFamily="18" charset="0"/>
              <a:cs typeface="Times New Roman" panose="02020603050405020304" pitchFamily="18" charset="0"/>
            </a:endParaRPr>
          </a:p>
          <a:p>
            <a:pPr algn="just"/>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97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8640" y="263421"/>
            <a:ext cx="16721160" cy="1031693"/>
          </a:xfrm>
          <a:prstGeom prst="rect">
            <a:avLst/>
          </a:prstGeom>
        </p:spPr>
        <p:txBody>
          <a:bodyPr vert="horz" wrap="square" lIns="0" tIns="15875" rIns="0" bIns="0" rtlCol="0">
            <a:spAutoFit/>
          </a:bodyPr>
          <a:lstStyle/>
          <a:p>
            <a:pPr marL="12700" algn="ctr">
              <a:lnSpc>
                <a:spcPct val="100000"/>
              </a:lnSpc>
              <a:spcBef>
                <a:spcPts val="125"/>
              </a:spcBef>
            </a:pPr>
            <a:r>
              <a:rPr sz="6600" spc="10" dirty="0">
                <a:solidFill>
                  <a:srgbClr val="0070C0"/>
                </a:solidFill>
                <a:latin typeface="Times New Roman" panose="02020603050405020304" pitchFamily="18" charset="0"/>
                <a:cs typeface="Times New Roman" panose="02020603050405020304" pitchFamily="18" charset="0"/>
              </a:rPr>
              <a:t>CONTENTS</a:t>
            </a:r>
          </a:p>
        </p:txBody>
      </p:sp>
      <p:sp>
        <p:nvSpPr>
          <p:cNvPr id="3" name="object 3"/>
          <p:cNvSpPr txBox="1"/>
          <p:nvPr/>
        </p:nvSpPr>
        <p:spPr>
          <a:xfrm>
            <a:off x="728640" y="1457235"/>
            <a:ext cx="16721160" cy="6703116"/>
          </a:xfrm>
          <a:prstGeom prst="rect">
            <a:avLst/>
          </a:prstGeom>
        </p:spPr>
        <p:txBody>
          <a:bodyPr vert="horz" wrap="square" lIns="0" tIns="123189" rIns="0" bIns="0" rtlCol="0">
            <a:spAutoFit/>
          </a:bodyPr>
          <a:lstStyle/>
          <a:p>
            <a:pPr marL="528955" indent="-516890" algn="just">
              <a:lnSpc>
                <a:spcPct val="100000"/>
              </a:lnSpc>
              <a:spcBef>
                <a:spcPts val="869"/>
              </a:spcBef>
              <a:buAutoNum type="arabicPeriod"/>
              <a:tabLst>
                <a:tab pos="529590" algn="l"/>
              </a:tabLst>
            </a:pPr>
            <a:r>
              <a:rPr lang="en-IN" sz="3600" spc="-5" dirty="0">
                <a:solidFill>
                  <a:srgbClr val="13110E"/>
                </a:solidFill>
                <a:latin typeface="Times New Roman" panose="02020603050405020304" pitchFamily="18" charset="0"/>
                <a:cs typeface="Times New Roman" panose="02020603050405020304" pitchFamily="18" charset="0"/>
              </a:rPr>
              <a:t>Project Idea</a:t>
            </a:r>
          </a:p>
          <a:p>
            <a:pPr marL="528955" indent="-516890" algn="just">
              <a:lnSpc>
                <a:spcPct val="100000"/>
              </a:lnSpc>
              <a:spcBef>
                <a:spcPts val="869"/>
              </a:spcBef>
              <a:buAutoNum type="arabicPeriod"/>
              <a:tabLst>
                <a:tab pos="529590" algn="l"/>
              </a:tabLst>
            </a:pPr>
            <a:r>
              <a:rPr lang="en-IN" sz="3600" spc="-5" dirty="0">
                <a:solidFill>
                  <a:srgbClr val="13110E"/>
                </a:solidFill>
                <a:latin typeface="Times New Roman" panose="02020603050405020304" pitchFamily="18" charset="0"/>
                <a:cs typeface="Times New Roman" panose="02020603050405020304" pitchFamily="18" charset="0"/>
              </a:rPr>
              <a:t>Abstract</a:t>
            </a:r>
            <a:endParaRPr sz="3600" dirty="0">
              <a:latin typeface="Times New Roman" panose="02020603050405020304" pitchFamily="18" charset="0"/>
              <a:cs typeface="Times New Roman" panose="02020603050405020304" pitchFamily="18" charset="0"/>
            </a:endParaRPr>
          </a:p>
          <a:p>
            <a:pPr marL="528955" indent="-516890" algn="just">
              <a:lnSpc>
                <a:spcPct val="100000"/>
              </a:lnSpc>
              <a:spcBef>
                <a:spcPts val="869"/>
              </a:spcBef>
              <a:buAutoNum type="arabicPeriod"/>
              <a:tabLst>
                <a:tab pos="529590" algn="l"/>
              </a:tabLst>
            </a:pPr>
            <a:r>
              <a:rPr sz="3600" spc="-5" dirty="0">
                <a:solidFill>
                  <a:srgbClr val="13110E"/>
                </a:solidFill>
                <a:latin typeface="Times New Roman" panose="02020603050405020304" pitchFamily="18" charset="0"/>
                <a:cs typeface="Times New Roman" panose="02020603050405020304" pitchFamily="18" charset="0"/>
              </a:rPr>
              <a:t>User</a:t>
            </a:r>
            <a:r>
              <a:rPr sz="3600" spc="-15"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Journey</a:t>
            </a:r>
            <a:endParaRPr lang="en-US" sz="3600" spc="-5" dirty="0">
              <a:solidFill>
                <a:srgbClr val="13110E"/>
              </a:solidFill>
              <a:latin typeface="Times New Roman" panose="02020603050405020304" pitchFamily="18" charset="0"/>
              <a:cs typeface="Times New Roman" panose="02020603050405020304" pitchFamily="18" charset="0"/>
            </a:endParaRPr>
          </a:p>
          <a:p>
            <a:pPr marL="528955" indent="-516890" algn="just">
              <a:lnSpc>
                <a:spcPct val="100000"/>
              </a:lnSpc>
              <a:spcBef>
                <a:spcPts val="869"/>
              </a:spcBef>
              <a:buAutoNum type="arabicPeriod"/>
              <a:tabLst>
                <a:tab pos="529590" algn="l"/>
              </a:tabLst>
            </a:pPr>
            <a:r>
              <a:rPr lang="en-IN" sz="3600" spc="-5" dirty="0">
                <a:solidFill>
                  <a:srgbClr val="13110E"/>
                </a:solidFill>
                <a:latin typeface="Times New Roman" panose="02020603050405020304" pitchFamily="18" charset="0"/>
                <a:cs typeface="Times New Roman" panose="02020603050405020304" pitchFamily="18" charset="0"/>
              </a:rPr>
              <a:t>Flow Diagram</a:t>
            </a:r>
            <a:endParaRPr sz="3600" dirty="0">
              <a:latin typeface="Times New Roman" panose="02020603050405020304" pitchFamily="18" charset="0"/>
              <a:cs typeface="Times New Roman" panose="02020603050405020304" pitchFamily="18" charset="0"/>
            </a:endParaRPr>
          </a:p>
          <a:p>
            <a:pPr marL="528955" indent="-516890" algn="just">
              <a:lnSpc>
                <a:spcPct val="100000"/>
              </a:lnSpc>
              <a:spcBef>
                <a:spcPts val="869"/>
              </a:spcBef>
              <a:buAutoNum type="arabicPeriod"/>
              <a:tabLst>
                <a:tab pos="529590" algn="l"/>
              </a:tabLst>
            </a:pPr>
            <a:r>
              <a:rPr sz="3600" spc="-5" dirty="0">
                <a:solidFill>
                  <a:srgbClr val="13110E"/>
                </a:solidFill>
                <a:latin typeface="Times New Roman" panose="02020603050405020304" pitchFamily="18" charset="0"/>
                <a:cs typeface="Times New Roman" panose="02020603050405020304" pitchFamily="18" charset="0"/>
              </a:rPr>
              <a:t>Security</a:t>
            </a:r>
            <a:r>
              <a:rPr sz="3600" spc="-15"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Features</a:t>
            </a:r>
            <a:endParaRPr sz="3600" dirty="0">
              <a:latin typeface="Times New Roman" panose="02020603050405020304" pitchFamily="18" charset="0"/>
              <a:cs typeface="Times New Roman" panose="02020603050405020304" pitchFamily="18" charset="0"/>
            </a:endParaRPr>
          </a:p>
          <a:p>
            <a:pPr marL="528955" indent="-516890" algn="just">
              <a:lnSpc>
                <a:spcPct val="100000"/>
              </a:lnSpc>
              <a:spcBef>
                <a:spcPts val="869"/>
              </a:spcBef>
              <a:buAutoNum type="arabicPeriod"/>
              <a:tabLst>
                <a:tab pos="529590" algn="l"/>
              </a:tabLst>
            </a:pPr>
            <a:r>
              <a:rPr sz="3600" spc="-5" dirty="0">
                <a:solidFill>
                  <a:srgbClr val="13110E"/>
                </a:solidFill>
                <a:latin typeface="Times New Roman" panose="02020603050405020304" pitchFamily="18" charset="0"/>
                <a:cs typeface="Times New Roman" panose="02020603050405020304" pitchFamily="18" charset="0"/>
              </a:rPr>
              <a:t>Technology</a:t>
            </a:r>
            <a:endParaRPr sz="3600" dirty="0">
              <a:latin typeface="Times New Roman" panose="02020603050405020304" pitchFamily="18" charset="0"/>
              <a:cs typeface="Times New Roman" panose="02020603050405020304" pitchFamily="18" charset="0"/>
            </a:endParaRPr>
          </a:p>
          <a:p>
            <a:pPr marL="528955" indent="-516890" algn="just">
              <a:lnSpc>
                <a:spcPct val="100000"/>
              </a:lnSpc>
              <a:spcBef>
                <a:spcPts val="869"/>
              </a:spcBef>
              <a:buAutoNum type="arabicPeriod"/>
              <a:tabLst>
                <a:tab pos="529590" algn="l"/>
              </a:tabLst>
            </a:pPr>
            <a:r>
              <a:rPr sz="3600" spc="-5" dirty="0">
                <a:solidFill>
                  <a:srgbClr val="13110E"/>
                </a:solidFill>
                <a:latin typeface="Times New Roman" panose="02020603050405020304" pitchFamily="18" charset="0"/>
                <a:cs typeface="Times New Roman" panose="02020603050405020304" pitchFamily="18" charset="0"/>
              </a:rPr>
              <a:t>Value </a:t>
            </a:r>
            <a:r>
              <a:rPr sz="3600" dirty="0">
                <a:solidFill>
                  <a:srgbClr val="13110E"/>
                </a:solidFill>
                <a:latin typeface="Times New Roman" panose="02020603050405020304" pitchFamily="18" charset="0"/>
                <a:cs typeface="Times New Roman" panose="02020603050405020304" pitchFamily="18" charset="0"/>
              </a:rPr>
              <a:t>&amp;</a:t>
            </a:r>
            <a:r>
              <a:rPr sz="3600" spc="-20"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Impact</a:t>
            </a:r>
            <a:endParaRPr lang="en-US" sz="3600" spc="-5" dirty="0">
              <a:solidFill>
                <a:srgbClr val="13110E"/>
              </a:solidFill>
              <a:latin typeface="Times New Roman" panose="02020603050405020304" pitchFamily="18" charset="0"/>
              <a:cs typeface="Times New Roman" panose="02020603050405020304" pitchFamily="18" charset="0"/>
            </a:endParaRPr>
          </a:p>
          <a:p>
            <a:pPr marL="528955" indent="-516890" algn="just">
              <a:lnSpc>
                <a:spcPct val="100000"/>
              </a:lnSpc>
              <a:spcBef>
                <a:spcPts val="869"/>
              </a:spcBef>
              <a:buAutoNum type="arabicPeriod"/>
              <a:tabLst>
                <a:tab pos="529590" algn="l"/>
              </a:tabLst>
            </a:pPr>
            <a:r>
              <a:rPr lang="en-IN" sz="3600" spc="-5" dirty="0">
                <a:solidFill>
                  <a:srgbClr val="13110E"/>
                </a:solidFill>
                <a:latin typeface="Times New Roman" panose="02020603050405020304" pitchFamily="18" charset="0"/>
                <a:cs typeface="Times New Roman" panose="02020603050405020304" pitchFamily="18" charset="0"/>
              </a:rPr>
              <a:t>Implementation Screenshots</a:t>
            </a:r>
            <a:endParaRPr sz="3600" dirty="0">
              <a:latin typeface="Times New Roman" panose="02020603050405020304" pitchFamily="18" charset="0"/>
              <a:cs typeface="Times New Roman" panose="02020603050405020304" pitchFamily="18" charset="0"/>
            </a:endParaRPr>
          </a:p>
          <a:p>
            <a:pPr marL="528955" indent="-516890" algn="just">
              <a:lnSpc>
                <a:spcPct val="100000"/>
              </a:lnSpc>
              <a:spcBef>
                <a:spcPts val="869"/>
              </a:spcBef>
              <a:buAutoNum type="arabicPeriod"/>
              <a:tabLst>
                <a:tab pos="529590" algn="l"/>
              </a:tabLst>
            </a:pPr>
            <a:r>
              <a:rPr sz="3600" spc="-5" dirty="0">
                <a:solidFill>
                  <a:srgbClr val="13110E"/>
                </a:solidFill>
                <a:latin typeface="Times New Roman" panose="02020603050405020304" pitchFamily="18" charset="0"/>
                <a:cs typeface="Times New Roman" panose="02020603050405020304" pitchFamily="18" charset="0"/>
              </a:rPr>
              <a:t>Future</a:t>
            </a:r>
            <a:r>
              <a:rPr sz="3600" spc="-15"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Scope</a:t>
            </a:r>
            <a:endParaRPr lang="en-US" sz="3600" spc="-5" dirty="0">
              <a:solidFill>
                <a:srgbClr val="13110E"/>
              </a:solidFill>
              <a:latin typeface="Times New Roman" panose="02020603050405020304" pitchFamily="18" charset="0"/>
              <a:cs typeface="Times New Roman" panose="02020603050405020304" pitchFamily="18" charset="0"/>
            </a:endParaRPr>
          </a:p>
          <a:p>
            <a:pPr marL="528955" indent="-516890" algn="just">
              <a:lnSpc>
                <a:spcPct val="100000"/>
              </a:lnSpc>
              <a:spcBef>
                <a:spcPts val="869"/>
              </a:spcBef>
              <a:buAutoNum type="arabicPeriod"/>
              <a:tabLst>
                <a:tab pos="529590" algn="l"/>
              </a:tabLst>
            </a:pPr>
            <a:r>
              <a:rPr lang="en-IN" sz="3600" spc="-5" dirty="0">
                <a:solidFill>
                  <a:srgbClr val="13110E"/>
                </a:solidFill>
                <a:latin typeface="Times New Roman" panose="02020603050405020304" pitchFamily="18" charset="0"/>
                <a:cs typeface="Times New Roman" panose="02020603050405020304" pitchFamily="18" charset="0"/>
              </a:rPr>
              <a:t> </a:t>
            </a:r>
            <a:r>
              <a:rPr lang="en-US" sz="3600" spc="-5" dirty="0">
                <a:solidFill>
                  <a:srgbClr val="13110E"/>
                </a:solidFill>
                <a:latin typeface="Times New Roman" panose="02020603050405020304" pitchFamily="18" charset="0"/>
                <a:cs typeface="Times New Roman" panose="02020603050405020304" pitchFamily="18" charset="0"/>
              </a:rPr>
              <a:t>Conclusion  </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9200" y="4229100"/>
            <a:ext cx="8229600" cy="1243930"/>
          </a:xfrm>
          <a:prstGeom prst="rect">
            <a:avLst/>
          </a:prstGeom>
        </p:spPr>
        <p:txBody>
          <a:bodyPr vert="horz" wrap="square" lIns="0" tIns="12700" rIns="0" bIns="0" rtlCol="0">
            <a:spAutoFit/>
          </a:bodyPr>
          <a:lstStyle/>
          <a:p>
            <a:pPr marL="12700" algn="ctr">
              <a:lnSpc>
                <a:spcPct val="100000"/>
              </a:lnSpc>
              <a:spcBef>
                <a:spcPts val="100"/>
              </a:spcBef>
              <a:tabLst>
                <a:tab pos="4428490" algn="l"/>
              </a:tabLst>
            </a:pPr>
            <a:r>
              <a:rPr sz="8000" spc="165" dirty="0">
                <a:solidFill>
                  <a:srgbClr val="0070C0"/>
                </a:solidFill>
                <a:latin typeface="Times New Roman" panose="02020603050405020304" pitchFamily="18" charset="0"/>
                <a:cs typeface="Times New Roman" panose="02020603050405020304" pitchFamily="18" charset="0"/>
              </a:rPr>
              <a:t>THANK</a:t>
            </a:r>
            <a:r>
              <a:rPr lang="en-US" sz="8000" spc="165" dirty="0">
                <a:solidFill>
                  <a:srgbClr val="0070C0"/>
                </a:solidFill>
                <a:latin typeface="Times New Roman" panose="02020603050405020304" pitchFamily="18" charset="0"/>
                <a:cs typeface="Times New Roman" panose="02020603050405020304" pitchFamily="18" charset="0"/>
              </a:rPr>
              <a:t> </a:t>
            </a:r>
            <a:r>
              <a:rPr sz="8000" spc="125" dirty="0">
                <a:solidFill>
                  <a:srgbClr val="0070C0"/>
                </a:solidFill>
                <a:latin typeface="Times New Roman" panose="02020603050405020304" pitchFamily="18" charset="0"/>
                <a:cs typeface="Times New Roman" panose="02020603050405020304" pitchFamily="18" charset="0"/>
              </a:rPr>
              <a:t>YOU</a:t>
            </a:r>
            <a:endParaRPr sz="8000" dirty="0">
              <a:solidFill>
                <a:srgbClr val="0070C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5006" y="0"/>
            <a:ext cx="16737965" cy="1588897"/>
          </a:xfrm>
          <a:prstGeom prst="rect">
            <a:avLst/>
          </a:prstGeom>
        </p:spPr>
        <p:txBody>
          <a:bodyPr vert="horz" wrap="square" lIns="0" tIns="567690" rIns="0" bIns="0" rtlCol="0">
            <a:spAutoFit/>
          </a:bodyPr>
          <a:lstStyle/>
          <a:p>
            <a:pPr algn="ctr">
              <a:lnSpc>
                <a:spcPct val="100000"/>
              </a:lnSpc>
              <a:spcBef>
                <a:spcPts val="4470"/>
              </a:spcBef>
            </a:pPr>
            <a:r>
              <a:rPr sz="6600" spc="-5" dirty="0">
                <a:solidFill>
                  <a:srgbClr val="0070C0"/>
                </a:solidFill>
                <a:latin typeface="Times New Roman" panose="02020603050405020304" pitchFamily="18" charset="0"/>
                <a:cs typeface="Times New Roman" panose="02020603050405020304" pitchFamily="18" charset="0"/>
              </a:rPr>
              <a:t>PROJECT</a:t>
            </a:r>
            <a:r>
              <a:rPr sz="6600" spc="-15" dirty="0">
                <a:solidFill>
                  <a:srgbClr val="0070C0"/>
                </a:solidFill>
                <a:latin typeface="Times New Roman" panose="02020603050405020304" pitchFamily="18" charset="0"/>
                <a:cs typeface="Times New Roman" panose="02020603050405020304" pitchFamily="18" charset="0"/>
              </a:rPr>
              <a:t> </a:t>
            </a:r>
            <a:r>
              <a:rPr sz="6600" spc="-5" dirty="0">
                <a:solidFill>
                  <a:srgbClr val="0070C0"/>
                </a:solidFill>
                <a:latin typeface="Times New Roman" panose="02020603050405020304" pitchFamily="18" charset="0"/>
                <a:cs typeface="Times New Roman" panose="02020603050405020304" pitchFamily="18" charset="0"/>
              </a:rPr>
              <a:t>IDEA</a:t>
            </a:r>
          </a:p>
        </p:txBody>
      </p:sp>
      <p:sp>
        <p:nvSpPr>
          <p:cNvPr id="3" name="object 3"/>
          <p:cNvSpPr txBox="1"/>
          <p:nvPr/>
        </p:nvSpPr>
        <p:spPr>
          <a:xfrm>
            <a:off x="421572" y="2063169"/>
            <a:ext cx="17444831" cy="6160661"/>
          </a:xfrm>
          <a:prstGeom prst="rect">
            <a:avLst/>
          </a:prstGeom>
        </p:spPr>
        <p:txBody>
          <a:bodyPr vert="horz" wrap="square" lIns="0" tIns="12700" rIns="0" bIns="0" rtlCol="0">
            <a:spAutoFit/>
          </a:bodyPr>
          <a:lstStyle/>
          <a:p>
            <a:pPr marL="586104" marR="121920" indent="-457200" algn="just">
              <a:lnSpc>
                <a:spcPct val="115799"/>
              </a:lnSpc>
              <a:spcBef>
                <a:spcPts val="100"/>
              </a:spcBef>
              <a:buFont typeface="Arial" panose="020B0604020202020204" pitchFamily="34" charset="0"/>
              <a:buChar char="•"/>
            </a:pPr>
            <a:r>
              <a:rPr lang="en-US" sz="3400" b="0" spc="-5" dirty="0">
                <a:solidFill>
                  <a:srgbClr val="000000"/>
                </a:solidFill>
                <a:latin typeface="Times New Roman" panose="02020603050405020304" pitchFamily="18" charset="0"/>
                <a:cs typeface="Times New Roman" panose="02020603050405020304" pitchFamily="18" charset="0"/>
              </a:rPr>
              <a:t>Developing </a:t>
            </a:r>
            <a:r>
              <a:rPr lang="en-US" sz="3400" b="0" dirty="0">
                <a:solidFill>
                  <a:srgbClr val="000000"/>
                </a:solidFill>
                <a:latin typeface="Times New Roman" panose="02020603050405020304" pitchFamily="18" charset="0"/>
                <a:cs typeface="Times New Roman" panose="02020603050405020304" pitchFamily="18" charset="0"/>
              </a:rPr>
              <a:t>a </a:t>
            </a:r>
            <a:r>
              <a:rPr lang="en-US" sz="3400" b="0" spc="-5" dirty="0">
                <a:solidFill>
                  <a:srgbClr val="000000"/>
                </a:solidFill>
                <a:latin typeface="Times New Roman" panose="02020603050405020304" pitchFamily="18" charset="0"/>
                <a:cs typeface="Times New Roman" panose="02020603050405020304" pitchFamily="18" charset="0"/>
              </a:rPr>
              <a:t>secure portal where </a:t>
            </a:r>
            <a:r>
              <a:rPr lang="en-US" sz="3400" b="0" dirty="0">
                <a:solidFill>
                  <a:srgbClr val="000000"/>
                </a:solidFill>
                <a:latin typeface="Times New Roman" panose="02020603050405020304" pitchFamily="18" charset="0"/>
                <a:cs typeface="Times New Roman" panose="02020603050405020304" pitchFamily="18" charset="0"/>
              </a:rPr>
              <a:t>a </a:t>
            </a:r>
            <a:r>
              <a:rPr lang="en-US" sz="3400" b="0" spc="-5" dirty="0">
                <a:solidFill>
                  <a:srgbClr val="000000"/>
                </a:solidFill>
                <a:latin typeface="Times New Roman" panose="02020603050405020304" pitchFamily="18" charset="0"/>
                <a:cs typeface="Times New Roman" panose="02020603050405020304" pitchFamily="18" charset="0"/>
              </a:rPr>
              <a:t>doctor can connect with all their patients, access all  the medical records, previous prescriptions and address new medical issues of the  patients at one</a:t>
            </a:r>
            <a:r>
              <a:rPr lang="en-US" sz="3400" b="0" spc="-10" dirty="0">
                <a:solidFill>
                  <a:srgbClr val="000000"/>
                </a:solidFill>
                <a:latin typeface="Times New Roman" panose="02020603050405020304" pitchFamily="18" charset="0"/>
                <a:cs typeface="Times New Roman" panose="02020603050405020304" pitchFamily="18" charset="0"/>
              </a:rPr>
              <a:t> </a:t>
            </a:r>
            <a:r>
              <a:rPr lang="en-US" sz="3400" b="0" spc="-5" dirty="0">
                <a:solidFill>
                  <a:srgbClr val="000000"/>
                </a:solidFill>
                <a:latin typeface="Times New Roman" panose="02020603050405020304" pitchFamily="18" charset="0"/>
                <a:cs typeface="Times New Roman" panose="02020603050405020304" pitchFamily="18" charset="0"/>
              </a:rPr>
              <a:t>place.</a:t>
            </a:r>
          </a:p>
          <a:p>
            <a:pPr marL="128904" marR="121920" algn="just">
              <a:lnSpc>
                <a:spcPct val="115799"/>
              </a:lnSpc>
              <a:spcBef>
                <a:spcPts val="100"/>
              </a:spcBef>
            </a:pPr>
            <a:endParaRPr lang="en-US" sz="3400" b="0" spc="-5" dirty="0">
              <a:solidFill>
                <a:srgbClr val="000000"/>
              </a:solidFill>
              <a:latin typeface="Times New Roman" panose="02020603050405020304" pitchFamily="18" charset="0"/>
              <a:cs typeface="Times New Roman" panose="02020603050405020304" pitchFamily="18" charset="0"/>
            </a:endParaRPr>
          </a:p>
          <a:p>
            <a:pPr marL="586104" marR="121920" indent="-457200" algn="just">
              <a:lnSpc>
                <a:spcPct val="115799"/>
              </a:lnSpc>
              <a:spcBef>
                <a:spcPts val="100"/>
              </a:spcBef>
              <a:buFont typeface="Arial" panose="020B0604020202020204" pitchFamily="34" charset="0"/>
              <a:buChar char="•"/>
            </a:pPr>
            <a:r>
              <a:rPr sz="3400" spc="-5" dirty="0">
                <a:latin typeface="Times New Roman" panose="02020603050405020304" pitchFamily="18" charset="0"/>
                <a:cs typeface="Times New Roman" panose="02020603050405020304" pitchFamily="18" charset="0"/>
              </a:rPr>
              <a:t>The patients will be able </a:t>
            </a:r>
            <a:r>
              <a:rPr sz="3400" dirty="0">
                <a:latin typeface="Times New Roman" panose="02020603050405020304" pitchFamily="18" charset="0"/>
                <a:cs typeface="Times New Roman" panose="02020603050405020304" pitchFamily="18" charset="0"/>
              </a:rPr>
              <a:t>to </a:t>
            </a:r>
            <a:r>
              <a:rPr sz="3400" spc="-5" dirty="0">
                <a:latin typeface="Times New Roman" panose="02020603050405020304" pitchFamily="18" charset="0"/>
                <a:cs typeface="Times New Roman" panose="02020603050405020304" pitchFamily="18" charset="0"/>
              </a:rPr>
              <a:t>see their prescription history including the latest prescription  issued by the doctor. The patient can go </a:t>
            </a:r>
            <a:r>
              <a:rPr sz="3400" dirty="0">
                <a:latin typeface="Times New Roman" panose="02020603050405020304" pitchFamily="18" charset="0"/>
                <a:cs typeface="Times New Roman" panose="02020603050405020304" pitchFamily="18" charset="0"/>
              </a:rPr>
              <a:t>to </a:t>
            </a:r>
            <a:r>
              <a:rPr sz="3400" spc="-5" dirty="0">
                <a:latin typeface="Times New Roman" panose="02020603050405020304" pitchFamily="18" charset="0"/>
                <a:cs typeface="Times New Roman" panose="02020603050405020304" pitchFamily="18" charset="0"/>
              </a:rPr>
              <a:t>the pharmacy or contact their pharmacist who  </a:t>
            </a:r>
            <a:r>
              <a:rPr sz="3400" dirty="0">
                <a:latin typeface="Times New Roman" panose="02020603050405020304" pitchFamily="18" charset="0"/>
                <a:cs typeface="Times New Roman" panose="02020603050405020304" pitchFamily="18" charset="0"/>
              </a:rPr>
              <a:t>is </a:t>
            </a:r>
            <a:r>
              <a:rPr sz="3400" spc="-5" dirty="0">
                <a:latin typeface="Times New Roman" panose="02020603050405020304" pitchFamily="18" charset="0"/>
                <a:cs typeface="Times New Roman" panose="02020603050405020304" pitchFamily="18" charset="0"/>
              </a:rPr>
              <a:t>the third stakeholder </a:t>
            </a:r>
            <a:r>
              <a:rPr sz="3400" dirty="0">
                <a:latin typeface="Times New Roman" panose="02020603050405020304" pitchFamily="18" charset="0"/>
                <a:cs typeface="Times New Roman" panose="02020603050405020304" pitchFamily="18" charset="0"/>
              </a:rPr>
              <a:t>in </a:t>
            </a:r>
            <a:r>
              <a:rPr sz="3400" spc="-5" dirty="0">
                <a:latin typeface="Times New Roman" panose="02020603050405020304" pitchFamily="18" charset="0"/>
                <a:cs typeface="Times New Roman" panose="02020603050405020304" pitchFamily="18" charset="0"/>
              </a:rPr>
              <a:t>this</a:t>
            </a:r>
            <a:r>
              <a:rPr sz="3400" spc="-20" dirty="0">
                <a:latin typeface="Times New Roman" panose="02020603050405020304" pitchFamily="18" charset="0"/>
                <a:cs typeface="Times New Roman" panose="02020603050405020304" pitchFamily="18" charset="0"/>
              </a:rPr>
              <a:t> </a:t>
            </a:r>
            <a:r>
              <a:rPr sz="3400" spc="-5" dirty="0">
                <a:latin typeface="Times New Roman" panose="02020603050405020304" pitchFamily="18" charset="0"/>
                <a:cs typeface="Times New Roman" panose="02020603050405020304" pitchFamily="18" charset="0"/>
              </a:rPr>
              <a:t>project.</a:t>
            </a:r>
            <a:endParaRPr lang="en-US" sz="3400" spc="-5" dirty="0">
              <a:latin typeface="Times New Roman" panose="02020603050405020304" pitchFamily="18" charset="0"/>
              <a:cs typeface="Times New Roman" panose="02020603050405020304" pitchFamily="18" charset="0"/>
            </a:endParaRPr>
          </a:p>
          <a:p>
            <a:pPr marL="586104" marR="121920" indent="-457200" algn="just">
              <a:lnSpc>
                <a:spcPct val="115799"/>
              </a:lnSpc>
              <a:spcBef>
                <a:spcPts val="100"/>
              </a:spcBef>
              <a:buFont typeface="Arial" panose="020B0604020202020204" pitchFamily="34" charset="0"/>
              <a:buChar char="•"/>
            </a:pPr>
            <a:endParaRPr sz="3900" dirty="0">
              <a:latin typeface="Times New Roman" panose="02020603050405020304" pitchFamily="18" charset="0"/>
              <a:cs typeface="Times New Roman" panose="02020603050405020304" pitchFamily="18" charset="0"/>
            </a:endParaRPr>
          </a:p>
          <a:p>
            <a:pPr marL="469900" marR="5080" indent="-457200" algn="just">
              <a:lnSpc>
                <a:spcPct val="115799"/>
              </a:lnSpc>
              <a:buFont typeface="Arial" panose="020B0604020202020204" pitchFamily="34" charset="0"/>
              <a:buChar char="•"/>
            </a:pPr>
            <a:r>
              <a:rPr sz="3400" dirty="0">
                <a:latin typeface="Times New Roman" panose="02020603050405020304" pitchFamily="18" charset="0"/>
                <a:cs typeface="Times New Roman" panose="02020603050405020304" pitchFamily="18" charset="0"/>
              </a:rPr>
              <a:t>A </a:t>
            </a:r>
            <a:r>
              <a:rPr sz="3400" spc="-5" dirty="0">
                <a:latin typeface="Times New Roman" panose="02020603050405020304" pitchFamily="18" charset="0"/>
                <a:cs typeface="Times New Roman" panose="02020603050405020304" pitchFamily="18" charset="0"/>
              </a:rPr>
              <a:t>pharmacist can also sign up on the platform but they will only be able </a:t>
            </a:r>
            <a:r>
              <a:rPr sz="3400" dirty="0">
                <a:latin typeface="Times New Roman" panose="02020603050405020304" pitchFamily="18" charset="0"/>
                <a:cs typeface="Times New Roman" panose="02020603050405020304" pitchFamily="18" charset="0"/>
              </a:rPr>
              <a:t>to </a:t>
            </a:r>
            <a:r>
              <a:rPr sz="3400" spc="-5" dirty="0">
                <a:latin typeface="Times New Roman" panose="02020603050405020304" pitchFamily="18" charset="0"/>
                <a:cs typeface="Times New Roman" panose="02020603050405020304" pitchFamily="18" charset="0"/>
              </a:rPr>
              <a:t>login through an  OTP sent </a:t>
            </a:r>
            <a:r>
              <a:rPr sz="3400" dirty="0">
                <a:latin typeface="Times New Roman" panose="02020603050405020304" pitchFamily="18" charset="0"/>
                <a:cs typeface="Times New Roman" panose="02020603050405020304" pitchFamily="18" charset="0"/>
              </a:rPr>
              <a:t>to </a:t>
            </a:r>
            <a:r>
              <a:rPr sz="3400" spc="-5" dirty="0">
                <a:latin typeface="Times New Roman" panose="02020603050405020304" pitchFamily="18" charset="0"/>
                <a:cs typeface="Times New Roman" panose="02020603050405020304" pitchFamily="18" charset="0"/>
              </a:rPr>
              <a:t>the registered email </a:t>
            </a:r>
            <a:r>
              <a:rPr sz="3400" dirty="0">
                <a:latin typeface="Times New Roman" panose="02020603050405020304" pitchFamily="18" charset="0"/>
                <a:cs typeface="Times New Roman" panose="02020603050405020304" pitchFamily="18" charset="0"/>
              </a:rPr>
              <a:t>ID </a:t>
            </a:r>
            <a:r>
              <a:rPr sz="3400" spc="-5" dirty="0">
                <a:latin typeface="Times New Roman" panose="02020603050405020304" pitchFamily="18" charset="0"/>
                <a:cs typeface="Times New Roman" panose="02020603050405020304" pitchFamily="18" charset="0"/>
              </a:rPr>
              <a:t>of the patient who has contacted</a:t>
            </a:r>
            <a:r>
              <a:rPr sz="3400" spc="-10" dirty="0">
                <a:latin typeface="Times New Roman" panose="02020603050405020304" pitchFamily="18" charset="0"/>
                <a:cs typeface="Times New Roman" panose="02020603050405020304" pitchFamily="18" charset="0"/>
              </a:rPr>
              <a:t> </a:t>
            </a:r>
            <a:r>
              <a:rPr sz="3400" spc="-5" dirty="0">
                <a:latin typeface="Times New Roman" panose="02020603050405020304" pitchFamily="18" charset="0"/>
                <a:cs typeface="Times New Roman" panose="02020603050405020304" pitchFamily="18" charset="0"/>
              </a:rPr>
              <a:t>them.</a:t>
            </a:r>
            <a:endParaRPr sz="3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5BD8-5972-4A0F-AC29-E24A565644D2}"/>
              </a:ext>
            </a:extLst>
          </p:cNvPr>
          <p:cNvSpPr>
            <a:spLocks noGrp="1"/>
          </p:cNvSpPr>
          <p:nvPr>
            <p:ph type="title"/>
          </p:nvPr>
        </p:nvSpPr>
        <p:spPr>
          <a:xfrm>
            <a:off x="4788650" y="342900"/>
            <a:ext cx="8656979" cy="1015663"/>
          </a:xfrm>
        </p:spPr>
        <p:txBody>
          <a:bodyPr/>
          <a:lstStyle/>
          <a:p>
            <a:pPr algn="ctr"/>
            <a:r>
              <a:rPr lang="en-US" sz="6600" dirty="0">
                <a:solidFill>
                  <a:srgbClr val="0070C0"/>
                </a:solidFill>
                <a:latin typeface="Times New Roman" panose="02020603050405020304" pitchFamily="18" charset="0"/>
                <a:cs typeface="Times New Roman" panose="02020603050405020304" pitchFamily="18" charset="0"/>
              </a:rPr>
              <a:t>ABSTRACT</a:t>
            </a:r>
            <a:endParaRPr lang="en-IN" sz="6600" dirty="0">
              <a:solidFill>
                <a:srgbClr val="0070C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E1EA519-979A-4E17-982C-18208A80678B}"/>
              </a:ext>
            </a:extLst>
          </p:cNvPr>
          <p:cNvSpPr>
            <a:spLocks noGrp="1"/>
          </p:cNvSpPr>
          <p:nvPr>
            <p:ph type="body" idx="1"/>
          </p:nvPr>
        </p:nvSpPr>
        <p:spPr>
          <a:xfrm>
            <a:off x="784480" y="1638300"/>
            <a:ext cx="16665320" cy="8463855"/>
          </a:xfrm>
        </p:spPr>
        <p:txBody>
          <a:bodyPr/>
          <a:lstStyle/>
          <a:p>
            <a:pPr algn="just" rtl="0">
              <a:spcBef>
                <a:spcPts val="1200"/>
              </a:spcBef>
              <a:spcAft>
                <a:spcPts val="1200"/>
              </a:spcAft>
            </a:pPr>
            <a:r>
              <a:rPr lang="en-US" sz="3600" b="0" i="0" u="none" strike="noStrike" dirty="0">
                <a:solidFill>
                  <a:srgbClr val="00000A"/>
                </a:solidFill>
                <a:effectLst/>
                <a:latin typeface="Times New Roman" panose="02020603050405020304" pitchFamily="18" charset="0"/>
                <a:cs typeface="Times New Roman" panose="02020603050405020304" pitchFamily="18" charset="0"/>
              </a:rPr>
              <a:t>The management of a clinic with the data of doctors, patients and pharmacists is a tedious and complicated task. The problems faced by traditional clinics leading to improper storage of important and critical data of the patients are the reason why there is a need for a simple online application with proper roles of a doctor, a patient and a pharmacist. This mini project shows how a complicated human task of storing critical data and timelines can be solved by using a </a:t>
            </a:r>
            <a:r>
              <a:rPr lang="en-US" sz="3600" b="0" i="0" u="none" strike="noStrike" dirty="0" err="1">
                <a:solidFill>
                  <a:srgbClr val="00000A"/>
                </a:solidFill>
                <a:effectLst/>
                <a:latin typeface="Times New Roman" panose="02020603050405020304" pitchFamily="18" charset="0"/>
                <a:cs typeface="Times New Roman" panose="02020603050405020304" pitchFamily="18" charset="0"/>
              </a:rPr>
              <a:t>mongoDB</a:t>
            </a:r>
            <a:r>
              <a:rPr lang="en-US" sz="3600" b="0" i="0" u="none" strike="noStrike" dirty="0">
                <a:solidFill>
                  <a:srgbClr val="00000A"/>
                </a:solidFill>
                <a:effectLst/>
                <a:latin typeface="Times New Roman" panose="02020603050405020304" pitchFamily="18" charset="0"/>
                <a:cs typeface="Times New Roman" panose="02020603050405020304" pitchFamily="18" charset="0"/>
              </a:rPr>
              <a:t> as the key tool in the development. The basic functionality of the system is to keep track of prescriptions of the patients where there are important details like date of prescription, medication name, dosage</a:t>
            </a:r>
            <a:r>
              <a:rPr lang="en-US" sz="3600" dirty="0">
                <a:solidFill>
                  <a:srgbClr val="00000A"/>
                </a:solidFill>
                <a:latin typeface="Times New Roman" panose="02020603050405020304" pitchFamily="18" charset="0"/>
                <a:cs typeface="Times New Roman" panose="02020603050405020304" pitchFamily="18" charset="0"/>
              </a:rPr>
              <a:t> and</a:t>
            </a:r>
            <a:r>
              <a:rPr lang="en-US" sz="3600" b="0" i="0" u="none" strike="noStrike" dirty="0">
                <a:solidFill>
                  <a:srgbClr val="00000A"/>
                </a:solidFill>
                <a:effectLst/>
                <a:latin typeface="Times New Roman" panose="02020603050405020304" pitchFamily="18" charset="0"/>
                <a:cs typeface="Times New Roman" panose="02020603050405020304" pitchFamily="18" charset="0"/>
              </a:rPr>
              <a:t> symptoms. The tech-stack includes HTML, CSS, Bootstrap and </a:t>
            </a:r>
            <a:r>
              <a:rPr lang="en-US" sz="3600" b="0" i="0" u="none" strike="noStrike" dirty="0" err="1">
                <a:solidFill>
                  <a:srgbClr val="00000A"/>
                </a:solidFill>
                <a:effectLst/>
                <a:latin typeface="Times New Roman" panose="02020603050405020304" pitchFamily="18" charset="0"/>
                <a:cs typeface="Times New Roman" panose="02020603050405020304" pitchFamily="18" charset="0"/>
              </a:rPr>
              <a:t>Javascript</a:t>
            </a:r>
            <a:r>
              <a:rPr lang="en-US" sz="3600" b="0" i="0" u="none" strike="noStrike" dirty="0">
                <a:solidFill>
                  <a:srgbClr val="00000A"/>
                </a:solidFill>
                <a:effectLst/>
                <a:latin typeface="Times New Roman" panose="02020603050405020304" pitchFamily="18" charset="0"/>
                <a:cs typeface="Times New Roman" panose="02020603050405020304" pitchFamily="18" charset="0"/>
              </a:rPr>
              <a:t> for the frontend, MongoDB as the database and NodeJS/Express as the backend. Various different features for different roles of the doctors, pharmacists and the patients will make this system a very powerful clinic administrative system. The security model used based on different privileges for different users also will make the system a real-life application.</a:t>
            </a:r>
            <a:endParaRPr lang="en-US" sz="3600" b="0" dirty="0">
              <a:effectLst/>
              <a:latin typeface="Times New Roman" panose="02020603050405020304" pitchFamily="18" charset="0"/>
              <a:cs typeface="Times New Roman" panose="02020603050405020304" pitchFamily="18" charset="0"/>
            </a:endParaRPr>
          </a:p>
          <a:p>
            <a:pPr algn="just"/>
            <a:br>
              <a:rPr lang="en-US" sz="3600" dirty="0">
                <a:latin typeface="Times New Roman" panose="02020603050405020304" pitchFamily="18" charset="0"/>
                <a:cs typeface="Times New Roman" panose="02020603050405020304" pitchFamily="18" charset="0"/>
              </a:rPr>
            </a:br>
            <a:endParaRPr lang="en-IN" sz="3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84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4600" y="419100"/>
            <a:ext cx="13258800" cy="1028487"/>
          </a:xfrm>
          <a:prstGeom prst="rect">
            <a:avLst/>
          </a:prstGeom>
        </p:spPr>
        <p:txBody>
          <a:bodyPr vert="horz" wrap="square" lIns="0" tIns="12700" rIns="0" bIns="0" rtlCol="0">
            <a:spAutoFit/>
          </a:bodyPr>
          <a:lstStyle/>
          <a:p>
            <a:pPr marL="12700" algn="ctr">
              <a:lnSpc>
                <a:spcPct val="100000"/>
              </a:lnSpc>
              <a:spcBef>
                <a:spcPts val="100"/>
              </a:spcBef>
            </a:pPr>
            <a:r>
              <a:rPr sz="6600" spc="-5" dirty="0">
                <a:solidFill>
                  <a:srgbClr val="0070C0"/>
                </a:solidFill>
                <a:latin typeface="Times New Roman" panose="02020603050405020304" pitchFamily="18" charset="0"/>
                <a:cs typeface="Times New Roman" panose="02020603050405020304" pitchFamily="18" charset="0"/>
              </a:rPr>
              <a:t>USER</a:t>
            </a:r>
            <a:r>
              <a:rPr sz="6600" spc="-90" dirty="0">
                <a:solidFill>
                  <a:srgbClr val="0070C0"/>
                </a:solidFill>
                <a:latin typeface="Times New Roman" panose="02020603050405020304" pitchFamily="18" charset="0"/>
                <a:cs typeface="Times New Roman" panose="02020603050405020304" pitchFamily="18" charset="0"/>
              </a:rPr>
              <a:t> </a:t>
            </a:r>
            <a:r>
              <a:rPr sz="6600" spc="-5" dirty="0">
                <a:solidFill>
                  <a:srgbClr val="0070C0"/>
                </a:solidFill>
                <a:latin typeface="Times New Roman" panose="02020603050405020304" pitchFamily="18" charset="0"/>
                <a:cs typeface="Times New Roman" panose="02020603050405020304" pitchFamily="18" charset="0"/>
              </a:rPr>
              <a:t>JOURNEY</a:t>
            </a:r>
            <a:r>
              <a:rPr lang="en-US" sz="6600" spc="-5" dirty="0">
                <a:solidFill>
                  <a:srgbClr val="0070C0"/>
                </a:solidFill>
                <a:latin typeface="Times New Roman" panose="02020603050405020304" pitchFamily="18" charset="0"/>
                <a:cs typeface="Times New Roman" panose="02020603050405020304" pitchFamily="18" charset="0"/>
              </a:rPr>
              <a:t> - DOCTOR</a:t>
            </a:r>
            <a:endParaRPr sz="6600" spc="-5" dirty="0">
              <a:solidFill>
                <a:srgbClr val="0070C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1447800" y="2171700"/>
            <a:ext cx="15638144" cy="3727431"/>
          </a:xfrm>
          <a:prstGeom prst="rect">
            <a:avLst/>
          </a:prstGeom>
        </p:spPr>
        <p:txBody>
          <a:bodyPr vert="horz" wrap="square" lIns="0" tIns="12700" rIns="0" bIns="0" rtlCol="0">
            <a:spAutoFit/>
          </a:bodyPr>
          <a:lstStyle/>
          <a:p>
            <a:pPr marL="469900" indent="-457200" algn="just">
              <a:lnSpc>
                <a:spcPct val="100000"/>
              </a:lnSpc>
              <a:spcBef>
                <a:spcPts val="2525"/>
              </a:spcBef>
              <a:buFont typeface="Arial" panose="020B0604020202020204" pitchFamily="34" charset="0"/>
              <a:buChar char="•"/>
            </a:pPr>
            <a:r>
              <a:rPr sz="3600" spc="-5" dirty="0">
                <a:solidFill>
                  <a:srgbClr val="13110E"/>
                </a:solidFill>
                <a:latin typeface="Times New Roman" panose="02020603050405020304" pitchFamily="18" charset="0"/>
                <a:cs typeface="Times New Roman" panose="02020603050405020304" pitchFamily="18" charset="0"/>
              </a:rPr>
              <a:t>Fast and secure sign up</a:t>
            </a:r>
            <a:r>
              <a:rPr sz="3600" spc="-10"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feature.</a:t>
            </a:r>
            <a:endParaRPr sz="3600" dirty="0">
              <a:latin typeface="Times New Roman" panose="02020603050405020304" pitchFamily="18" charset="0"/>
              <a:cs typeface="Times New Roman" panose="02020603050405020304" pitchFamily="18" charset="0"/>
            </a:endParaRPr>
          </a:p>
          <a:p>
            <a:pPr marL="469900" marR="1171575" indent="-457200" algn="just">
              <a:lnSpc>
                <a:spcPct val="115799"/>
              </a:lnSpc>
              <a:buFont typeface="Arial" panose="020B0604020202020204" pitchFamily="34" charset="0"/>
              <a:buChar char="•"/>
            </a:pPr>
            <a:r>
              <a:rPr sz="3600" spc="-5" dirty="0">
                <a:solidFill>
                  <a:srgbClr val="13110E"/>
                </a:solidFill>
                <a:latin typeface="Times New Roman" panose="02020603050405020304" pitchFamily="18" charset="0"/>
                <a:cs typeface="Times New Roman" panose="02020603050405020304" pitchFamily="18" charset="0"/>
              </a:rPr>
              <a:t>Login will be possible only through registered email </a:t>
            </a:r>
            <a:r>
              <a:rPr sz="3600" dirty="0">
                <a:solidFill>
                  <a:srgbClr val="13110E"/>
                </a:solidFill>
                <a:latin typeface="Times New Roman" panose="02020603050405020304" pitchFamily="18" charset="0"/>
                <a:cs typeface="Times New Roman" panose="02020603050405020304" pitchFamily="18" charset="0"/>
              </a:rPr>
              <a:t>ID &amp; </a:t>
            </a:r>
            <a:r>
              <a:rPr sz="3600" spc="-5" dirty="0">
                <a:solidFill>
                  <a:srgbClr val="13110E"/>
                </a:solidFill>
                <a:latin typeface="Times New Roman" panose="02020603050405020304" pitchFamily="18" charset="0"/>
                <a:cs typeface="Times New Roman" panose="02020603050405020304" pitchFamily="18" charset="0"/>
              </a:rPr>
              <a:t>account password.  After login, the doctor will be able </a:t>
            </a:r>
            <a:r>
              <a:rPr sz="3600" dirty="0">
                <a:solidFill>
                  <a:srgbClr val="13110E"/>
                </a:solidFill>
                <a:latin typeface="Times New Roman" panose="02020603050405020304" pitchFamily="18" charset="0"/>
                <a:cs typeface="Times New Roman" panose="02020603050405020304" pitchFamily="18" charset="0"/>
              </a:rPr>
              <a:t>to </a:t>
            </a:r>
            <a:r>
              <a:rPr sz="3600" spc="-5" dirty="0">
                <a:solidFill>
                  <a:srgbClr val="13110E"/>
                </a:solidFill>
                <a:latin typeface="Times New Roman" panose="02020603050405020304" pitchFamily="18" charset="0"/>
                <a:cs typeface="Times New Roman" panose="02020603050405020304" pitchFamily="18" charset="0"/>
              </a:rPr>
              <a:t>see their profile and patients</a:t>
            </a:r>
            <a:r>
              <a:rPr sz="3600" spc="25"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data.</a:t>
            </a:r>
            <a:endParaRPr sz="3600" dirty="0">
              <a:latin typeface="Times New Roman" panose="02020603050405020304" pitchFamily="18" charset="0"/>
              <a:cs typeface="Times New Roman" panose="02020603050405020304" pitchFamily="18" charset="0"/>
            </a:endParaRPr>
          </a:p>
          <a:p>
            <a:pPr marL="469900" marR="5080" indent="-457200" algn="just">
              <a:lnSpc>
                <a:spcPct val="115799"/>
              </a:lnSpc>
              <a:buFont typeface="Arial" panose="020B0604020202020204" pitchFamily="34" charset="0"/>
              <a:buChar char="•"/>
            </a:pPr>
            <a:r>
              <a:rPr sz="3600" spc="-5" dirty="0">
                <a:solidFill>
                  <a:srgbClr val="13110E"/>
                </a:solidFill>
                <a:latin typeface="Times New Roman" panose="02020603050405020304" pitchFamily="18" charset="0"/>
                <a:cs typeface="Times New Roman" panose="02020603050405020304" pitchFamily="18" charset="0"/>
              </a:rPr>
              <a:t>After clicking on My Patients, they can see the medical history as well as submit </a:t>
            </a:r>
            <a:r>
              <a:rPr sz="3600" dirty="0">
                <a:solidFill>
                  <a:srgbClr val="13110E"/>
                </a:solidFill>
                <a:latin typeface="Times New Roman" panose="02020603050405020304" pitchFamily="18" charset="0"/>
                <a:cs typeface="Times New Roman" panose="02020603050405020304" pitchFamily="18" charset="0"/>
              </a:rPr>
              <a:t>a  </a:t>
            </a:r>
            <a:r>
              <a:rPr sz="3600" spc="-5" dirty="0">
                <a:solidFill>
                  <a:srgbClr val="13110E"/>
                </a:solidFill>
                <a:latin typeface="Times New Roman" panose="02020603050405020304" pitchFamily="18" charset="0"/>
                <a:cs typeface="Times New Roman" panose="02020603050405020304" pitchFamily="18" charset="0"/>
              </a:rPr>
              <a:t>new prescription based on the recent</a:t>
            </a:r>
            <a:r>
              <a:rPr sz="3600" spc="-10"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consultation.</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71700" y="342900"/>
            <a:ext cx="13944600" cy="1028487"/>
          </a:xfrm>
          <a:prstGeom prst="rect">
            <a:avLst/>
          </a:prstGeom>
        </p:spPr>
        <p:txBody>
          <a:bodyPr vert="horz" wrap="square" lIns="0" tIns="12700" rIns="0" bIns="0" rtlCol="0">
            <a:spAutoFit/>
          </a:bodyPr>
          <a:lstStyle/>
          <a:p>
            <a:pPr marL="12700" algn="ctr">
              <a:spcBef>
                <a:spcPts val="100"/>
              </a:spcBef>
            </a:pPr>
            <a:r>
              <a:rPr sz="6600" spc="-5" dirty="0">
                <a:solidFill>
                  <a:srgbClr val="0070C0"/>
                </a:solidFill>
                <a:latin typeface="Times New Roman" panose="02020603050405020304" pitchFamily="18" charset="0"/>
                <a:cs typeface="Times New Roman" panose="02020603050405020304" pitchFamily="18" charset="0"/>
              </a:rPr>
              <a:t>USER</a:t>
            </a:r>
            <a:r>
              <a:rPr sz="6600" spc="-90" dirty="0">
                <a:solidFill>
                  <a:srgbClr val="0070C0"/>
                </a:solidFill>
                <a:latin typeface="Times New Roman" panose="02020603050405020304" pitchFamily="18" charset="0"/>
                <a:cs typeface="Times New Roman" panose="02020603050405020304" pitchFamily="18" charset="0"/>
              </a:rPr>
              <a:t> </a:t>
            </a:r>
            <a:r>
              <a:rPr sz="6600" spc="-5" dirty="0">
                <a:solidFill>
                  <a:srgbClr val="0070C0"/>
                </a:solidFill>
                <a:latin typeface="Times New Roman" panose="02020603050405020304" pitchFamily="18" charset="0"/>
                <a:cs typeface="Times New Roman" panose="02020603050405020304" pitchFamily="18" charset="0"/>
              </a:rPr>
              <a:t>JOURNEY</a:t>
            </a:r>
            <a:r>
              <a:rPr lang="en-US" sz="6600" spc="-5" dirty="0">
                <a:solidFill>
                  <a:srgbClr val="0070C0"/>
                </a:solidFill>
                <a:latin typeface="Times New Roman" panose="02020603050405020304" pitchFamily="18" charset="0"/>
                <a:cs typeface="Times New Roman" panose="02020603050405020304" pitchFamily="18" charset="0"/>
              </a:rPr>
              <a:t> - </a:t>
            </a:r>
            <a:r>
              <a:rPr lang="en-IN" sz="6600" spc="-65" dirty="0">
                <a:solidFill>
                  <a:srgbClr val="0070C0"/>
                </a:solidFill>
                <a:latin typeface="Times New Roman" panose="02020603050405020304" pitchFamily="18" charset="0"/>
                <a:cs typeface="Times New Roman" panose="02020603050405020304" pitchFamily="18" charset="0"/>
              </a:rPr>
              <a:t>PATIENT</a:t>
            </a:r>
            <a:endParaRPr sz="6600" spc="-5" dirty="0">
              <a:solidFill>
                <a:srgbClr val="0070C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447800" y="1943100"/>
            <a:ext cx="15922625" cy="5000984"/>
          </a:xfrm>
          <a:prstGeom prst="rect">
            <a:avLst/>
          </a:prstGeom>
        </p:spPr>
        <p:txBody>
          <a:bodyPr vert="horz" wrap="square" lIns="0" tIns="12700" rIns="0" bIns="0" rtlCol="0">
            <a:spAutoFit/>
          </a:bodyPr>
          <a:lstStyle/>
          <a:p>
            <a:pPr marL="469900" indent="-457200" algn="just">
              <a:lnSpc>
                <a:spcPct val="100000"/>
              </a:lnSpc>
              <a:spcBef>
                <a:spcPts val="2525"/>
              </a:spcBef>
              <a:buFont typeface="Arial" panose="020B0604020202020204" pitchFamily="34" charset="0"/>
              <a:buChar char="•"/>
            </a:pPr>
            <a:r>
              <a:rPr sz="3600" spc="-5" dirty="0">
                <a:solidFill>
                  <a:srgbClr val="13110E"/>
                </a:solidFill>
                <a:latin typeface="Times New Roman" panose="02020603050405020304" pitchFamily="18" charset="0"/>
                <a:cs typeface="Times New Roman" panose="02020603050405020304" pitchFamily="18" charset="0"/>
              </a:rPr>
              <a:t>Fast and secure sign up</a:t>
            </a:r>
            <a:r>
              <a:rPr sz="3600" spc="-10"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feature.</a:t>
            </a:r>
            <a:endParaRPr sz="3600" dirty="0">
              <a:latin typeface="Times New Roman" panose="02020603050405020304" pitchFamily="18" charset="0"/>
              <a:cs typeface="Times New Roman" panose="02020603050405020304" pitchFamily="18" charset="0"/>
            </a:endParaRPr>
          </a:p>
          <a:p>
            <a:pPr marL="469900" indent="-457200" algn="just">
              <a:lnSpc>
                <a:spcPct val="100000"/>
              </a:lnSpc>
              <a:spcBef>
                <a:spcPts val="645"/>
              </a:spcBef>
              <a:buFont typeface="Arial" panose="020B0604020202020204" pitchFamily="34" charset="0"/>
              <a:buChar char="•"/>
            </a:pPr>
            <a:r>
              <a:rPr sz="3600" spc="-5" dirty="0">
                <a:solidFill>
                  <a:srgbClr val="13110E"/>
                </a:solidFill>
                <a:latin typeface="Times New Roman" panose="02020603050405020304" pitchFamily="18" charset="0"/>
                <a:cs typeface="Times New Roman" panose="02020603050405020304" pitchFamily="18" charset="0"/>
              </a:rPr>
              <a:t>Login will be possible only through registered email </a:t>
            </a:r>
            <a:r>
              <a:rPr sz="3600" dirty="0">
                <a:solidFill>
                  <a:srgbClr val="13110E"/>
                </a:solidFill>
                <a:latin typeface="Times New Roman" panose="02020603050405020304" pitchFamily="18" charset="0"/>
                <a:cs typeface="Times New Roman" panose="02020603050405020304" pitchFamily="18" charset="0"/>
              </a:rPr>
              <a:t>ID &amp; </a:t>
            </a:r>
            <a:r>
              <a:rPr sz="3600" spc="-5" dirty="0">
                <a:solidFill>
                  <a:srgbClr val="13110E"/>
                </a:solidFill>
                <a:latin typeface="Times New Roman" panose="02020603050405020304" pitchFamily="18" charset="0"/>
                <a:cs typeface="Times New Roman" panose="02020603050405020304" pitchFamily="18" charset="0"/>
              </a:rPr>
              <a:t>account</a:t>
            </a:r>
            <a:r>
              <a:rPr sz="3600" spc="-10"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password.</a:t>
            </a:r>
            <a:endParaRPr sz="3600" dirty="0">
              <a:latin typeface="Times New Roman" panose="02020603050405020304" pitchFamily="18" charset="0"/>
              <a:cs typeface="Times New Roman" panose="02020603050405020304" pitchFamily="18" charset="0"/>
            </a:endParaRPr>
          </a:p>
          <a:p>
            <a:pPr marL="469900" marR="5080" indent="-457200" algn="just">
              <a:lnSpc>
                <a:spcPct val="115799"/>
              </a:lnSpc>
              <a:buFont typeface="Arial" panose="020B0604020202020204" pitchFamily="34" charset="0"/>
              <a:buChar char="•"/>
            </a:pPr>
            <a:r>
              <a:rPr sz="3600" spc="-5" dirty="0">
                <a:solidFill>
                  <a:srgbClr val="13110E"/>
                </a:solidFill>
                <a:latin typeface="Times New Roman" panose="02020603050405020304" pitchFamily="18" charset="0"/>
                <a:cs typeface="Times New Roman" panose="02020603050405020304" pitchFamily="18" charset="0"/>
              </a:rPr>
              <a:t>After login, the patient will be able </a:t>
            </a:r>
            <a:r>
              <a:rPr sz="3600" dirty="0">
                <a:solidFill>
                  <a:srgbClr val="13110E"/>
                </a:solidFill>
                <a:latin typeface="Times New Roman" panose="02020603050405020304" pitchFamily="18" charset="0"/>
                <a:cs typeface="Times New Roman" panose="02020603050405020304" pitchFamily="18" charset="0"/>
              </a:rPr>
              <a:t>to </a:t>
            </a:r>
            <a:r>
              <a:rPr sz="3600" spc="-5" dirty="0">
                <a:solidFill>
                  <a:srgbClr val="13110E"/>
                </a:solidFill>
                <a:latin typeface="Times New Roman" panose="02020603050405020304" pitchFamily="18" charset="0"/>
                <a:cs typeface="Times New Roman" panose="02020603050405020304" pitchFamily="18" charset="0"/>
              </a:rPr>
              <a:t>see ONLY THEIR OWN profile and prescription  history.</a:t>
            </a:r>
            <a:endParaRPr sz="3600" dirty="0">
              <a:latin typeface="Times New Roman" panose="02020603050405020304" pitchFamily="18" charset="0"/>
              <a:cs typeface="Times New Roman" panose="02020603050405020304" pitchFamily="18" charset="0"/>
            </a:endParaRPr>
          </a:p>
          <a:p>
            <a:pPr marL="469900" marR="92075" indent="-457200" algn="just">
              <a:lnSpc>
                <a:spcPct val="115799"/>
              </a:lnSpc>
              <a:buFont typeface="Arial" panose="020B0604020202020204" pitchFamily="34" charset="0"/>
              <a:buChar char="•"/>
            </a:pPr>
            <a:r>
              <a:rPr sz="3600" dirty="0">
                <a:solidFill>
                  <a:srgbClr val="13110E"/>
                </a:solidFill>
                <a:latin typeface="Times New Roman" panose="02020603050405020304" pitchFamily="18" charset="0"/>
                <a:cs typeface="Times New Roman" panose="02020603050405020304" pitchFamily="18" charset="0"/>
              </a:rPr>
              <a:t>If a </a:t>
            </a:r>
            <a:r>
              <a:rPr sz="3600" spc="-5" dirty="0">
                <a:solidFill>
                  <a:srgbClr val="13110E"/>
                </a:solidFill>
                <a:latin typeface="Times New Roman" panose="02020603050405020304" pitchFamily="18" charset="0"/>
                <a:cs typeface="Times New Roman" panose="02020603050405020304" pitchFamily="18" charset="0"/>
              </a:rPr>
              <a:t>new prescription has been submitted by their doctor, they will receive </a:t>
            </a:r>
            <a:r>
              <a:rPr sz="3600" dirty="0">
                <a:solidFill>
                  <a:srgbClr val="13110E"/>
                </a:solidFill>
                <a:latin typeface="Times New Roman" panose="02020603050405020304" pitchFamily="18" charset="0"/>
                <a:cs typeface="Times New Roman" panose="02020603050405020304" pitchFamily="18" charset="0"/>
              </a:rPr>
              <a:t>it </a:t>
            </a:r>
            <a:r>
              <a:rPr sz="3600" spc="-5" dirty="0">
                <a:solidFill>
                  <a:srgbClr val="13110E"/>
                </a:solidFill>
                <a:latin typeface="Times New Roman" panose="02020603050405020304" pitchFamily="18" charset="0"/>
                <a:cs typeface="Times New Roman" panose="02020603050405020304" pitchFamily="18" charset="0"/>
              </a:rPr>
              <a:t>on their  dashboard.</a:t>
            </a:r>
            <a:endParaRPr sz="3600" dirty="0">
              <a:latin typeface="Times New Roman" panose="02020603050405020304" pitchFamily="18" charset="0"/>
              <a:cs typeface="Times New Roman" panose="02020603050405020304" pitchFamily="18" charset="0"/>
            </a:endParaRPr>
          </a:p>
          <a:p>
            <a:pPr marL="469900" marR="205104" indent="-457200" algn="just">
              <a:lnSpc>
                <a:spcPct val="115799"/>
              </a:lnSpc>
              <a:spcBef>
                <a:spcPts val="5"/>
              </a:spcBef>
              <a:buFont typeface="Arial" panose="020B0604020202020204" pitchFamily="34" charset="0"/>
              <a:buChar char="•"/>
            </a:pPr>
            <a:r>
              <a:rPr sz="3600" spc="-5" dirty="0">
                <a:solidFill>
                  <a:srgbClr val="13110E"/>
                </a:solidFill>
                <a:latin typeface="Times New Roman" panose="02020603050405020304" pitchFamily="18" charset="0"/>
                <a:cs typeface="Times New Roman" panose="02020603050405020304" pitchFamily="18" charset="0"/>
              </a:rPr>
              <a:t>There </a:t>
            </a:r>
            <a:r>
              <a:rPr sz="3600" dirty="0">
                <a:solidFill>
                  <a:srgbClr val="13110E"/>
                </a:solidFill>
                <a:latin typeface="Times New Roman" panose="02020603050405020304" pitchFamily="18" charset="0"/>
                <a:cs typeface="Times New Roman" panose="02020603050405020304" pitchFamily="18" charset="0"/>
              </a:rPr>
              <a:t>is </a:t>
            </a:r>
            <a:r>
              <a:rPr sz="3600" spc="-5" dirty="0">
                <a:solidFill>
                  <a:srgbClr val="13110E"/>
                </a:solidFill>
                <a:latin typeface="Times New Roman" panose="02020603050405020304" pitchFamily="18" charset="0"/>
                <a:cs typeface="Times New Roman" panose="02020603050405020304" pitchFamily="18" charset="0"/>
              </a:rPr>
              <a:t>one-to-one correspondence between the doctor and patient. One patient's  data cannot be accessed or tampered by any other patient or</a:t>
            </a:r>
            <a:r>
              <a:rPr sz="3600" spc="-10"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user.</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0" y="419100"/>
            <a:ext cx="14935200" cy="2044149"/>
          </a:xfrm>
          <a:prstGeom prst="rect">
            <a:avLst/>
          </a:prstGeom>
        </p:spPr>
        <p:txBody>
          <a:bodyPr vert="horz" wrap="square" lIns="0" tIns="12700" rIns="0" bIns="0" rtlCol="0">
            <a:spAutoFit/>
          </a:bodyPr>
          <a:lstStyle/>
          <a:p>
            <a:pPr marL="12700" algn="ctr">
              <a:spcBef>
                <a:spcPts val="100"/>
              </a:spcBef>
            </a:pPr>
            <a:r>
              <a:rPr sz="6600" spc="-5" dirty="0">
                <a:solidFill>
                  <a:srgbClr val="0070C0"/>
                </a:solidFill>
                <a:latin typeface="Times New Roman" panose="02020603050405020304" pitchFamily="18" charset="0"/>
                <a:cs typeface="Times New Roman" panose="02020603050405020304" pitchFamily="18" charset="0"/>
              </a:rPr>
              <a:t>USER</a:t>
            </a:r>
            <a:r>
              <a:rPr sz="6600" spc="-90" dirty="0">
                <a:solidFill>
                  <a:srgbClr val="0070C0"/>
                </a:solidFill>
                <a:latin typeface="Times New Roman" panose="02020603050405020304" pitchFamily="18" charset="0"/>
                <a:cs typeface="Times New Roman" panose="02020603050405020304" pitchFamily="18" charset="0"/>
              </a:rPr>
              <a:t> </a:t>
            </a:r>
            <a:r>
              <a:rPr sz="6600" spc="-5" dirty="0">
                <a:solidFill>
                  <a:srgbClr val="0070C0"/>
                </a:solidFill>
                <a:latin typeface="Times New Roman" panose="02020603050405020304" pitchFamily="18" charset="0"/>
                <a:cs typeface="Times New Roman" panose="02020603050405020304" pitchFamily="18" charset="0"/>
              </a:rPr>
              <a:t>JOURNEY</a:t>
            </a:r>
            <a:r>
              <a:rPr lang="en-US" sz="6600" spc="-5" dirty="0">
                <a:solidFill>
                  <a:srgbClr val="0070C0"/>
                </a:solidFill>
                <a:latin typeface="Times New Roman" panose="02020603050405020304" pitchFamily="18" charset="0"/>
                <a:cs typeface="Times New Roman" panose="02020603050405020304" pitchFamily="18" charset="0"/>
              </a:rPr>
              <a:t> - </a:t>
            </a:r>
            <a:r>
              <a:rPr lang="en-IN" sz="6600" spc="-55" dirty="0">
                <a:solidFill>
                  <a:srgbClr val="0070C0"/>
                </a:solidFill>
                <a:latin typeface="Times New Roman" panose="02020603050405020304" pitchFamily="18" charset="0"/>
                <a:cs typeface="Times New Roman" panose="02020603050405020304" pitchFamily="18" charset="0"/>
              </a:rPr>
              <a:t>PHARMACIST</a:t>
            </a:r>
            <a:br>
              <a:rPr lang="en-IN" sz="6600" dirty="0">
                <a:solidFill>
                  <a:srgbClr val="0070C0"/>
                </a:solidFill>
                <a:latin typeface="Times New Roman" panose="02020603050405020304" pitchFamily="18" charset="0"/>
                <a:cs typeface="Times New Roman" panose="02020603050405020304" pitchFamily="18" charset="0"/>
              </a:rPr>
            </a:br>
            <a:endParaRPr sz="6600" spc="-5" dirty="0">
              <a:solidFill>
                <a:srgbClr val="0070C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762000" y="1978977"/>
            <a:ext cx="16459200" cy="5662512"/>
          </a:xfrm>
          <a:prstGeom prst="rect">
            <a:avLst/>
          </a:prstGeom>
        </p:spPr>
        <p:txBody>
          <a:bodyPr vert="horz" wrap="square" lIns="0" tIns="12700" rIns="0" bIns="0" rtlCol="0">
            <a:spAutoFit/>
          </a:bodyPr>
          <a:lstStyle/>
          <a:p>
            <a:pPr marL="1203325" indent="-457200">
              <a:lnSpc>
                <a:spcPct val="100000"/>
              </a:lnSpc>
              <a:spcBef>
                <a:spcPts val="2525"/>
              </a:spcBef>
              <a:buFont typeface="Arial" panose="020B0604020202020204" pitchFamily="34" charset="0"/>
              <a:buChar char="•"/>
            </a:pPr>
            <a:r>
              <a:rPr sz="3600" spc="-5" dirty="0">
                <a:solidFill>
                  <a:srgbClr val="13110E"/>
                </a:solidFill>
                <a:latin typeface="Times New Roman" panose="02020603050405020304" pitchFamily="18" charset="0"/>
                <a:cs typeface="Times New Roman" panose="02020603050405020304" pitchFamily="18" charset="0"/>
              </a:rPr>
              <a:t>Fast and secure sign up</a:t>
            </a:r>
            <a:r>
              <a:rPr sz="3600" spc="-10"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feature.</a:t>
            </a:r>
            <a:endParaRPr sz="3600" dirty="0">
              <a:latin typeface="Times New Roman" panose="02020603050405020304" pitchFamily="18" charset="0"/>
              <a:cs typeface="Times New Roman" panose="02020603050405020304" pitchFamily="18" charset="0"/>
            </a:endParaRPr>
          </a:p>
          <a:p>
            <a:pPr marL="1203325" marR="1248410" indent="-457200">
              <a:lnSpc>
                <a:spcPct val="115799"/>
              </a:lnSpc>
              <a:buFont typeface="Arial" panose="020B0604020202020204" pitchFamily="34" charset="0"/>
              <a:buChar char="•"/>
            </a:pPr>
            <a:r>
              <a:rPr sz="3600" spc="-5" dirty="0">
                <a:solidFill>
                  <a:srgbClr val="13110E"/>
                </a:solidFill>
                <a:latin typeface="Times New Roman" panose="02020603050405020304" pitchFamily="18" charset="0"/>
                <a:cs typeface="Times New Roman" panose="02020603050405020304" pitchFamily="18" charset="0"/>
              </a:rPr>
              <a:t>Login will be possible only through registered email </a:t>
            </a:r>
            <a:r>
              <a:rPr sz="3600" dirty="0">
                <a:solidFill>
                  <a:srgbClr val="13110E"/>
                </a:solidFill>
                <a:latin typeface="Times New Roman" panose="02020603050405020304" pitchFamily="18" charset="0"/>
                <a:cs typeface="Times New Roman" panose="02020603050405020304" pitchFamily="18" charset="0"/>
              </a:rPr>
              <a:t>ID </a:t>
            </a:r>
            <a:r>
              <a:rPr sz="3600" spc="-5" dirty="0">
                <a:solidFill>
                  <a:srgbClr val="13110E"/>
                </a:solidFill>
                <a:latin typeface="Times New Roman" panose="02020603050405020304" pitchFamily="18" charset="0"/>
                <a:cs typeface="Times New Roman" panose="02020603050405020304" pitchFamily="18" charset="0"/>
              </a:rPr>
              <a:t>and account Password  The next step of verification requires the pharmacist </a:t>
            </a:r>
            <a:r>
              <a:rPr sz="3600" dirty="0">
                <a:solidFill>
                  <a:srgbClr val="13110E"/>
                </a:solidFill>
                <a:latin typeface="Times New Roman" panose="02020603050405020304" pitchFamily="18" charset="0"/>
                <a:cs typeface="Times New Roman" panose="02020603050405020304" pitchFamily="18" charset="0"/>
              </a:rPr>
              <a:t>to </a:t>
            </a:r>
            <a:r>
              <a:rPr sz="3600" spc="-5" dirty="0">
                <a:solidFill>
                  <a:srgbClr val="13110E"/>
                </a:solidFill>
                <a:latin typeface="Times New Roman" panose="02020603050405020304" pitchFamily="18" charset="0"/>
                <a:cs typeface="Times New Roman" panose="02020603050405020304" pitchFamily="18" charset="0"/>
              </a:rPr>
              <a:t>enter the email </a:t>
            </a:r>
            <a:r>
              <a:rPr sz="3600" dirty="0">
                <a:solidFill>
                  <a:srgbClr val="13110E"/>
                </a:solidFill>
                <a:latin typeface="Times New Roman" panose="02020603050405020304" pitchFamily="18" charset="0"/>
                <a:cs typeface="Times New Roman" panose="02020603050405020304" pitchFamily="18" charset="0"/>
              </a:rPr>
              <a:t>ID </a:t>
            </a:r>
            <a:r>
              <a:rPr sz="3600" spc="-5" dirty="0">
                <a:solidFill>
                  <a:srgbClr val="13110E"/>
                </a:solidFill>
                <a:latin typeface="Times New Roman" panose="02020603050405020304" pitchFamily="18" charset="0"/>
                <a:cs typeface="Times New Roman" panose="02020603050405020304" pitchFamily="18" charset="0"/>
              </a:rPr>
              <a:t>of the  patient and OTP </a:t>
            </a:r>
            <a:r>
              <a:rPr sz="3600" dirty="0">
                <a:solidFill>
                  <a:srgbClr val="13110E"/>
                </a:solidFill>
                <a:latin typeface="Times New Roman" panose="02020603050405020304" pitchFamily="18" charset="0"/>
                <a:cs typeface="Times New Roman" panose="02020603050405020304" pitchFamily="18" charset="0"/>
              </a:rPr>
              <a:t>is </a:t>
            </a:r>
            <a:r>
              <a:rPr sz="3600" spc="-5" dirty="0">
                <a:solidFill>
                  <a:srgbClr val="13110E"/>
                </a:solidFill>
                <a:latin typeface="Times New Roman" panose="02020603050405020304" pitchFamily="18" charset="0"/>
                <a:cs typeface="Times New Roman" panose="02020603050405020304" pitchFamily="18" charset="0"/>
              </a:rPr>
              <a:t>sent </a:t>
            </a:r>
            <a:r>
              <a:rPr sz="3600" dirty="0">
                <a:solidFill>
                  <a:srgbClr val="13110E"/>
                </a:solidFill>
                <a:latin typeface="Times New Roman" panose="02020603050405020304" pitchFamily="18" charset="0"/>
                <a:cs typeface="Times New Roman" panose="02020603050405020304" pitchFamily="18" charset="0"/>
              </a:rPr>
              <a:t>to </a:t>
            </a:r>
            <a:r>
              <a:rPr sz="3600" spc="-5" dirty="0">
                <a:solidFill>
                  <a:srgbClr val="13110E"/>
                </a:solidFill>
                <a:latin typeface="Times New Roman" panose="02020603050405020304" pitchFamily="18" charset="0"/>
                <a:cs typeface="Times New Roman" panose="02020603050405020304" pitchFamily="18" charset="0"/>
              </a:rPr>
              <a:t>the registered email </a:t>
            </a:r>
            <a:r>
              <a:rPr sz="3600" dirty="0">
                <a:solidFill>
                  <a:srgbClr val="13110E"/>
                </a:solidFill>
                <a:latin typeface="Times New Roman" panose="02020603050405020304" pitchFamily="18" charset="0"/>
                <a:cs typeface="Times New Roman" panose="02020603050405020304" pitchFamily="18" charset="0"/>
              </a:rPr>
              <a:t>ID </a:t>
            </a:r>
            <a:r>
              <a:rPr sz="3600" spc="-5" dirty="0">
                <a:solidFill>
                  <a:srgbClr val="13110E"/>
                </a:solidFill>
                <a:latin typeface="Times New Roman" panose="02020603050405020304" pitchFamily="18" charset="0"/>
                <a:cs typeface="Times New Roman" panose="02020603050405020304" pitchFamily="18" charset="0"/>
              </a:rPr>
              <a:t>of the</a:t>
            </a:r>
            <a:r>
              <a:rPr sz="3600" spc="-20"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patient.</a:t>
            </a:r>
            <a:endParaRPr sz="3600" dirty="0">
              <a:latin typeface="Times New Roman" panose="02020603050405020304" pitchFamily="18" charset="0"/>
              <a:cs typeface="Times New Roman" panose="02020603050405020304" pitchFamily="18" charset="0"/>
            </a:endParaRPr>
          </a:p>
          <a:p>
            <a:pPr marL="1203325" marR="5080" indent="-457200">
              <a:lnSpc>
                <a:spcPct val="115799"/>
              </a:lnSpc>
              <a:buFont typeface="Arial" panose="020B0604020202020204" pitchFamily="34" charset="0"/>
              <a:buChar char="•"/>
            </a:pPr>
            <a:r>
              <a:rPr sz="3600" spc="-5" dirty="0">
                <a:solidFill>
                  <a:srgbClr val="13110E"/>
                </a:solidFill>
                <a:latin typeface="Times New Roman" panose="02020603050405020304" pitchFamily="18" charset="0"/>
                <a:cs typeface="Times New Roman" panose="02020603050405020304" pitchFamily="18" charset="0"/>
              </a:rPr>
              <a:t>After login, the pharmacist will be able </a:t>
            </a:r>
            <a:r>
              <a:rPr sz="3600" dirty="0">
                <a:solidFill>
                  <a:srgbClr val="13110E"/>
                </a:solidFill>
                <a:latin typeface="Times New Roman" panose="02020603050405020304" pitchFamily="18" charset="0"/>
                <a:cs typeface="Times New Roman" panose="02020603050405020304" pitchFamily="18" charset="0"/>
              </a:rPr>
              <a:t>to </a:t>
            </a:r>
            <a:r>
              <a:rPr sz="3600" spc="-5" dirty="0">
                <a:solidFill>
                  <a:srgbClr val="13110E"/>
                </a:solidFill>
                <a:latin typeface="Times New Roman" panose="02020603050405020304" pitchFamily="18" charset="0"/>
                <a:cs typeface="Times New Roman" panose="02020603050405020304" pitchFamily="18" charset="0"/>
              </a:rPr>
              <a:t>see only that particular patient's most recent  prescription.</a:t>
            </a:r>
            <a:endParaRPr sz="3600" dirty="0">
              <a:latin typeface="Times New Roman" panose="02020603050405020304" pitchFamily="18" charset="0"/>
              <a:cs typeface="Times New Roman" panose="02020603050405020304" pitchFamily="18" charset="0"/>
            </a:endParaRPr>
          </a:p>
          <a:p>
            <a:pPr marL="1203325" marR="33020" indent="-457200">
              <a:lnSpc>
                <a:spcPct val="115799"/>
              </a:lnSpc>
              <a:spcBef>
                <a:spcPts val="5"/>
              </a:spcBef>
              <a:buFont typeface="Arial" panose="020B0604020202020204" pitchFamily="34" charset="0"/>
              <a:buChar char="•"/>
            </a:pPr>
            <a:r>
              <a:rPr sz="3600" spc="-5" dirty="0">
                <a:solidFill>
                  <a:srgbClr val="13110E"/>
                </a:solidFill>
                <a:latin typeface="Times New Roman" panose="02020603050405020304" pitchFamily="18" charset="0"/>
                <a:cs typeface="Times New Roman" panose="02020603050405020304" pitchFamily="18" charset="0"/>
              </a:rPr>
              <a:t>The pharmacist does not have access </a:t>
            </a:r>
            <a:r>
              <a:rPr sz="3600" dirty="0">
                <a:solidFill>
                  <a:srgbClr val="13110E"/>
                </a:solidFill>
                <a:latin typeface="Times New Roman" panose="02020603050405020304" pitchFamily="18" charset="0"/>
                <a:cs typeface="Times New Roman" panose="02020603050405020304" pitchFamily="18" charset="0"/>
              </a:rPr>
              <a:t>to </a:t>
            </a:r>
            <a:r>
              <a:rPr sz="3600" spc="-5" dirty="0">
                <a:solidFill>
                  <a:srgbClr val="13110E"/>
                </a:solidFill>
                <a:latin typeface="Times New Roman" panose="02020603050405020304" pitchFamily="18" charset="0"/>
                <a:cs typeface="Times New Roman" panose="02020603050405020304" pitchFamily="18" charset="0"/>
              </a:rPr>
              <a:t>any other information about the patients and  doctors registered on the</a:t>
            </a:r>
            <a:r>
              <a:rPr sz="3600" spc="-10" dirty="0">
                <a:solidFill>
                  <a:srgbClr val="13110E"/>
                </a:solidFill>
                <a:latin typeface="Times New Roman" panose="02020603050405020304" pitchFamily="18" charset="0"/>
                <a:cs typeface="Times New Roman" panose="02020603050405020304" pitchFamily="18" charset="0"/>
              </a:rPr>
              <a:t> </a:t>
            </a:r>
            <a:r>
              <a:rPr sz="3600" spc="-5" dirty="0">
                <a:solidFill>
                  <a:srgbClr val="13110E"/>
                </a:solidFill>
                <a:latin typeface="Times New Roman" panose="02020603050405020304" pitchFamily="18" charset="0"/>
                <a:cs typeface="Times New Roman" panose="02020603050405020304" pitchFamily="18" charset="0"/>
              </a:rPr>
              <a:t>portal.</a:t>
            </a:r>
            <a:endParaRPr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166C-61BD-45D1-80CE-5C29CDA69C17}"/>
              </a:ext>
            </a:extLst>
          </p:cNvPr>
          <p:cNvSpPr>
            <a:spLocks noGrp="1"/>
          </p:cNvSpPr>
          <p:nvPr>
            <p:ph type="title"/>
          </p:nvPr>
        </p:nvSpPr>
        <p:spPr>
          <a:xfrm>
            <a:off x="4815510" y="266700"/>
            <a:ext cx="8656979" cy="1015663"/>
          </a:xfrm>
        </p:spPr>
        <p:txBody>
          <a:bodyPr/>
          <a:lstStyle/>
          <a:p>
            <a:pPr algn="ctr"/>
            <a:r>
              <a:rPr lang="en-US" sz="6600" dirty="0">
                <a:solidFill>
                  <a:srgbClr val="0070C0"/>
                </a:solidFill>
                <a:latin typeface="Times New Roman" panose="02020603050405020304" pitchFamily="18" charset="0"/>
                <a:cs typeface="Times New Roman" panose="02020603050405020304" pitchFamily="18" charset="0"/>
              </a:rPr>
              <a:t>FLOW DIAGRAM</a:t>
            </a:r>
            <a:endParaRPr lang="en-IN" sz="6600" dirty="0">
              <a:solidFill>
                <a:srgbClr val="0070C0"/>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AFA04FEA-E7E9-40C9-B8F9-306AEC0A03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438400" y="1533158"/>
            <a:ext cx="13411200" cy="7220684"/>
          </a:xfrm>
        </p:spPr>
      </p:pic>
    </p:spTree>
    <p:extLst>
      <p:ext uri="{BB962C8B-B14F-4D97-AF65-F5344CB8AC3E}">
        <p14:creationId xmlns:p14="http://schemas.microsoft.com/office/powerpoint/2010/main" val="151672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210" y="419100"/>
            <a:ext cx="16959580" cy="1028487"/>
          </a:xfrm>
          <a:prstGeom prst="rect">
            <a:avLst/>
          </a:prstGeom>
        </p:spPr>
        <p:txBody>
          <a:bodyPr vert="horz" wrap="square" lIns="0" tIns="12700" rIns="0" bIns="0" rtlCol="0">
            <a:spAutoFit/>
          </a:bodyPr>
          <a:lstStyle/>
          <a:p>
            <a:pPr marL="12700" algn="ctr">
              <a:lnSpc>
                <a:spcPct val="100000"/>
              </a:lnSpc>
              <a:spcBef>
                <a:spcPts val="100"/>
              </a:spcBef>
            </a:pPr>
            <a:r>
              <a:rPr sz="6600" spc="-5" dirty="0">
                <a:solidFill>
                  <a:srgbClr val="0070C0"/>
                </a:solidFill>
                <a:latin typeface="Times New Roman" panose="02020603050405020304" pitchFamily="18" charset="0"/>
                <a:cs typeface="Times New Roman" panose="02020603050405020304" pitchFamily="18" charset="0"/>
              </a:rPr>
              <a:t>SECURITY FEATURES IN THE</a:t>
            </a:r>
            <a:r>
              <a:rPr sz="6600" spc="-80" dirty="0">
                <a:solidFill>
                  <a:srgbClr val="0070C0"/>
                </a:solidFill>
                <a:latin typeface="Times New Roman" panose="02020603050405020304" pitchFamily="18" charset="0"/>
                <a:cs typeface="Times New Roman" panose="02020603050405020304" pitchFamily="18" charset="0"/>
              </a:rPr>
              <a:t> </a:t>
            </a:r>
            <a:r>
              <a:rPr sz="6600" spc="-5" dirty="0">
                <a:solidFill>
                  <a:srgbClr val="0070C0"/>
                </a:solidFill>
                <a:latin typeface="Times New Roman" panose="02020603050405020304" pitchFamily="18" charset="0"/>
                <a:cs typeface="Times New Roman" panose="02020603050405020304" pitchFamily="18" charset="0"/>
              </a:rPr>
              <a:t>PROJECT</a:t>
            </a:r>
            <a:endParaRPr sz="6600" dirty="0">
              <a:solidFill>
                <a:srgbClr val="0070C0"/>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314484" y="1867821"/>
            <a:ext cx="15948025" cy="5794600"/>
          </a:xfrm>
          <a:prstGeom prst="rect">
            <a:avLst/>
          </a:prstGeom>
        </p:spPr>
        <p:txBody>
          <a:bodyPr vert="horz" wrap="square" lIns="0" tIns="12065" rIns="0" bIns="0" rtlCol="0">
            <a:spAutoFit/>
          </a:bodyPr>
          <a:lstStyle/>
          <a:p>
            <a:pPr marL="584200" marR="5080" indent="-571500">
              <a:lnSpc>
                <a:spcPct val="116100"/>
              </a:lnSpc>
              <a:spcBef>
                <a:spcPts val="95"/>
              </a:spcBef>
              <a:buFont typeface="Arial" panose="020B0604020202020204" pitchFamily="34" charset="0"/>
              <a:buChar char="•"/>
              <a:tabLst>
                <a:tab pos="1038860" algn="l"/>
                <a:tab pos="1744980" algn="l"/>
                <a:tab pos="2630170" algn="l"/>
                <a:tab pos="3201670" algn="l"/>
                <a:tab pos="3914775" algn="l"/>
                <a:tab pos="4460240" algn="l"/>
                <a:tab pos="4716780" algn="l"/>
                <a:tab pos="5342890" algn="l"/>
                <a:tab pos="6684645" algn="l"/>
                <a:tab pos="7572375" algn="l"/>
                <a:tab pos="9166225" algn="l"/>
                <a:tab pos="9968230" algn="l"/>
                <a:tab pos="13504544" algn="l"/>
                <a:tab pos="13818869" algn="l"/>
                <a:tab pos="14951710" algn="l"/>
              </a:tabLst>
            </a:pPr>
            <a:r>
              <a:rPr sz="3600" dirty="0">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platform</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uses</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	passport</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library</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for</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authentication</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(json</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web tokens</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are	used</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for</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session	management).</a:t>
            </a:r>
          </a:p>
          <a:p>
            <a:pPr marL="584200" marR="462280" indent="-571500">
              <a:lnSpc>
                <a:spcPts val="5850"/>
              </a:lnSpc>
              <a:spcBef>
                <a:spcPts val="330"/>
              </a:spcBef>
              <a:buFont typeface="Arial" panose="020B0604020202020204" pitchFamily="34" charset="0"/>
              <a:buChar char="•"/>
              <a:tabLst>
                <a:tab pos="1348105" algn="l"/>
                <a:tab pos="1883410" algn="l"/>
                <a:tab pos="2419985" algn="l"/>
                <a:tab pos="3168015" algn="l"/>
                <a:tab pos="3704590" algn="l"/>
                <a:tab pos="4373880" algn="l"/>
                <a:tab pos="4984115" algn="l"/>
                <a:tab pos="5866765" algn="l"/>
                <a:tab pos="8678545" algn="l"/>
                <a:tab pos="9790430" algn="l"/>
                <a:tab pos="11035030" algn="l"/>
                <a:tab pos="13071475" algn="l"/>
                <a:tab pos="13692505" algn="l"/>
              </a:tabLst>
            </a:pPr>
            <a:r>
              <a:rPr sz="3600" dirty="0">
                <a:latin typeface="Times New Roman" panose="02020603050405020304" pitchFamily="18" charset="0"/>
                <a:cs typeface="Times New Roman" panose="02020603050405020304" pitchFamily="18" charset="0"/>
              </a:rPr>
              <a:t>Access</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is	granted</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to	the	</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pharmacist</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only</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after</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consent</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of	</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patient. (OTP</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service</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is</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used)</a:t>
            </a:r>
          </a:p>
          <a:p>
            <a:pPr marL="584200" marR="144145" indent="-571500">
              <a:lnSpc>
                <a:spcPts val="5850"/>
              </a:lnSpc>
              <a:buFont typeface="Arial" panose="020B0604020202020204" pitchFamily="34" charset="0"/>
              <a:buChar char="•"/>
              <a:tabLst>
                <a:tab pos="897890" algn="l"/>
                <a:tab pos="1802130" algn="l"/>
                <a:tab pos="2782570" algn="l"/>
                <a:tab pos="3667760" algn="l"/>
                <a:tab pos="6145530" algn="l"/>
                <a:tab pos="8381365" algn="l"/>
                <a:tab pos="9805670" algn="l"/>
                <a:tab pos="11422380" algn="l"/>
                <a:tab pos="13016230" algn="l"/>
                <a:tab pos="13727430" algn="l"/>
                <a:tab pos="14792325" algn="l"/>
              </a:tabLst>
            </a:pPr>
            <a:r>
              <a:rPr sz="3600" dirty="0">
                <a:latin typeface="Times New Roman" panose="02020603050405020304" pitchFamily="18" charset="0"/>
                <a:cs typeface="Times New Roman" panose="02020603050405020304" pitchFamily="18" charset="0"/>
              </a:rPr>
              <a:t>Passwords</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are</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encrypted</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hashed)</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using</a:t>
            </a:r>
            <a:r>
              <a:rPr lang="en-US" sz="3600" dirty="0">
                <a:latin typeface="Times New Roman" panose="02020603050405020304" pitchFamily="18" charset="0"/>
                <a:cs typeface="Times New Roman" panose="02020603050405020304" pitchFamily="18" charset="0"/>
              </a:rPr>
              <a:t> </a:t>
            </a:r>
            <a:r>
              <a:rPr sz="3600" dirty="0" err="1">
                <a:latin typeface="Times New Roman" panose="02020603050405020304" pitchFamily="18" charset="0"/>
                <a:cs typeface="Times New Roman" panose="02020603050405020304" pitchFamily="18" charset="0"/>
              </a:rPr>
              <a:t>bcrypt</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library</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so</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that</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they are</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not</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exposed.</a:t>
            </a:r>
          </a:p>
          <a:p>
            <a:pPr marL="584200" marR="435609" indent="-571500">
              <a:lnSpc>
                <a:spcPts val="5850"/>
              </a:lnSpc>
              <a:buFont typeface="Arial" panose="020B0604020202020204" pitchFamily="34" charset="0"/>
              <a:buChar char="•"/>
              <a:tabLst>
                <a:tab pos="2100580" algn="l"/>
                <a:tab pos="3096260" algn="l"/>
                <a:tab pos="3409950" algn="l"/>
                <a:tab pos="4909820" algn="l"/>
                <a:tab pos="6022340" algn="l"/>
                <a:tab pos="6111240" algn="l"/>
                <a:tab pos="7214870" algn="l"/>
                <a:tab pos="8207375" algn="l"/>
                <a:tab pos="8346440" algn="l"/>
                <a:tab pos="9533255" algn="l"/>
                <a:tab pos="9932670" algn="l"/>
                <a:tab pos="10551160" algn="l"/>
                <a:tab pos="11455400" algn="l"/>
                <a:tab pos="12077065" algn="l"/>
                <a:tab pos="13444219" algn="l"/>
              </a:tabLst>
            </a:pPr>
            <a:r>
              <a:rPr sz="3600" dirty="0">
                <a:latin typeface="Times New Roman" panose="02020603050405020304" pitchFamily="18" charset="0"/>
                <a:cs typeface="Times New Roman" panose="02020603050405020304" pitchFamily="18" charset="0"/>
              </a:rPr>
              <a:t>Patients	can</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access</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only</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their</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own</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data</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and</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not</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of</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other</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patients.</a:t>
            </a:r>
            <a:r>
              <a:rPr lang="en-US" sz="3600" dirty="0">
                <a:latin typeface="Times New Roman" panose="02020603050405020304" pitchFamily="18" charset="0"/>
                <a:cs typeface="Times New Roman" panose="02020603050405020304" pitchFamily="18" charset="0"/>
              </a:rPr>
              <a:t> I</a:t>
            </a:r>
            <a:r>
              <a:rPr sz="3600" dirty="0">
                <a:latin typeface="Times New Roman" panose="02020603050405020304" pitchFamily="18" charset="0"/>
                <a:cs typeface="Times New Roman" panose="02020603050405020304" pitchFamily="18" charset="0"/>
              </a:rPr>
              <a:t>mplementing</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blockchain</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feature</a:t>
            </a:r>
            <a:r>
              <a:rPr lang="en-US" sz="3600" dirty="0">
                <a:latin typeface="Times New Roman" panose="02020603050405020304" pitchFamily="18" charset="0"/>
                <a:cs typeface="Times New Roman" panose="02020603050405020304" pitchFamily="18" charset="0"/>
              </a:rPr>
              <a:t>s </a:t>
            </a:r>
            <a:r>
              <a:rPr sz="3600" dirty="0">
                <a:latin typeface="Times New Roman" panose="02020603050405020304" pitchFamily="18" charset="0"/>
                <a:cs typeface="Times New Roman" panose="02020603050405020304" pitchFamily="18" charset="0"/>
              </a:rPr>
              <a:t>(future</a:t>
            </a:r>
            <a:r>
              <a:rPr lang="en-US" sz="3600" dirty="0">
                <a:latin typeface="Times New Roman" panose="02020603050405020304" pitchFamily="18" charset="0"/>
                <a:cs typeface="Times New Roman" panose="02020603050405020304" pitchFamily="18" charset="0"/>
              </a:rPr>
              <a:t> </a:t>
            </a:r>
            <a:r>
              <a:rPr sz="3600" dirty="0">
                <a:latin typeface="Times New Roman" panose="02020603050405020304" pitchFamily="18" charset="0"/>
                <a:cs typeface="Times New Roman" panose="02020603050405020304" pitchFamily="18" charset="0"/>
              </a:rPr>
              <a:t>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3110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TotalTime>
  <Words>921</Words>
  <Application>Microsoft Office PowerPoint</Application>
  <PresentationFormat>Custom</PresentationFormat>
  <Paragraphs>73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Roboto</vt:lpstr>
      <vt:lpstr>RobotoRegular</vt:lpstr>
      <vt:lpstr>Times New Roman</vt:lpstr>
      <vt:lpstr>Office Theme</vt:lpstr>
      <vt:lpstr>CLINIC MANAGEMENT SYSTEM</vt:lpstr>
      <vt:lpstr>CONTENTS</vt:lpstr>
      <vt:lpstr>PROJECT IDEA</vt:lpstr>
      <vt:lpstr>ABSTRACT</vt:lpstr>
      <vt:lpstr>USER JOURNEY - DOCTOR</vt:lpstr>
      <vt:lpstr>USER JOURNEY - PATIENT</vt:lpstr>
      <vt:lpstr>USER JOURNEY - PHARMACIST </vt:lpstr>
      <vt:lpstr>FLOW DIAGRAM</vt:lpstr>
      <vt:lpstr>SECURITY FEATURES IN THE PROJECT</vt:lpstr>
      <vt:lpstr>TECHNOLOGY</vt:lpstr>
      <vt:lpstr>VALUE &amp; IMPACT</vt:lpstr>
      <vt:lpstr>IMPLEMENTATION SCREENSHOTS</vt:lpstr>
      <vt:lpstr>PowerPoint Presentation</vt:lpstr>
      <vt:lpstr>PowerPoint Presentation</vt:lpstr>
      <vt:lpstr>PowerPoint Presentation</vt:lpstr>
      <vt:lpstr>PowerPoint Presentation</vt:lpstr>
      <vt:lpstr>PowerPoint Presentation</vt:lpstr>
      <vt:lpstr>Video calling &amp; chat feature to interact virtually  with the doctor securely.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Mission &amp; Goals</dc:title>
  <dc:creator>21249_Akshit</dc:creator>
  <cp:keywords>DAEuUjHX87o,BAEhtGZzTX0</cp:keywords>
  <cp:lastModifiedBy>Yash Patwardhan</cp:lastModifiedBy>
  <cp:revision>2</cp:revision>
  <dcterms:created xsi:type="dcterms:W3CDTF">2021-11-25T04:13:00Z</dcterms:created>
  <dcterms:modified xsi:type="dcterms:W3CDTF">2021-11-26T04:38:02Z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2021-11-23T00:00:00Z</vt:filetime>
  </property>
  <property fmtid="{D5CDD505-2E9C-101B-9397-08002B2CF9AE}" pid="3" name="Creator">
    <vt:lpwstr>Canva</vt:lpwstr>
  </property>
  <property fmtid="{D5CDD505-2E9C-101B-9397-08002B2CF9AE}" pid="4" name="LastSaved">
    <vt:filetime>2021-11-25T00:00:00Z</vt:filetime>
  </property>
</Properties>
</file>