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2" r:id="rId6"/>
    <p:sldId id="270" r:id="rId7"/>
    <p:sldId id="265" r:id="rId8"/>
    <p:sldId id="269" r:id="rId9"/>
    <p:sldId id="268" r:id="rId10"/>
    <p:sldId id="267" r:id="rId11"/>
    <p:sldId id="266" r:id="rId12"/>
    <p:sldId id="271" r:id="rId13"/>
    <p:sldId id="272" r:id="rId14"/>
    <p:sldId id="275" r:id="rId15"/>
    <p:sldId id="274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r%20Singh\Downloads\Assessment\Amarsingh_CPDA_B5\Amarsingh_CPDA_B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1. Monthly revenue based on different subscription plans</a:t>
            </a:r>
            <a:endParaRPr lang="en-IN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Pivot!$C$4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89-4FED-911E-A31E9AB5E4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89-4FED-911E-A31E9AB5E4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89-4FED-911E-A31E9AB5E4F5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Pivot!$C$5:$C$7</c:f>
              <c:numCache>
                <c:formatCode>General</c:formatCode>
                <c:ptCount val="3"/>
                <c:pt idx="0">
                  <c:v>2580.7699999999877</c:v>
                </c:pt>
                <c:pt idx="1">
                  <c:v>4136.5499999999638</c:v>
                </c:pt>
                <c:pt idx="2">
                  <c:v>5308.6799999999566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89-4FED-911E-A31E9AB5E4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0"/>
          <c:order val="0"/>
          <c:tx>
            <c:strRef>
              <c:f>Pivot!$B$4</c:f>
              <c:strCache>
                <c:ptCount val="1"/>
                <c:pt idx="0">
                  <c:v>Subscription Plans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A89-4FED-911E-A31E9AB5E4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2A89-4FED-911E-A31E9AB5E4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2A89-4FED-911E-A31E9AB5E4F5}"/>
              </c:ext>
            </c:extLst>
          </c:dPt>
          <c:dLbls>
            <c:dLbl>
              <c:idx val="0"/>
              <c:layout>
                <c:manualLayout>
                  <c:x val="3.5957595144356952E-2"/>
                  <c:y val="-2.818693600768204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Subs Amt: </a:t>
                    </a:r>
                  </a:p>
                  <a:p>
                    <a:r>
                      <a:rPr lang="en-US"/>
                      <a:t>$</a:t>
                    </a:r>
                    <a:fld id="{DF05FB8F-B037-47B4-B0B7-642E90E66E4D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A89-4FED-911E-A31E9AB5E4F5}"/>
                </c:ext>
              </c:extLst>
            </c:dLbl>
            <c:dLbl>
              <c:idx val="1"/>
              <c:layout>
                <c:manualLayout>
                  <c:x val="6.8416994750656074E-2"/>
                  <c:y val="-0.11057889151742939"/>
                </c:manualLayout>
              </c:layout>
              <c:tx>
                <c:rich>
                  <a:bodyPr/>
                  <a:lstStyle/>
                  <a:p>
                    <a:r>
                      <a:rPr lang="en-US" sz="1000" b="1" i="0" u="none" strike="noStrike" kern="1200" baseline="0">
                        <a:solidFill>
                          <a:sysClr val="window" lastClr="FFFFFF"/>
                        </a:solidFill>
                      </a:rPr>
                      <a:t>Subs Amt: </a:t>
                    </a:r>
                  </a:p>
                  <a:p>
                    <a:r>
                      <a:rPr lang="en-US" sz="1000"/>
                      <a:t>$</a:t>
                    </a:r>
                    <a:fld id="{B0C88DE9-1236-4E06-A400-B2E12BBAD01B}" type="VALUE">
                      <a:rPr lang="en-US" sz="1000"/>
                      <a:pPr/>
                      <a:t>[VALUE]</a:t>
                    </a:fld>
                    <a:endParaRPr lang="en-US" sz="100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A89-4FED-911E-A31E9AB5E4F5}"/>
                </c:ext>
              </c:extLst>
            </c:dLbl>
            <c:dLbl>
              <c:idx val="2"/>
              <c:layout>
                <c:manualLayout>
                  <c:x val="-7.334317585301852E-3"/>
                  <c:y val="-7.7258505249868728E-2"/>
                </c:manualLayout>
              </c:layout>
              <c:tx>
                <c:rich>
                  <a:bodyPr/>
                  <a:lstStyle/>
                  <a:p>
                    <a:r>
                      <a:rPr lang="en-US" sz="1000" b="1" i="0" u="none" strike="noStrike" kern="1200" baseline="0">
                        <a:solidFill>
                          <a:sysClr val="window" lastClr="FFFFFF"/>
                        </a:solidFill>
                      </a:rPr>
                      <a:t>Subs Amt: </a:t>
                    </a:r>
                  </a:p>
                  <a:p>
                    <a:r>
                      <a:rPr lang="en-US" sz="1000"/>
                      <a:t>$</a:t>
                    </a:r>
                    <a:fld id="{8403E021-DD13-419A-BD12-21626A66670D}" type="VALUE">
                      <a:rPr lang="en-US" sz="1000"/>
                      <a:pPr/>
                      <a:t>[VALUE]</a:t>
                    </a:fld>
                    <a:endParaRPr lang="en-US" sz="100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A89-4FED-911E-A31E9AB5E4F5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Pivot!$B$5:$B$7</c:f>
              <c:numCache>
                <c:formatCode>General</c:formatCode>
                <c:ptCount val="3"/>
                <c:pt idx="0">
                  <c:v>7.99</c:v>
                </c:pt>
                <c:pt idx="1">
                  <c:v>11.99</c:v>
                </c:pt>
                <c:pt idx="2">
                  <c:v>15.99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A89-4FED-911E-A31E9AB5E4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[Amarsingh_CPDA_B5.xlsx]Sheet2!PivotTable9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/>
              <a:t>9. Membership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Sheet2!$B$50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</c:spPr>
          <c:explosion val="3"/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6E-4221-8387-DD275FDCF7DC}"/>
              </c:ext>
            </c:extLst>
          </c:dPt>
          <c:cat>
            <c:strRef>
              <c:f>Sheet2!$A$51:$A$52</c:f>
              <c:strCache>
                <c:ptCount val="1"/>
                <c:pt idx="0">
                  <c:v>Active</c:v>
                </c:pt>
              </c:strCache>
            </c:strRef>
          </c:cat>
          <c:val>
            <c:numRef>
              <c:f>Sheet2!$B$51:$B$52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6E-4221-8387-DD275FDCF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[Amarsingh_CPDA_B5.xlsx]Sheet2!PivotTable10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10.Loyalty points distribution.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Sheet2!$B$54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Sheet2!$A$55:$A$65</c:f>
              <c:strCache>
                <c:ptCount val="10"/>
                <c:pt idx="0">
                  <c:v>0-500</c:v>
                </c:pt>
                <c:pt idx="1">
                  <c:v>501-1000</c:v>
                </c:pt>
                <c:pt idx="2">
                  <c:v>1001-1500</c:v>
                </c:pt>
                <c:pt idx="3">
                  <c:v>1501-2000</c:v>
                </c:pt>
                <c:pt idx="4">
                  <c:v>2001-2500</c:v>
                </c:pt>
                <c:pt idx="5">
                  <c:v>2501-3000</c:v>
                </c:pt>
                <c:pt idx="6">
                  <c:v>3001-3500</c:v>
                </c:pt>
                <c:pt idx="7">
                  <c:v>3501-4000</c:v>
                </c:pt>
                <c:pt idx="8">
                  <c:v>4001-4500</c:v>
                </c:pt>
                <c:pt idx="9">
                  <c:v>Above 4500</c:v>
                </c:pt>
              </c:strCache>
            </c:strRef>
          </c:cat>
          <c:val>
            <c:numRef>
              <c:f>Sheet2!$B$55:$B$65</c:f>
              <c:numCache>
                <c:formatCode>General</c:formatCode>
                <c:ptCount val="10"/>
                <c:pt idx="0">
                  <c:v>108</c:v>
                </c:pt>
                <c:pt idx="1">
                  <c:v>99</c:v>
                </c:pt>
                <c:pt idx="2">
                  <c:v>104</c:v>
                </c:pt>
                <c:pt idx="3">
                  <c:v>111</c:v>
                </c:pt>
                <c:pt idx="4">
                  <c:v>87</c:v>
                </c:pt>
                <c:pt idx="5">
                  <c:v>109</c:v>
                </c:pt>
                <c:pt idx="6">
                  <c:v>96</c:v>
                </c:pt>
                <c:pt idx="7">
                  <c:v>95</c:v>
                </c:pt>
                <c:pt idx="8">
                  <c:v>97</c:v>
                </c:pt>
                <c:pt idx="9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11-4A9F-9462-705224916D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69995248"/>
        <c:axId val="1570014928"/>
      </c:lineChart>
      <c:catAx>
        <c:axId val="1569995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Loyalty</a:t>
                </a:r>
                <a:r>
                  <a:rPr lang="en-IN" baseline="0"/>
                  <a:t> Points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014928"/>
        <c:crosses val="autoZero"/>
        <c:auto val="1"/>
        <c:lblAlgn val="ctr"/>
        <c:lblOffset val="100"/>
        <c:noMultiLvlLbl val="0"/>
      </c:catAx>
      <c:valAx>
        <c:axId val="15700149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99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[Amarsingh_CPDA_B5.xlsx]Sheet2!PivotTable16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10.Loyalty Point Distribution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Sheet2!$E$84:$E$85</c:f>
              <c:strCache>
                <c:ptCount val="1"/>
                <c:pt idx="0">
                  <c:v>18-24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Sheet2!$D$86:$D$96</c:f>
              <c:strCache>
                <c:ptCount val="10"/>
                <c:pt idx="0">
                  <c:v>0-500</c:v>
                </c:pt>
                <c:pt idx="1">
                  <c:v>501-1000</c:v>
                </c:pt>
                <c:pt idx="2">
                  <c:v>1001-1500</c:v>
                </c:pt>
                <c:pt idx="3">
                  <c:v>1501-2000</c:v>
                </c:pt>
                <c:pt idx="4">
                  <c:v>2001-2500</c:v>
                </c:pt>
                <c:pt idx="5">
                  <c:v>2501-3000</c:v>
                </c:pt>
                <c:pt idx="6">
                  <c:v>3001-3500</c:v>
                </c:pt>
                <c:pt idx="7">
                  <c:v>3501-4000</c:v>
                </c:pt>
                <c:pt idx="8">
                  <c:v>4001-4500</c:v>
                </c:pt>
                <c:pt idx="9">
                  <c:v>Above 4500</c:v>
                </c:pt>
              </c:strCache>
            </c:strRef>
          </c:cat>
          <c:val>
            <c:numRef>
              <c:f>Sheet2!$E$86:$E$96</c:f>
              <c:numCache>
                <c:formatCode>General</c:formatCode>
                <c:ptCount val="10"/>
                <c:pt idx="0">
                  <c:v>23</c:v>
                </c:pt>
                <c:pt idx="1">
                  <c:v>16</c:v>
                </c:pt>
                <c:pt idx="2">
                  <c:v>22</c:v>
                </c:pt>
                <c:pt idx="3">
                  <c:v>22</c:v>
                </c:pt>
                <c:pt idx="4">
                  <c:v>17</c:v>
                </c:pt>
                <c:pt idx="5">
                  <c:v>17</c:v>
                </c:pt>
                <c:pt idx="6">
                  <c:v>12</c:v>
                </c:pt>
                <c:pt idx="7">
                  <c:v>18</c:v>
                </c:pt>
                <c:pt idx="8">
                  <c:v>19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6-46AC-841B-D22F0A27C769}"/>
            </c:ext>
          </c:extLst>
        </c:ser>
        <c:ser>
          <c:idx val="1"/>
          <c:order val="1"/>
          <c:tx>
            <c:strRef>
              <c:f>Sheet2!$F$84:$F$85</c:f>
              <c:strCache>
                <c:ptCount val="1"/>
                <c:pt idx="0">
                  <c:v>25-34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Sheet2!$D$86:$D$96</c:f>
              <c:strCache>
                <c:ptCount val="10"/>
                <c:pt idx="0">
                  <c:v>0-500</c:v>
                </c:pt>
                <c:pt idx="1">
                  <c:v>501-1000</c:v>
                </c:pt>
                <c:pt idx="2">
                  <c:v>1001-1500</c:v>
                </c:pt>
                <c:pt idx="3">
                  <c:v>1501-2000</c:v>
                </c:pt>
                <c:pt idx="4">
                  <c:v>2001-2500</c:v>
                </c:pt>
                <c:pt idx="5">
                  <c:v>2501-3000</c:v>
                </c:pt>
                <c:pt idx="6">
                  <c:v>3001-3500</c:v>
                </c:pt>
                <c:pt idx="7">
                  <c:v>3501-4000</c:v>
                </c:pt>
                <c:pt idx="8">
                  <c:v>4001-4500</c:v>
                </c:pt>
                <c:pt idx="9">
                  <c:v>Above 4500</c:v>
                </c:pt>
              </c:strCache>
            </c:strRef>
          </c:cat>
          <c:val>
            <c:numRef>
              <c:f>Sheet2!$F$86:$F$96</c:f>
              <c:numCache>
                <c:formatCode>General</c:formatCode>
                <c:ptCount val="10"/>
                <c:pt idx="0">
                  <c:v>22</c:v>
                </c:pt>
                <c:pt idx="1">
                  <c:v>29</c:v>
                </c:pt>
                <c:pt idx="2">
                  <c:v>13</c:v>
                </c:pt>
                <c:pt idx="3">
                  <c:v>20</c:v>
                </c:pt>
                <c:pt idx="4">
                  <c:v>17</c:v>
                </c:pt>
                <c:pt idx="5">
                  <c:v>22</c:v>
                </c:pt>
                <c:pt idx="6">
                  <c:v>19</c:v>
                </c:pt>
                <c:pt idx="7">
                  <c:v>22</c:v>
                </c:pt>
                <c:pt idx="8">
                  <c:v>22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66-46AC-841B-D22F0A27C769}"/>
            </c:ext>
          </c:extLst>
        </c:ser>
        <c:ser>
          <c:idx val="2"/>
          <c:order val="2"/>
          <c:tx>
            <c:strRef>
              <c:f>Sheet2!$G$84:$G$85</c:f>
              <c:strCache>
                <c:ptCount val="1"/>
                <c:pt idx="0">
                  <c:v>35-44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Sheet2!$D$86:$D$96</c:f>
              <c:strCache>
                <c:ptCount val="10"/>
                <c:pt idx="0">
                  <c:v>0-500</c:v>
                </c:pt>
                <c:pt idx="1">
                  <c:v>501-1000</c:v>
                </c:pt>
                <c:pt idx="2">
                  <c:v>1001-1500</c:v>
                </c:pt>
                <c:pt idx="3">
                  <c:v>1501-2000</c:v>
                </c:pt>
                <c:pt idx="4">
                  <c:v>2001-2500</c:v>
                </c:pt>
                <c:pt idx="5">
                  <c:v>2501-3000</c:v>
                </c:pt>
                <c:pt idx="6">
                  <c:v>3001-3500</c:v>
                </c:pt>
                <c:pt idx="7">
                  <c:v>3501-4000</c:v>
                </c:pt>
                <c:pt idx="8">
                  <c:v>4001-4500</c:v>
                </c:pt>
                <c:pt idx="9">
                  <c:v>Above 4500</c:v>
                </c:pt>
              </c:strCache>
            </c:strRef>
          </c:cat>
          <c:val>
            <c:numRef>
              <c:f>Sheet2!$G$86:$G$96</c:f>
              <c:numCache>
                <c:formatCode>General</c:formatCode>
                <c:ptCount val="10"/>
                <c:pt idx="0">
                  <c:v>16</c:v>
                </c:pt>
                <c:pt idx="1">
                  <c:v>17</c:v>
                </c:pt>
                <c:pt idx="2">
                  <c:v>24</c:v>
                </c:pt>
                <c:pt idx="3">
                  <c:v>26</c:v>
                </c:pt>
                <c:pt idx="4">
                  <c:v>14</c:v>
                </c:pt>
                <c:pt idx="5">
                  <c:v>23</c:v>
                </c:pt>
                <c:pt idx="6">
                  <c:v>22</c:v>
                </c:pt>
                <c:pt idx="7">
                  <c:v>22</c:v>
                </c:pt>
                <c:pt idx="8">
                  <c:v>15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66-46AC-841B-D22F0A27C769}"/>
            </c:ext>
          </c:extLst>
        </c:ser>
        <c:ser>
          <c:idx val="3"/>
          <c:order val="3"/>
          <c:tx>
            <c:strRef>
              <c:f>Sheet2!$H$84:$H$85</c:f>
              <c:strCache>
                <c:ptCount val="1"/>
                <c:pt idx="0">
                  <c:v>45-54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Sheet2!$D$86:$D$96</c:f>
              <c:strCache>
                <c:ptCount val="10"/>
                <c:pt idx="0">
                  <c:v>0-500</c:v>
                </c:pt>
                <c:pt idx="1">
                  <c:v>501-1000</c:v>
                </c:pt>
                <c:pt idx="2">
                  <c:v>1001-1500</c:v>
                </c:pt>
                <c:pt idx="3">
                  <c:v>1501-2000</c:v>
                </c:pt>
                <c:pt idx="4">
                  <c:v>2001-2500</c:v>
                </c:pt>
                <c:pt idx="5">
                  <c:v>2501-3000</c:v>
                </c:pt>
                <c:pt idx="6">
                  <c:v>3001-3500</c:v>
                </c:pt>
                <c:pt idx="7">
                  <c:v>3501-4000</c:v>
                </c:pt>
                <c:pt idx="8">
                  <c:v>4001-4500</c:v>
                </c:pt>
                <c:pt idx="9">
                  <c:v>Above 4500</c:v>
                </c:pt>
              </c:strCache>
            </c:strRef>
          </c:cat>
          <c:val>
            <c:numRef>
              <c:f>Sheet2!$H$86:$H$96</c:f>
              <c:numCache>
                <c:formatCode>General</c:formatCode>
                <c:ptCount val="10"/>
                <c:pt idx="0">
                  <c:v>19</c:v>
                </c:pt>
                <c:pt idx="1">
                  <c:v>17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30</c:v>
                </c:pt>
                <c:pt idx="6">
                  <c:v>22</c:v>
                </c:pt>
                <c:pt idx="7">
                  <c:v>15</c:v>
                </c:pt>
                <c:pt idx="8">
                  <c:v>19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66-46AC-841B-D22F0A27C769}"/>
            </c:ext>
          </c:extLst>
        </c:ser>
        <c:ser>
          <c:idx val="4"/>
          <c:order val="4"/>
          <c:tx>
            <c:strRef>
              <c:f>Sheet2!$I$84:$I$85</c:f>
              <c:strCache>
                <c:ptCount val="1"/>
                <c:pt idx="0">
                  <c:v>55+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Sheet2!$D$86:$D$96</c:f>
              <c:strCache>
                <c:ptCount val="10"/>
                <c:pt idx="0">
                  <c:v>0-500</c:v>
                </c:pt>
                <c:pt idx="1">
                  <c:v>501-1000</c:v>
                </c:pt>
                <c:pt idx="2">
                  <c:v>1001-1500</c:v>
                </c:pt>
                <c:pt idx="3">
                  <c:v>1501-2000</c:v>
                </c:pt>
                <c:pt idx="4">
                  <c:v>2001-2500</c:v>
                </c:pt>
                <c:pt idx="5">
                  <c:v>2501-3000</c:v>
                </c:pt>
                <c:pt idx="6">
                  <c:v>3001-3500</c:v>
                </c:pt>
                <c:pt idx="7">
                  <c:v>3501-4000</c:v>
                </c:pt>
                <c:pt idx="8">
                  <c:v>4001-4500</c:v>
                </c:pt>
                <c:pt idx="9">
                  <c:v>Above 4500</c:v>
                </c:pt>
              </c:strCache>
            </c:strRef>
          </c:cat>
          <c:val>
            <c:numRef>
              <c:f>Sheet2!$I$86:$I$96</c:f>
              <c:numCache>
                <c:formatCode>General</c:formatCode>
                <c:ptCount val="10"/>
                <c:pt idx="0">
                  <c:v>28</c:v>
                </c:pt>
                <c:pt idx="1">
                  <c:v>20</c:v>
                </c:pt>
                <c:pt idx="2">
                  <c:v>22</c:v>
                </c:pt>
                <c:pt idx="3">
                  <c:v>20</c:v>
                </c:pt>
                <c:pt idx="4">
                  <c:v>17</c:v>
                </c:pt>
                <c:pt idx="5">
                  <c:v>17</c:v>
                </c:pt>
                <c:pt idx="6">
                  <c:v>21</c:v>
                </c:pt>
                <c:pt idx="7">
                  <c:v>18</c:v>
                </c:pt>
                <c:pt idx="8">
                  <c:v>22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66-46AC-841B-D22F0A27C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0772992"/>
        <c:axId val="270757632"/>
      </c:barChart>
      <c:catAx>
        <c:axId val="27077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757632"/>
        <c:crosses val="autoZero"/>
        <c:auto val="1"/>
        <c:lblAlgn val="ctr"/>
        <c:lblOffset val="100"/>
        <c:noMultiLvlLbl val="0"/>
      </c:catAx>
      <c:valAx>
        <c:axId val="27075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77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u="none" strike="noStrike" baseline="0">
                <a:effectLst/>
              </a:rPr>
              <a:t>11. Frequency of logins and content downloads.</a:t>
            </a:r>
            <a:r>
              <a:rPr lang="en-IN" sz="18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IN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Sheet2!$E$27:$E$28</c:f>
              <c:strCache>
                <c:ptCount val="1"/>
                <c:pt idx="0">
                  <c:v>No Download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Sheet2!$D$29:$D$37</c:f>
              <c:strCache>
                <c:ptCount val="8"/>
                <c:pt idx="0">
                  <c:v>0-1 days</c:v>
                </c:pt>
                <c:pt idx="1">
                  <c:v>2-3 days</c:v>
                </c:pt>
                <c:pt idx="2">
                  <c:v>4-6 days</c:v>
                </c:pt>
                <c:pt idx="3">
                  <c:v>7-10 days</c:v>
                </c:pt>
                <c:pt idx="4">
                  <c:v>11-15 days</c:v>
                </c:pt>
                <c:pt idx="5">
                  <c:v>16-20 days</c:v>
                </c:pt>
                <c:pt idx="6">
                  <c:v>21-30 days</c:v>
                </c:pt>
                <c:pt idx="7">
                  <c:v>More than 30days</c:v>
                </c:pt>
              </c:strCache>
            </c:strRef>
          </c:cat>
          <c:val>
            <c:numRef>
              <c:f>Sheet2!$E$29:$E$37</c:f>
              <c:numCache>
                <c:formatCode>General</c:formatCode>
                <c:ptCount val="8"/>
                <c:pt idx="0">
                  <c:v>35</c:v>
                </c:pt>
                <c:pt idx="1">
                  <c:v>34</c:v>
                </c:pt>
                <c:pt idx="2">
                  <c:v>61</c:v>
                </c:pt>
                <c:pt idx="3">
                  <c:v>66</c:v>
                </c:pt>
                <c:pt idx="4">
                  <c:v>73</c:v>
                </c:pt>
                <c:pt idx="5">
                  <c:v>84</c:v>
                </c:pt>
                <c:pt idx="6">
                  <c:v>49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7-4560-A426-1730470CC820}"/>
            </c:ext>
          </c:extLst>
        </c:ser>
        <c:ser>
          <c:idx val="1"/>
          <c:order val="1"/>
          <c:tx>
            <c:strRef>
              <c:f>Sheet2!$F$27:$F$28</c:f>
              <c:strCache>
                <c:ptCount val="1"/>
                <c:pt idx="0">
                  <c:v>Downloaded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Sheet2!$D$29:$D$37</c:f>
              <c:strCache>
                <c:ptCount val="8"/>
                <c:pt idx="0">
                  <c:v>0-1 days</c:v>
                </c:pt>
                <c:pt idx="1">
                  <c:v>2-3 days</c:v>
                </c:pt>
                <c:pt idx="2">
                  <c:v>4-6 days</c:v>
                </c:pt>
                <c:pt idx="3">
                  <c:v>7-10 days</c:v>
                </c:pt>
                <c:pt idx="4">
                  <c:v>11-15 days</c:v>
                </c:pt>
                <c:pt idx="5">
                  <c:v>16-20 days</c:v>
                </c:pt>
                <c:pt idx="6">
                  <c:v>21-30 days</c:v>
                </c:pt>
                <c:pt idx="7">
                  <c:v>More than 30days</c:v>
                </c:pt>
              </c:strCache>
            </c:strRef>
          </c:cat>
          <c:val>
            <c:numRef>
              <c:f>Sheet2!$F$29:$F$37</c:f>
              <c:numCache>
                <c:formatCode>General</c:formatCode>
                <c:ptCount val="8"/>
                <c:pt idx="0">
                  <c:v>33</c:v>
                </c:pt>
                <c:pt idx="1">
                  <c:v>32</c:v>
                </c:pt>
                <c:pt idx="2">
                  <c:v>40</c:v>
                </c:pt>
                <c:pt idx="3">
                  <c:v>62</c:v>
                </c:pt>
                <c:pt idx="4">
                  <c:v>73</c:v>
                </c:pt>
                <c:pt idx="5">
                  <c:v>100</c:v>
                </c:pt>
                <c:pt idx="6">
                  <c:v>59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47-4560-A426-1730470CC8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69981328"/>
        <c:axId val="1569979888"/>
        <c:axId val="0"/>
      </c:bar3DChart>
      <c:catAx>
        <c:axId val="156998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979888"/>
        <c:crosses val="autoZero"/>
        <c:auto val="1"/>
        <c:lblAlgn val="ctr"/>
        <c:lblOffset val="100"/>
        <c:noMultiLvlLbl val="0"/>
      </c:catAx>
      <c:valAx>
        <c:axId val="156997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98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[Amarsingh_CPDA_B5.xlsx]Sheet2!PivotTable14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/>
              </a:rPr>
              <a:t>12.Preferred payment methods by Region</a:t>
            </a:r>
            <a:r>
              <a:rPr lang="en-IN" sz="1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Sheet2!$E$64:$E$65</c:f>
              <c:strCache>
                <c:ptCount val="1"/>
                <c:pt idx="0">
                  <c:v>Credit Card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Sheet2!$D$66:$D$70</c:f>
              <c:strCache>
                <c:ptCount val="4"/>
                <c:pt idx="0">
                  <c:v>NORTH</c:v>
                </c:pt>
                <c:pt idx="1">
                  <c:v>WEST</c:v>
                </c:pt>
                <c:pt idx="2">
                  <c:v>SOUTH</c:v>
                </c:pt>
                <c:pt idx="3">
                  <c:v>EAST</c:v>
                </c:pt>
              </c:strCache>
            </c:strRef>
          </c:cat>
          <c:val>
            <c:numRef>
              <c:f>Sheet2!$E$66:$E$70</c:f>
              <c:numCache>
                <c:formatCode>General</c:formatCode>
                <c:ptCount val="4"/>
                <c:pt idx="0">
                  <c:v>103</c:v>
                </c:pt>
                <c:pt idx="1">
                  <c:v>78</c:v>
                </c:pt>
                <c:pt idx="2">
                  <c:v>22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8-4E9F-B2D6-F60E62651705}"/>
            </c:ext>
          </c:extLst>
        </c:ser>
        <c:ser>
          <c:idx val="1"/>
          <c:order val="1"/>
          <c:tx>
            <c:strRef>
              <c:f>Sheet2!$F$64:$F$65</c:f>
              <c:strCache>
                <c:ptCount val="1"/>
                <c:pt idx="0">
                  <c:v>Cryptocurrency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Sheet2!$D$66:$D$70</c:f>
              <c:strCache>
                <c:ptCount val="4"/>
                <c:pt idx="0">
                  <c:v>NORTH</c:v>
                </c:pt>
                <c:pt idx="1">
                  <c:v>WEST</c:v>
                </c:pt>
                <c:pt idx="2">
                  <c:v>SOUTH</c:v>
                </c:pt>
                <c:pt idx="3">
                  <c:v>EAST</c:v>
                </c:pt>
              </c:strCache>
            </c:strRef>
          </c:cat>
          <c:val>
            <c:numRef>
              <c:f>Sheet2!$F$66:$F$70</c:f>
              <c:numCache>
                <c:formatCode>General</c:formatCode>
                <c:ptCount val="4"/>
                <c:pt idx="0">
                  <c:v>114</c:v>
                </c:pt>
                <c:pt idx="1">
                  <c:v>67</c:v>
                </c:pt>
                <c:pt idx="2">
                  <c:v>44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38-4E9F-B2D6-F60E62651705}"/>
            </c:ext>
          </c:extLst>
        </c:ser>
        <c:ser>
          <c:idx val="2"/>
          <c:order val="2"/>
          <c:tx>
            <c:strRef>
              <c:f>Sheet2!$G$64:$G$65</c:f>
              <c:strCache>
                <c:ptCount val="1"/>
                <c:pt idx="0">
                  <c:v>Debit Card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Sheet2!$D$66:$D$70</c:f>
              <c:strCache>
                <c:ptCount val="4"/>
                <c:pt idx="0">
                  <c:v>NORTH</c:v>
                </c:pt>
                <c:pt idx="1">
                  <c:v>WEST</c:v>
                </c:pt>
                <c:pt idx="2">
                  <c:v>SOUTH</c:v>
                </c:pt>
                <c:pt idx="3">
                  <c:v>EAST</c:v>
                </c:pt>
              </c:strCache>
            </c:strRef>
          </c:cat>
          <c:val>
            <c:numRef>
              <c:f>Sheet2!$G$66:$G$70</c:f>
              <c:numCache>
                <c:formatCode>General</c:formatCode>
                <c:ptCount val="4"/>
                <c:pt idx="0">
                  <c:v>105</c:v>
                </c:pt>
                <c:pt idx="1">
                  <c:v>67</c:v>
                </c:pt>
                <c:pt idx="2">
                  <c:v>38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38-4E9F-B2D6-F60E62651705}"/>
            </c:ext>
          </c:extLst>
        </c:ser>
        <c:ser>
          <c:idx val="3"/>
          <c:order val="3"/>
          <c:tx>
            <c:strRef>
              <c:f>Sheet2!$H$64:$H$65</c:f>
              <c:strCache>
                <c:ptCount val="1"/>
                <c:pt idx="0">
                  <c:v>PayPal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Sheet2!$D$66:$D$70</c:f>
              <c:strCache>
                <c:ptCount val="4"/>
                <c:pt idx="0">
                  <c:v>NORTH</c:v>
                </c:pt>
                <c:pt idx="1">
                  <c:v>WEST</c:v>
                </c:pt>
                <c:pt idx="2">
                  <c:v>SOUTH</c:v>
                </c:pt>
                <c:pt idx="3">
                  <c:v>EAST</c:v>
                </c:pt>
              </c:strCache>
            </c:strRef>
          </c:cat>
          <c:val>
            <c:numRef>
              <c:f>Sheet2!$H$66:$H$70</c:f>
              <c:numCache>
                <c:formatCode>General</c:formatCode>
                <c:ptCount val="4"/>
                <c:pt idx="0">
                  <c:v>125</c:v>
                </c:pt>
                <c:pt idx="1">
                  <c:v>85</c:v>
                </c:pt>
                <c:pt idx="2">
                  <c:v>36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38-4E9F-B2D6-F60E62651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0004848"/>
        <c:axId val="1570008208"/>
      </c:barChart>
      <c:catAx>
        <c:axId val="157000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008208"/>
        <c:crosses val="autoZero"/>
        <c:auto val="1"/>
        <c:lblAlgn val="ctr"/>
        <c:lblOffset val="100"/>
        <c:noMultiLvlLbl val="0"/>
      </c:catAx>
      <c:valAx>
        <c:axId val="15700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00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[Amarsingh_CPDA_B5.xlsx]Sheet2!PivotTable13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12.Preferred payment methods by Country</a:t>
            </a:r>
            <a:r>
              <a:rPr lang="en-IN" sz="14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IN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Sheet2!$E$52:$E$53</c:f>
              <c:strCache>
                <c:ptCount val="1"/>
                <c:pt idx="0">
                  <c:v>Credit Card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Sheet2!$D$54:$D$61</c:f>
              <c:strCache>
                <c:ptCount val="7"/>
                <c:pt idx="0">
                  <c:v>USA</c:v>
                </c:pt>
                <c:pt idx="1">
                  <c:v>France</c:v>
                </c:pt>
                <c:pt idx="2">
                  <c:v>UK</c:v>
                </c:pt>
                <c:pt idx="3">
                  <c:v>Germany</c:v>
                </c:pt>
                <c:pt idx="4">
                  <c:v>Australia</c:v>
                </c:pt>
                <c:pt idx="5">
                  <c:v>Canada</c:v>
                </c:pt>
                <c:pt idx="6">
                  <c:v>India</c:v>
                </c:pt>
              </c:strCache>
            </c:strRef>
          </c:cat>
          <c:val>
            <c:numRef>
              <c:f>Sheet2!$E$54:$E$61</c:f>
              <c:numCache>
                <c:formatCode>General</c:formatCode>
                <c:ptCount val="7"/>
                <c:pt idx="0">
                  <c:v>44</c:v>
                </c:pt>
                <c:pt idx="1">
                  <c:v>39</c:v>
                </c:pt>
                <c:pt idx="2">
                  <c:v>33</c:v>
                </c:pt>
                <c:pt idx="3">
                  <c:v>31</c:v>
                </c:pt>
                <c:pt idx="4">
                  <c:v>22</c:v>
                </c:pt>
                <c:pt idx="5">
                  <c:v>34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A3-4E5B-9FDE-B481A58A4CB1}"/>
            </c:ext>
          </c:extLst>
        </c:ser>
        <c:ser>
          <c:idx val="1"/>
          <c:order val="1"/>
          <c:tx>
            <c:strRef>
              <c:f>Sheet2!$F$52:$F$53</c:f>
              <c:strCache>
                <c:ptCount val="1"/>
                <c:pt idx="0">
                  <c:v>Cryptocurrency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Sheet2!$D$54:$D$61</c:f>
              <c:strCache>
                <c:ptCount val="7"/>
                <c:pt idx="0">
                  <c:v>USA</c:v>
                </c:pt>
                <c:pt idx="1">
                  <c:v>France</c:v>
                </c:pt>
                <c:pt idx="2">
                  <c:v>UK</c:v>
                </c:pt>
                <c:pt idx="3">
                  <c:v>Germany</c:v>
                </c:pt>
                <c:pt idx="4">
                  <c:v>Australia</c:v>
                </c:pt>
                <c:pt idx="5">
                  <c:v>Canada</c:v>
                </c:pt>
                <c:pt idx="6">
                  <c:v>India</c:v>
                </c:pt>
              </c:strCache>
            </c:strRef>
          </c:cat>
          <c:val>
            <c:numRef>
              <c:f>Sheet2!$F$54:$F$61</c:f>
              <c:numCache>
                <c:formatCode>General</c:formatCode>
                <c:ptCount val="7"/>
                <c:pt idx="0">
                  <c:v>40</c:v>
                </c:pt>
                <c:pt idx="1">
                  <c:v>41</c:v>
                </c:pt>
                <c:pt idx="2">
                  <c:v>38</c:v>
                </c:pt>
                <c:pt idx="3">
                  <c:v>35</c:v>
                </c:pt>
                <c:pt idx="4">
                  <c:v>44</c:v>
                </c:pt>
                <c:pt idx="5">
                  <c:v>27</c:v>
                </c:pt>
                <c:pt idx="6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A3-4E5B-9FDE-B481A58A4CB1}"/>
            </c:ext>
          </c:extLst>
        </c:ser>
        <c:ser>
          <c:idx val="2"/>
          <c:order val="2"/>
          <c:tx>
            <c:strRef>
              <c:f>Sheet2!$G$52:$G$53</c:f>
              <c:strCache>
                <c:ptCount val="1"/>
                <c:pt idx="0">
                  <c:v>Debit Card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Sheet2!$D$54:$D$61</c:f>
              <c:strCache>
                <c:ptCount val="7"/>
                <c:pt idx="0">
                  <c:v>USA</c:v>
                </c:pt>
                <c:pt idx="1">
                  <c:v>France</c:v>
                </c:pt>
                <c:pt idx="2">
                  <c:v>UK</c:v>
                </c:pt>
                <c:pt idx="3">
                  <c:v>Germany</c:v>
                </c:pt>
                <c:pt idx="4">
                  <c:v>Australia</c:v>
                </c:pt>
                <c:pt idx="5">
                  <c:v>Canada</c:v>
                </c:pt>
                <c:pt idx="6">
                  <c:v>India</c:v>
                </c:pt>
              </c:strCache>
            </c:strRef>
          </c:cat>
          <c:val>
            <c:numRef>
              <c:f>Sheet2!$G$54:$G$61</c:f>
              <c:numCache>
                <c:formatCode>General</c:formatCode>
                <c:ptCount val="7"/>
                <c:pt idx="0">
                  <c:v>31</c:v>
                </c:pt>
                <c:pt idx="1">
                  <c:v>31</c:v>
                </c:pt>
                <c:pt idx="2">
                  <c:v>31</c:v>
                </c:pt>
                <c:pt idx="3">
                  <c:v>43</c:v>
                </c:pt>
                <c:pt idx="4">
                  <c:v>38</c:v>
                </c:pt>
                <c:pt idx="5">
                  <c:v>36</c:v>
                </c:pt>
                <c:pt idx="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A3-4E5B-9FDE-B481A58A4CB1}"/>
            </c:ext>
          </c:extLst>
        </c:ser>
        <c:ser>
          <c:idx val="3"/>
          <c:order val="3"/>
          <c:tx>
            <c:strRef>
              <c:f>Sheet2!$H$52:$H$53</c:f>
              <c:strCache>
                <c:ptCount val="1"/>
                <c:pt idx="0">
                  <c:v>PayPal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Sheet2!$D$54:$D$61</c:f>
              <c:strCache>
                <c:ptCount val="7"/>
                <c:pt idx="0">
                  <c:v>USA</c:v>
                </c:pt>
                <c:pt idx="1">
                  <c:v>France</c:v>
                </c:pt>
                <c:pt idx="2">
                  <c:v>UK</c:v>
                </c:pt>
                <c:pt idx="3">
                  <c:v>Germany</c:v>
                </c:pt>
                <c:pt idx="4">
                  <c:v>Australia</c:v>
                </c:pt>
                <c:pt idx="5">
                  <c:v>Canada</c:v>
                </c:pt>
                <c:pt idx="6">
                  <c:v>India</c:v>
                </c:pt>
              </c:strCache>
            </c:strRef>
          </c:cat>
          <c:val>
            <c:numRef>
              <c:f>Sheet2!$H$54:$H$61</c:f>
              <c:numCache>
                <c:formatCode>General</c:formatCode>
                <c:ptCount val="7"/>
                <c:pt idx="0">
                  <c:v>43</c:v>
                </c:pt>
                <c:pt idx="1">
                  <c:v>40</c:v>
                </c:pt>
                <c:pt idx="2">
                  <c:v>48</c:v>
                </c:pt>
                <c:pt idx="3">
                  <c:v>37</c:v>
                </c:pt>
                <c:pt idx="4">
                  <c:v>36</c:v>
                </c:pt>
                <c:pt idx="5">
                  <c:v>42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A3-4E5B-9FDE-B481A58A4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7794784"/>
        <c:axId val="1507798144"/>
      </c:barChart>
      <c:catAx>
        <c:axId val="150779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798144"/>
        <c:crosses val="autoZero"/>
        <c:auto val="1"/>
        <c:lblAlgn val="ctr"/>
        <c:lblOffset val="100"/>
        <c:noMultiLvlLbl val="0"/>
      </c:catAx>
      <c:valAx>
        <c:axId val="150779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79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13. Subscription trends by country</a:t>
            </a:r>
            <a:endParaRPr lang="en-IN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Sheet2!$E$40:$E$41</c:f>
              <c:strCache>
                <c:ptCount val="1"/>
                <c:pt idx="0">
                  <c:v>7.99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Sheet2!$D$42:$D$49</c:f>
              <c:strCache>
                <c:ptCount val="7"/>
                <c:pt idx="0">
                  <c:v>USA</c:v>
                </c:pt>
                <c:pt idx="1">
                  <c:v>France</c:v>
                </c:pt>
                <c:pt idx="2">
                  <c:v>UK</c:v>
                </c:pt>
                <c:pt idx="3">
                  <c:v>Germany</c:v>
                </c:pt>
                <c:pt idx="4">
                  <c:v>Australia</c:v>
                </c:pt>
                <c:pt idx="5">
                  <c:v>Canada</c:v>
                </c:pt>
                <c:pt idx="6">
                  <c:v>India</c:v>
                </c:pt>
              </c:strCache>
            </c:strRef>
          </c:cat>
          <c:val>
            <c:numRef>
              <c:f>Sheet2!$E$42:$E$49</c:f>
              <c:numCache>
                <c:formatCode>General</c:formatCode>
                <c:ptCount val="7"/>
                <c:pt idx="0">
                  <c:v>53</c:v>
                </c:pt>
                <c:pt idx="1">
                  <c:v>54</c:v>
                </c:pt>
                <c:pt idx="2">
                  <c:v>48</c:v>
                </c:pt>
                <c:pt idx="3">
                  <c:v>49</c:v>
                </c:pt>
                <c:pt idx="4">
                  <c:v>39</c:v>
                </c:pt>
                <c:pt idx="5">
                  <c:v>46</c:v>
                </c:pt>
                <c:pt idx="6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6-4461-90EA-00F6CDDC754F}"/>
            </c:ext>
          </c:extLst>
        </c:ser>
        <c:ser>
          <c:idx val="1"/>
          <c:order val="1"/>
          <c:tx>
            <c:strRef>
              <c:f>Sheet2!$F$40:$F$41</c:f>
              <c:strCache>
                <c:ptCount val="1"/>
                <c:pt idx="0">
                  <c:v>11.99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Sheet2!$D$42:$D$49</c:f>
              <c:strCache>
                <c:ptCount val="7"/>
                <c:pt idx="0">
                  <c:v>USA</c:v>
                </c:pt>
                <c:pt idx="1">
                  <c:v>France</c:v>
                </c:pt>
                <c:pt idx="2">
                  <c:v>UK</c:v>
                </c:pt>
                <c:pt idx="3">
                  <c:v>Germany</c:v>
                </c:pt>
                <c:pt idx="4">
                  <c:v>Australia</c:v>
                </c:pt>
                <c:pt idx="5">
                  <c:v>Canada</c:v>
                </c:pt>
                <c:pt idx="6">
                  <c:v>India</c:v>
                </c:pt>
              </c:strCache>
            </c:strRef>
          </c:cat>
          <c:val>
            <c:numRef>
              <c:f>Sheet2!$F$42:$F$49</c:f>
              <c:numCache>
                <c:formatCode>General</c:formatCode>
                <c:ptCount val="7"/>
                <c:pt idx="0">
                  <c:v>53</c:v>
                </c:pt>
                <c:pt idx="1">
                  <c:v>50</c:v>
                </c:pt>
                <c:pt idx="2">
                  <c:v>52</c:v>
                </c:pt>
                <c:pt idx="3">
                  <c:v>51</c:v>
                </c:pt>
                <c:pt idx="4">
                  <c:v>50</c:v>
                </c:pt>
                <c:pt idx="5">
                  <c:v>44</c:v>
                </c:pt>
                <c:pt idx="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56-4461-90EA-00F6CDDC754F}"/>
            </c:ext>
          </c:extLst>
        </c:ser>
        <c:ser>
          <c:idx val="2"/>
          <c:order val="2"/>
          <c:tx>
            <c:strRef>
              <c:f>Sheet2!$G$40:$G$41</c:f>
              <c:strCache>
                <c:ptCount val="1"/>
                <c:pt idx="0">
                  <c:v>15.99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Sheet2!$D$42:$D$49</c:f>
              <c:strCache>
                <c:ptCount val="7"/>
                <c:pt idx="0">
                  <c:v>USA</c:v>
                </c:pt>
                <c:pt idx="1">
                  <c:v>France</c:v>
                </c:pt>
                <c:pt idx="2">
                  <c:v>UK</c:v>
                </c:pt>
                <c:pt idx="3">
                  <c:v>Germany</c:v>
                </c:pt>
                <c:pt idx="4">
                  <c:v>Australia</c:v>
                </c:pt>
                <c:pt idx="5">
                  <c:v>Canada</c:v>
                </c:pt>
                <c:pt idx="6">
                  <c:v>India</c:v>
                </c:pt>
              </c:strCache>
            </c:strRef>
          </c:cat>
          <c:val>
            <c:numRef>
              <c:f>Sheet2!$G$42:$G$49</c:f>
              <c:numCache>
                <c:formatCode>General</c:formatCode>
                <c:ptCount val="7"/>
                <c:pt idx="0">
                  <c:v>52</c:v>
                </c:pt>
                <c:pt idx="1">
                  <c:v>47</c:v>
                </c:pt>
                <c:pt idx="2">
                  <c:v>50</c:v>
                </c:pt>
                <c:pt idx="3">
                  <c:v>46</c:v>
                </c:pt>
                <c:pt idx="4">
                  <c:v>51</c:v>
                </c:pt>
                <c:pt idx="5">
                  <c:v>49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56-4461-90EA-00F6CDDC75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69974128"/>
        <c:axId val="1569970768"/>
        <c:axId val="0"/>
      </c:bar3DChart>
      <c:catAx>
        <c:axId val="156997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970768"/>
        <c:crosses val="autoZero"/>
        <c:auto val="1"/>
        <c:lblAlgn val="ctr"/>
        <c:lblOffset val="100"/>
        <c:noMultiLvlLbl val="0"/>
      </c:catAx>
      <c:valAx>
        <c:axId val="156997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97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[Amarsingh_CPDA_B5.xlsx]Sheet2!PivotTable15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14.Language preferences and their correlation with engagement.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Sheet2!$E$73:$E$74</c:f>
              <c:strCache>
                <c:ptCount val="1"/>
                <c:pt idx="0">
                  <c:v>High Enagaged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Sheet2!$D$75:$D$81</c:f>
              <c:strCache>
                <c:ptCount val="6"/>
                <c:pt idx="0">
                  <c:v>Mandarin</c:v>
                </c:pt>
                <c:pt idx="1">
                  <c:v>French</c:v>
                </c:pt>
                <c:pt idx="2">
                  <c:v>English</c:v>
                </c:pt>
                <c:pt idx="3">
                  <c:v>German</c:v>
                </c:pt>
                <c:pt idx="4">
                  <c:v>Hindi</c:v>
                </c:pt>
                <c:pt idx="5">
                  <c:v>Spanish</c:v>
                </c:pt>
              </c:strCache>
            </c:strRef>
          </c:cat>
          <c:val>
            <c:numRef>
              <c:f>Sheet2!$E$75:$E$81</c:f>
              <c:numCache>
                <c:formatCode>General</c:formatCode>
                <c:ptCount val="6"/>
                <c:pt idx="0">
                  <c:v>29</c:v>
                </c:pt>
                <c:pt idx="1">
                  <c:v>39</c:v>
                </c:pt>
                <c:pt idx="2">
                  <c:v>35</c:v>
                </c:pt>
                <c:pt idx="3">
                  <c:v>32</c:v>
                </c:pt>
                <c:pt idx="4">
                  <c:v>26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DD-4770-88EA-43AD90B656F0}"/>
            </c:ext>
          </c:extLst>
        </c:ser>
        <c:ser>
          <c:idx val="1"/>
          <c:order val="1"/>
          <c:tx>
            <c:strRef>
              <c:f>Sheet2!$F$73:$F$74</c:f>
              <c:strCache>
                <c:ptCount val="1"/>
                <c:pt idx="0">
                  <c:v>Low Engaged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Sheet2!$D$75:$D$81</c:f>
              <c:strCache>
                <c:ptCount val="6"/>
                <c:pt idx="0">
                  <c:v>Mandarin</c:v>
                </c:pt>
                <c:pt idx="1">
                  <c:v>French</c:v>
                </c:pt>
                <c:pt idx="2">
                  <c:v>English</c:v>
                </c:pt>
                <c:pt idx="3">
                  <c:v>German</c:v>
                </c:pt>
                <c:pt idx="4">
                  <c:v>Hindi</c:v>
                </c:pt>
                <c:pt idx="5">
                  <c:v>Spanish</c:v>
                </c:pt>
              </c:strCache>
            </c:strRef>
          </c:cat>
          <c:val>
            <c:numRef>
              <c:f>Sheet2!$F$75:$F$81</c:f>
              <c:numCache>
                <c:formatCode>General</c:formatCode>
                <c:ptCount val="6"/>
                <c:pt idx="0">
                  <c:v>112</c:v>
                </c:pt>
                <c:pt idx="1">
                  <c:v>93</c:v>
                </c:pt>
                <c:pt idx="2">
                  <c:v>87</c:v>
                </c:pt>
                <c:pt idx="3">
                  <c:v>97</c:v>
                </c:pt>
                <c:pt idx="4">
                  <c:v>101</c:v>
                </c:pt>
                <c:pt idx="5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DD-4770-88EA-43AD90B656F0}"/>
            </c:ext>
          </c:extLst>
        </c:ser>
        <c:ser>
          <c:idx val="2"/>
          <c:order val="2"/>
          <c:tx>
            <c:strRef>
              <c:f>Sheet2!$G$73:$G$74</c:f>
              <c:strCache>
                <c:ptCount val="1"/>
                <c:pt idx="0">
                  <c:v>Moderate Enagaged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Sheet2!$D$75:$D$81</c:f>
              <c:strCache>
                <c:ptCount val="6"/>
                <c:pt idx="0">
                  <c:v>Mandarin</c:v>
                </c:pt>
                <c:pt idx="1">
                  <c:v>French</c:v>
                </c:pt>
                <c:pt idx="2">
                  <c:v>English</c:v>
                </c:pt>
                <c:pt idx="3">
                  <c:v>German</c:v>
                </c:pt>
                <c:pt idx="4">
                  <c:v>Hindi</c:v>
                </c:pt>
                <c:pt idx="5">
                  <c:v>Spanish</c:v>
                </c:pt>
              </c:strCache>
            </c:strRef>
          </c:cat>
          <c:val>
            <c:numRef>
              <c:f>Sheet2!$G$75:$G$81</c:f>
              <c:numCache>
                <c:formatCode>General</c:formatCode>
                <c:ptCount val="6"/>
                <c:pt idx="0">
                  <c:v>38</c:v>
                </c:pt>
                <c:pt idx="1">
                  <c:v>39</c:v>
                </c:pt>
                <c:pt idx="2">
                  <c:v>46</c:v>
                </c:pt>
                <c:pt idx="3">
                  <c:v>38</c:v>
                </c:pt>
                <c:pt idx="4">
                  <c:v>35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DD-4770-88EA-43AD90B65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0019728"/>
        <c:axId val="1570009168"/>
      </c:barChart>
      <c:catAx>
        <c:axId val="157001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009168"/>
        <c:crosses val="autoZero"/>
        <c:auto val="1"/>
        <c:lblAlgn val="ctr"/>
        <c:lblOffset val="100"/>
        <c:noMultiLvlLbl val="0"/>
      </c:catAx>
      <c:valAx>
        <c:axId val="157000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0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2. Distribution of users across different price tiers. </a:t>
            </a:r>
            <a:r>
              <a:rPr lang="en-IN" sz="1400" b="1" i="0" u="none" strike="noStrike" baseline="0"/>
              <a:t> </a:t>
            </a:r>
            <a:endParaRPr lang="en-US" sz="1400"/>
          </a:p>
        </c:rich>
      </c:tx>
      <c:layout>
        <c:manualLayout>
          <c:xMode val="edge"/>
          <c:yMode val="edge"/>
          <c:x val="0.112263779527559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412984080019962E-2"/>
          <c:y val="0.16109523809523807"/>
          <c:w val="0.87126730441814959"/>
          <c:h val="0.77223809523809528"/>
        </c:manualLayout>
      </c:layout>
      <c:pie3DChart>
        <c:varyColors val="1"/>
        <c:ser>
          <c:idx val="0"/>
          <c:order val="0"/>
          <c:tx>
            <c:strRef>
              <c:f>Pivot!$J$4</c:f>
              <c:strCache>
                <c:ptCount val="1"/>
                <c:pt idx="0">
                  <c:v>Subscription Plans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F4C-470B-817B-AD2BC07FFB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F4C-470B-817B-AD2BC07FFB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6F4C-470B-817B-AD2BC07FFB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BD34342-3256-4D6E-890B-EE27ABD7352C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F4C-470B-817B-AD2BC07FFB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8C9514D-77DF-4A7F-8E3C-B0B04A5D7CBD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F4C-470B-817B-AD2BC07FFB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471FF02-D7B8-49D1-BACB-304A182488D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F4C-470B-817B-AD2BC07FFB5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numRef>
              <c:f>Pivot!$J$5:$J$7</c:f>
              <c:numCache>
                <c:formatCode>General</c:formatCode>
                <c:ptCount val="3"/>
                <c:pt idx="0">
                  <c:v>7.99</c:v>
                </c:pt>
                <c:pt idx="1">
                  <c:v>11.99</c:v>
                </c:pt>
                <c:pt idx="2">
                  <c:v>15.99</c:v>
                </c:pt>
              </c:numCache>
            </c:numRef>
          </c:cat>
          <c:val>
            <c:numRef>
              <c:f>Pivot!$J$5:$J$7</c:f>
              <c:numCache>
                <c:formatCode>General</c:formatCode>
                <c:ptCount val="3"/>
                <c:pt idx="0">
                  <c:v>7.99</c:v>
                </c:pt>
                <c:pt idx="1">
                  <c:v>11.99</c:v>
                </c:pt>
                <c:pt idx="2">
                  <c:v>15.99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Pivot!$K$5:$K$7</c15:f>
                <c15:dlblRangeCache>
                  <c:ptCount val="3"/>
                  <c:pt idx="0">
                    <c:v>323</c:v>
                  </c:pt>
                  <c:pt idx="1">
                    <c:v>345</c:v>
                  </c:pt>
                  <c:pt idx="2">
                    <c:v>332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6F4C-470B-817B-AD2BC07FFB51}"/>
            </c:ext>
          </c:extLst>
        </c:ser>
        <c:ser>
          <c:idx val="1"/>
          <c:order val="1"/>
          <c:tx>
            <c:strRef>
              <c:f>Pivot!$K$4</c:f>
              <c:strCache>
                <c:ptCount val="1"/>
                <c:pt idx="0">
                  <c:v>User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8-6F4C-470B-817B-AD2BC07FFB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A-6F4C-470B-817B-AD2BC07FFB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C-6F4C-470B-817B-AD2BC07FFB5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Pivot!$J$5:$J$7</c:f>
              <c:numCache>
                <c:formatCode>General</c:formatCode>
                <c:ptCount val="3"/>
                <c:pt idx="0">
                  <c:v>7.99</c:v>
                </c:pt>
                <c:pt idx="1">
                  <c:v>11.99</c:v>
                </c:pt>
                <c:pt idx="2">
                  <c:v>15.99</c:v>
                </c:pt>
              </c:numCache>
            </c:numRef>
          </c:cat>
          <c:val>
            <c:numRef>
              <c:f>Pivot!$K$5:$K$7</c:f>
              <c:numCache>
                <c:formatCode>General</c:formatCode>
                <c:ptCount val="3"/>
                <c:pt idx="0">
                  <c:v>323</c:v>
                </c:pt>
                <c:pt idx="1">
                  <c:v>345</c:v>
                </c:pt>
                <c:pt idx="2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F4C-470B-817B-AD2BC07FFB5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/>
              </a:rPr>
              <a:t>3. Average watch hours per user</a:t>
            </a:r>
            <a:endParaRPr lang="en-US"/>
          </a:p>
        </c:rich>
      </c:tx>
      <c:layout>
        <c:manualLayout>
          <c:xMode val="edge"/>
          <c:yMode val="edge"/>
          <c:x val="0.2085200253701096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Sheet2!$A$4:$A$9</c:f>
              <c:strCache>
                <c:ptCount val="5"/>
                <c:pt idx="0">
                  <c:v>0-5 hrs</c:v>
                </c:pt>
                <c:pt idx="1">
                  <c:v>6-10 hrs</c:v>
                </c:pt>
                <c:pt idx="2">
                  <c:v>11-15 hrs</c:v>
                </c:pt>
                <c:pt idx="3">
                  <c:v>15-20 hrs</c:v>
                </c:pt>
                <c:pt idx="4">
                  <c:v>Above 20 hrs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919</c:v>
                </c:pt>
                <c:pt idx="1">
                  <c:v>39</c:v>
                </c:pt>
                <c:pt idx="2">
                  <c:v>7</c:v>
                </c:pt>
                <c:pt idx="3">
                  <c:v>9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4-47CD-B8F8-496FA27BA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7795264"/>
        <c:axId val="1507799104"/>
      </c:barChart>
      <c:catAx>
        <c:axId val="150779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799104"/>
        <c:crosses val="autoZero"/>
        <c:auto val="1"/>
        <c:lblAlgn val="ctr"/>
        <c:lblOffset val="100"/>
        <c:noMultiLvlLbl val="0"/>
      </c:catAx>
      <c:valAx>
        <c:axId val="150779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79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[Amarsingh_CPDA_B5.xlsx]Sheet2!PivotTable2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4. Total movies vs. series watched per user</a:t>
            </a:r>
          </a:p>
        </c:rich>
      </c:tx>
      <c:layout>
        <c:manualLayout>
          <c:xMode val="edge"/>
          <c:yMode val="edge"/>
          <c:x val="0.13194444444444445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040020643611038E-2"/>
          <c:y val="7.9626010156576971E-2"/>
          <c:w val="0.93764116597128622"/>
          <c:h val="0.770833183520706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Sheet2!$E$3:$E$4</c:f>
              <c:strCache>
                <c:ptCount val="1"/>
                <c:pt idx="0">
                  <c:v>0-50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Sheet2!$D$5:$D$15</c:f>
              <c:strCache>
                <c:ptCount val="10"/>
                <c:pt idx="0">
                  <c:v>0-100</c:v>
                </c:pt>
                <c:pt idx="1">
                  <c:v>101-200</c:v>
                </c:pt>
                <c:pt idx="2">
                  <c:v>201-300</c:v>
                </c:pt>
                <c:pt idx="3">
                  <c:v>301-400</c:v>
                </c:pt>
                <c:pt idx="4">
                  <c:v>401-500</c:v>
                </c:pt>
                <c:pt idx="5">
                  <c:v>501-600</c:v>
                </c:pt>
                <c:pt idx="6">
                  <c:v>601-700</c:v>
                </c:pt>
                <c:pt idx="7">
                  <c:v>701-800</c:v>
                </c:pt>
                <c:pt idx="8">
                  <c:v>801-900</c:v>
                </c:pt>
                <c:pt idx="9">
                  <c:v>901-1000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24</c:v>
                </c:pt>
                <c:pt idx="1">
                  <c:v>20</c:v>
                </c:pt>
                <c:pt idx="2">
                  <c:v>29</c:v>
                </c:pt>
                <c:pt idx="3">
                  <c:v>37</c:v>
                </c:pt>
                <c:pt idx="4">
                  <c:v>26</c:v>
                </c:pt>
                <c:pt idx="5">
                  <c:v>19</c:v>
                </c:pt>
                <c:pt idx="6">
                  <c:v>16</c:v>
                </c:pt>
                <c:pt idx="7">
                  <c:v>33</c:v>
                </c:pt>
                <c:pt idx="8">
                  <c:v>36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EB-4D22-A02C-73879B5E3CF2}"/>
            </c:ext>
          </c:extLst>
        </c:ser>
        <c:ser>
          <c:idx val="1"/>
          <c:order val="1"/>
          <c:tx>
            <c:strRef>
              <c:f>Sheet2!$F$3:$F$4</c:f>
              <c:strCache>
                <c:ptCount val="1"/>
                <c:pt idx="0">
                  <c:v>51-100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Sheet2!$D$5:$D$15</c:f>
              <c:strCache>
                <c:ptCount val="10"/>
                <c:pt idx="0">
                  <c:v>0-100</c:v>
                </c:pt>
                <c:pt idx="1">
                  <c:v>101-200</c:v>
                </c:pt>
                <c:pt idx="2">
                  <c:v>201-300</c:v>
                </c:pt>
                <c:pt idx="3">
                  <c:v>301-400</c:v>
                </c:pt>
                <c:pt idx="4">
                  <c:v>401-500</c:v>
                </c:pt>
                <c:pt idx="5">
                  <c:v>501-600</c:v>
                </c:pt>
                <c:pt idx="6">
                  <c:v>601-700</c:v>
                </c:pt>
                <c:pt idx="7">
                  <c:v>701-800</c:v>
                </c:pt>
                <c:pt idx="8">
                  <c:v>801-900</c:v>
                </c:pt>
                <c:pt idx="9">
                  <c:v>901-1000</c:v>
                </c:pt>
              </c:strCache>
            </c:strRef>
          </c:cat>
          <c:val>
            <c:numRef>
              <c:f>Sheet2!$F$5:$F$15</c:f>
              <c:numCache>
                <c:formatCode>General</c:formatCode>
                <c:ptCount val="10"/>
                <c:pt idx="0">
                  <c:v>18</c:v>
                </c:pt>
                <c:pt idx="1">
                  <c:v>19</c:v>
                </c:pt>
                <c:pt idx="2">
                  <c:v>23</c:v>
                </c:pt>
                <c:pt idx="3">
                  <c:v>18</c:v>
                </c:pt>
                <c:pt idx="4">
                  <c:v>23</c:v>
                </c:pt>
                <c:pt idx="5">
                  <c:v>17</c:v>
                </c:pt>
                <c:pt idx="6">
                  <c:v>33</c:v>
                </c:pt>
                <c:pt idx="7">
                  <c:v>32</c:v>
                </c:pt>
                <c:pt idx="8">
                  <c:v>24</c:v>
                </c:pt>
                <c:pt idx="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EB-4D22-A02C-73879B5E3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07803424"/>
        <c:axId val="1507801504"/>
      </c:barChart>
      <c:lineChart>
        <c:grouping val="standard"/>
        <c:varyColors val="0"/>
        <c:ser>
          <c:idx val="2"/>
          <c:order val="2"/>
          <c:tx>
            <c:strRef>
              <c:f>Sheet2!$G$3:$G$4</c:f>
              <c:strCache>
                <c:ptCount val="1"/>
                <c:pt idx="0">
                  <c:v>101-150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Sheet2!$D$5:$D$15</c:f>
              <c:strCache>
                <c:ptCount val="10"/>
                <c:pt idx="0">
                  <c:v>0-100</c:v>
                </c:pt>
                <c:pt idx="1">
                  <c:v>101-200</c:v>
                </c:pt>
                <c:pt idx="2">
                  <c:v>201-300</c:v>
                </c:pt>
                <c:pt idx="3">
                  <c:v>301-400</c:v>
                </c:pt>
                <c:pt idx="4">
                  <c:v>401-500</c:v>
                </c:pt>
                <c:pt idx="5">
                  <c:v>501-600</c:v>
                </c:pt>
                <c:pt idx="6">
                  <c:v>601-700</c:v>
                </c:pt>
                <c:pt idx="7">
                  <c:v>701-800</c:v>
                </c:pt>
                <c:pt idx="8">
                  <c:v>801-900</c:v>
                </c:pt>
                <c:pt idx="9">
                  <c:v>901-1000</c:v>
                </c:pt>
              </c:strCache>
            </c:strRef>
          </c:cat>
          <c:val>
            <c:numRef>
              <c:f>Sheet2!$G$5:$G$15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20</c:v>
                </c:pt>
                <c:pt idx="3">
                  <c:v>28</c:v>
                </c:pt>
                <c:pt idx="4">
                  <c:v>37</c:v>
                </c:pt>
                <c:pt idx="5">
                  <c:v>32</c:v>
                </c:pt>
                <c:pt idx="6">
                  <c:v>16</c:v>
                </c:pt>
                <c:pt idx="7">
                  <c:v>30</c:v>
                </c:pt>
                <c:pt idx="8">
                  <c:v>28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EB-4D22-A02C-73879B5E3CF2}"/>
            </c:ext>
          </c:extLst>
        </c:ser>
        <c:ser>
          <c:idx val="3"/>
          <c:order val="3"/>
          <c:tx>
            <c:strRef>
              <c:f>Sheet2!$H$3:$H$4</c:f>
              <c:strCache>
                <c:ptCount val="1"/>
                <c:pt idx="0">
                  <c:v>151-200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Sheet2!$D$5:$D$15</c:f>
              <c:strCache>
                <c:ptCount val="10"/>
                <c:pt idx="0">
                  <c:v>0-100</c:v>
                </c:pt>
                <c:pt idx="1">
                  <c:v>101-200</c:v>
                </c:pt>
                <c:pt idx="2">
                  <c:v>201-300</c:v>
                </c:pt>
                <c:pt idx="3">
                  <c:v>301-400</c:v>
                </c:pt>
                <c:pt idx="4">
                  <c:v>401-500</c:v>
                </c:pt>
                <c:pt idx="5">
                  <c:v>501-600</c:v>
                </c:pt>
                <c:pt idx="6">
                  <c:v>601-700</c:v>
                </c:pt>
                <c:pt idx="7">
                  <c:v>701-800</c:v>
                </c:pt>
                <c:pt idx="8">
                  <c:v>801-900</c:v>
                </c:pt>
                <c:pt idx="9">
                  <c:v>901-1000</c:v>
                </c:pt>
              </c:strCache>
            </c:strRef>
          </c:cat>
          <c:val>
            <c:numRef>
              <c:f>Sheet2!$H$5:$H$15</c:f>
              <c:numCache>
                <c:formatCode>General</c:formatCode>
                <c:ptCount val="10"/>
                <c:pt idx="0">
                  <c:v>21</c:v>
                </c:pt>
                <c:pt idx="1">
                  <c:v>20</c:v>
                </c:pt>
                <c:pt idx="2">
                  <c:v>21</c:v>
                </c:pt>
                <c:pt idx="3">
                  <c:v>32</c:v>
                </c:pt>
                <c:pt idx="4">
                  <c:v>24</c:v>
                </c:pt>
                <c:pt idx="5">
                  <c:v>30</c:v>
                </c:pt>
                <c:pt idx="6">
                  <c:v>21</c:v>
                </c:pt>
                <c:pt idx="7">
                  <c:v>20</c:v>
                </c:pt>
                <c:pt idx="8">
                  <c:v>26</c:v>
                </c:pt>
                <c:pt idx="9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EB-4D22-A02C-73879B5E3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803424"/>
        <c:axId val="1507801504"/>
      </c:lineChart>
      <c:catAx>
        <c:axId val="150780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801504"/>
        <c:crosses val="autoZero"/>
        <c:auto val="1"/>
        <c:lblAlgn val="ctr"/>
        <c:lblOffset val="100"/>
        <c:noMultiLvlLbl val="0"/>
      </c:catAx>
      <c:valAx>
        <c:axId val="15078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80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871244741431442"/>
          <c:y val="0.88919634434819683"/>
          <c:w val="0.63052133393862542"/>
          <c:h val="7.5503884162130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5.Impact of recommended content on engagement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Sheet2!$B$12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FC-475F-9E52-A7125736974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FC-475F-9E52-A7125736974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3FC-475F-9E52-A712573697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Sheet2!$A$13:$A$16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Moderate</c:v>
                </c:pt>
              </c:strCache>
            </c:strRef>
          </c:cat>
          <c:val>
            <c:numRef>
              <c:f>Sheet2!$B$13:$B$16</c:f>
              <c:numCache>
                <c:formatCode>General</c:formatCode>
                <c:ptCount val="3"/>
                <c:pt idx="0">
                  <c:v>74</c:v>
                </c:pt>
                <c:pt idx="1">
                  <c:v>594</c:v>
                </c:pt>
                <c:pt idx="2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FC-475F-9E52-A712573697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[Amarsingh_CPDA_B5.xlsx]Sheet2!PivotTable7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400"/>
              <a:t>6.Preferred genres by age group.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Sheet2!$E$18:$E$19</c:f>
              <c:strCache>
                <c:ptCount val="1"/>
                <c:pt idx="0">
                  <c:v>Action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Sheet2!$D$20:$D$25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Sheet2!$E$20:$E$25</c:f>
              <c:numCache>
                <c:formatCode>General</c:formatCode>
                <c:ptCount val="5"/>
                <c:pt idx="0">
                  <c:v>26</c:v>
                </c:pt>
                <c:pt idx="1">
                  <c:v>33</c:v>
                </c:pt>
                <c:pt idx="2">
                  <c:v>32</c:v>
                </c:pt>
                <c:pt idx="3">
                  <c:v>34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82-4F74-B5DB-87108C44447F}"/>
            </c:ext>
          </c:extLst>
        </c:ser>
        <c:ser>
          <c:idx val="1"/>
          <c:order val="1"/>
          <c:tx>
            <c:strRef>
              <c:f>Sheet2!$F$18:$F$19</c:f>
              <c:strCache>
                <c:ptCount val="1"/>
                <c:pt idx="0">
                  <c:v>Comedy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Sheet2!$D$20:$D$25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Sheet2!$F$20:$F$25</c:f>
              <c:numCache>
                <c:formatCode>General</c:formatCode>
                <c:ptCount val="5"/>
                <c:pt idx="0">
                  <c:v>23</c:v>
                </c:pt>
                <c:pt idx="1">
                  <c:v>29</c:v>
                </c:pt>
                <c:pt idx="2">
                  <c:v>29</c:v>
                </c:pt>
                <c:pt idx="3">
                  <c:v>26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82-4F74-B5DB-87108C44447F}"/>
            </c:ext>
          </c:extLst>
        </c:ser>
        <c:ser>
          <c:idx val="2"/>
          <c:order val="2"/>
          <c:tx>
            <c:strRef>
              <c:f>Sheet2!$G$18:$G$19</c:f>
              <c:strCache>
                <c:ptCount val="1"/>
                <c:pt idx="0">
                  <c:v>Documentary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Sheet2!$D$20:$D$25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Sheet2!$G$20:$G$25</c:f>
              <c:numCache>
                <c:formatCode>General</c:formatCode>
                <c:ptCount val="5"/>
                <c:pt idx="0">
                  <c:v>36</c:v>
                </c:pt>
                <c:pt idx="1">
                  <c:v>21</c:v>
                </c:pt>
                <c:pt idx="2">
                  <c:v>22</c:v>
                </c:pt>
                <c:pt idx="3">
                  <c:v>22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82-4F74-B5DB-87108C44447F}"/>
            </c:ext>
          </c:extLst>
        </c:ser>
        <c:ser>
          <c:idx val="3"/>
          <c:order val="3"/>
          <c:tx>
            <c:strRef>
              <c:f>Sheet2!$H$18:$H$19</c:f>
              <c:strCache>
                <c:ptCount val="1"/>
                <c:pt idx="0">
                  <c:v>Drama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Sheet2!$D$20:$D$25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Sheet2!$H$20:$H$25</c:f>
              <c:numCache>
                <c:formatCode>General</c:formatCode>
                <c:ptCount val="5"/>
                <c:pt idx="0">
                  <c:v>25</c:v>
                </c:pt>
                <c:pt idx="1">
                  <c:v>31</c:v>
                </c:pt>
                <c:pt idx="2">
                  <c:v>27</c:v>
                </c:pt>
                <c:pt idx="3">
                  <c:v>31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82-4F74-B5DB-87108C44447F}"/>
            </c:ext>
          </c:extLst>
        </c:ser>
        <c:ser>
          <c:idx val="4"/>
          <c:order val="4"/>
          <c:tx>
            <c:strRef>
              <c:f>Sheet2!$I$18:$I$19</c:f>
              <c:strCache>
                <c:ptCount val="1"/>
                <c:pt idx="0">
                  <c:v>Horror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Sheet2!$D$20:$D$25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Sheet2!$I$20:$I$25</c:f>
              <c:numCache>
                <c:formatCode>General</c:formatCode>
                <c:ptCount val="5"/>
                <c:pt idx="0">
                  <c:v>23</c:v>
                </c:pt>
                <c:pt idx="1">
                  <c:v>36</c:v>
                </c:pt>
                <c:pt idx="2">
                  <c:v>34</c:v>
                </c:pt>
                <c:pt idx="3">
                  <c:v>32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82-4F74-B5DB-87108C44447F}"/>
            </c:ext>
          </c:extLst>
        </c:ser>
        <c:ser>
          <c:idx val="5"/>
          <c:order val="5"/>
          <c:tx>
            <c:strRef>
              <c:f>Sheet2!$J$18:$J$19</c:f>
              <c:strCache>
                <c:ptCount val="1"/>
                <c:pt idx="0">
                  <c:v>Romance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Sheet2!$D$20:$D$25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Sheet2!$J$20:$J$25</c:f>
              <c:numCache>
                <c:formatCode>General</c:formatCode>
                <c:ptCount val="5"/>
                <c:pt idx="0">
                  <c:v>24</c:v>
                </c:pt>
                <c:pt idx="1">
                  <c:v>27</c:v>
                </c:pt>
                <c:pt idx="2">
                  <c:v>32</c:v>
                </c:pt>
                <c:pt idx="3">
                  <c:v>36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E82-4F74-B5DB-87108C44447F}"/>
            </c:ext>
          </c:extLst>
        </c:ser>
        <c:ser>
          <c:idx val="6"/>
          <c:order val="6"/>
          <c:tx>
            <c:strRef>
              <c:f>Sheet2!$K$18:$K$19</c:f>
              <c:strCache>
                <c:ptCount val="1"/>
                <c:pt idx="0">
                  <c:v>Sci-Fi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Sheet2!$D$20:$D$25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Sheet2!$K$20:$K$25</c:f>
              <c:numCache>
                <c:formatCode>General</c:formatCode>
                <c:ptCount val="5"/>
                <c:pt idx="0">
                  <c:v>23</c:v>
                </c:pt>
                <c:pt idx="1">
                  <c:v>23</c:v>
                </c:pt>
                <c:pt idx="2">
                  <c:v>31</c:v>
                </c:pt>
                <c:pt idx="3">
                  <c:v>27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82-4F74-B5DB-87108C4444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69971728"/>
        <c:axId val="1569974128"/>
      </c:barChart>
      <c:catAx>
        <c:axId val="156997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974128"/>
        <c:crosses val="autoZero"/>
        <c:auto val="1"/>
        <c:lblAlgn val="ctr"/>
        <c:lblOffset val="100"/>
        <c:noMultiLvlLbl val="0"/>
      </c:catAx>
      <c:valAx>
        <c:axId val="156997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97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7.Device usage trends as per Active Device</a:t>
            </a:r>
            <a:r>
              <a:rPr lang="en-IN" sz="14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Sheet2!$A$20:$A$22</c:f>
              <c:strCache>
                <c:ptCount val="2"/>
                <c:pt idx="0">
                  <c:v>Multiple Device</c:v>
                </c:pt>
                <c:pt idx="1">
                  <c:v>Single Device</c:v>
                </c:pt>
              </c:strCache>
            </c:strRef>
          </c:cat>
          <c:val>
            <c:numRef>
              <c:f>Sheet2!$B$20:$B$22</c:f>
              <c:numCache>
                <c:formatCode>General</c:formatCode>
                <c:ptCount val="2"/>
                <c:pt idx="0">
                  <c:v>810</c:v>
                </c:pt>
                <c:pt idx="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15-4577-8255-436CFF11BC7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92449456"/>
        <c:axId val="1492445136"/>
      </c:barChart>
      <c:catAx>
        <c:axId val="149244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445136"/>
        <c:crosses val="autoZero"/>
        <c:auto val="1"/>
        <c:lblAlgn val="ctr"/>
        <c:lblOffset val="100"/>
        <c:noMultiLvlLbl val="0"/>
      </c:catAx>
      <c:valAx>
        <c:axId val="149244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44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/>
              </a:rPr>
              <a:t>7.Device usage trends as per First_Device_Used</a:t>
            </a:r>
            <a:endParaRPr lang="en-US" sz="12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>
        <c:manualLayout>
          <c:xMode val="edge"/>
          <c:yMode val="edge"/>
          <c:x val="0.16739273927392742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Sheet2!$B$25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Sheet2!$A$26:$A$31</c:f>
              <c:strCache>
                <c:ptCount val="5"/>
                <c:pt idx="0">
                  <c:v>Tablet</c:v>
                </c:pt>
                <c:pt idx="1">
                  <c:v>Smartphone</c:v>
                </c:pt>
                <c:pt idx="2">
                  <c:v>Smart TV</c:v>
                </c:pt>
                <c:pt idx="3">
                  <c:v>Desktop</c:v>
                </c:pt>
                <c:pt idx="4">
                  <c:v>Laptop</c:v>
                </c:pt>
              </c:strCache>
            </c:strRef>
          </c:cat>
          <c:val>
            <c:numRef>
              <c:f>Sheet2!$B$26:$B$31</c:f>
              <c:numCache>
                <c:formatCode>General</c:formatCode>
                <c:ptCount val="5"/>
                <c:pt idx="0">
                  <c:v>215</c:v>
                </c:pt>
                <c:pt idx="1">
                  <c:v>209</c:v>
                </c:pt>
                <c:pt idx="2">
                  <c:v>209</c:v>
                </c:pt>
                <c:pt idx="3">
                  <c:v>189</c:v>
                </c:pt>
                <c:pt idx="4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A-40CC-A154-C8E5CE330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570008688"/>
        <c:axId val="1569999568"/>
      </c:barChart>
      <c:catAx>
        <c:axId val="157000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999568"/>
        <c:crosses val="autoZero"/>
        <c:auto val="1"/>
        <c:lblAlgn val="ctr"/>
        <c:lblOffset val="100"/>
        <c:noMultiLvlLbl val="0"/>
      </c:catAx>
      <c:valAx>
        <c:axId val="1569999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00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[Amarsingh_CPDA_B5.xlsx]Sheet2!PivotTable8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8. Peak watch time trends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156082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156082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156082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Sheet2!$B$43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156082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Sheet2!$A$44:$A$48</c:f>
              <c:strCache>
                <c:ptCount val="4"/>
                <c:pt idx="0">
                  <c:v>Late Night</c:v>
                </c:pt>
                <c:pt idx="1">
                  <c:v>Evening</c:v>
                </c:pt>
                <c:pt idx="2">
                  <c:v>Afternoon</c:v>
                </c:pt>
                <c:pt idx="3">
                  <c:v>Morning</c:v>
                </c:pt>
              </c:strCache>
            </c:strRef>
          </c:cat>
          <c:val>
            <c:numRef>
              <c:f>Sheet2!$B$44:$B$48</c:f>
              <c:numCache>
                <c:formatCode>General</c:formatCode>
                <c:ptCount val="4"/>
                <c:pt idx="0">
                  <c:v>271</c:v>
                </c:pt>
                <c:pt idx="1">
                  <c:v>256</c:v>
                </c:pt>
                <c:pt idx="2">
                  <c:v>251</c:v>
                </c:pt>
                <c:pt idx="3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A-48C4-B690-8F0DA91962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570021648"/>
        <c:axId val="1570006288"/>
        <c:axId val="0"/>
      </c:bar3DChart>
      <c:catAx>
        <c:axId val="157002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006288"/>
        <c:crosses val="autoZero"/>
        <c:auto val="1"/>
        <c:lblAlgn val="ctr"/>
        <c:lblOffset val="100"/>
        <c:noMultiLvlLbl val="0"/>
      </c:catAx>
      <c:valAx>
        <c:axId val="1570006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7002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F03AF5-F015-B98D-FF73-BD06FB3648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FBE78-52F9-B17D-749B-A3631F8CCD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CDF53-B8E9-49E2-8991-63A98C698369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FA7A7-279F-0847-5863-242DD8D05E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4F57F-78EE-51F2-F064-140539A32C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ADE1D-4030-4D9A-8173-6B434EC65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463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DB916-211F-409F-8A98-49372E6C453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17B79-2817-42C7-8BB3-AA8D07BCD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234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7B79-2817-42C7-8BB3-AA8D07BCDB9F}" type="slidenum">
              <a:rPr lang="en-IN" smtClean="0"/>
              <a:t>4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4376D6C-ED26-45EA-948A-00166E81AB5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1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7B79-2817-42C7-8BB3-AA8D07BCDB9F}" type="slidenum">
              <a:rPr lang="en-IN" smtClean="0"/>
              <a:t>7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E774281-6546-94FB-71B7-8AB50416A1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3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7B79-2817-42C7-8BB3-AA8D07BCDB9F}" type="slidenum">
              <a:rPr lang="en-IN" smtClean="0"/>
              <a:t>8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7151079-F603-18FD-7523-9E7916AD6D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9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F9CAE326-829E-AB67-A832-F9F66272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4CDDA-5CEF-8204-08B5-23BD1F14FC9A}"/>
              </a:ext>
            </a:extLst>
          </p:cNvPr>
          <p:cNvSpPr/>
          <p:nvPr/>
        </p:nvSpPr>
        <p:spPr>
          <a:xfrm>
            <a:off x="412956" y="508090"/>
            <a:ext cx="11429999" cy="57861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30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STREAMING SERVICES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ANALYSIS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Prepared by: Amar Singh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48949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49C87-A329-28AC-CBA6-B8342DC95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A01C8-8047-C71F-4CA2-447CBB32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985A6F10-E63F-3A22-B8F0-74E21D11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3068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6CA6E8-58D1-D81D-25C6-04ED6AEB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E84D9-45A8-A459-88F9-057D483CB5C3}"/>
              </a:ext>
            </a:extLst>
          </p:cNvPr>
          <p:cNvSpPr txBox="1"/>
          <p:nvPr/>
        </p:nvSpPr>
        <p:spPr>
          <a:xfrm>
            <a:off x="280219" y="902399"/>
            <a:ext cx="51441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Peak watch time trends</a:t>
            </a:r>
          </a:p>
          <a:p>
            <a:endParaRPr lang="en-US" sz="3600" b="1" u="sng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Most users prefer to watch during Late Night or users prefer top use streaming services during Late Night</a:t>
            </a:r>
          </a:p>
          <a:p>
            <a:endParaRPr lang="en-US" sz="3600" b="1" u="sng" dirty="0">
              <a:solidFill>
                <a:srgbClr val="FF0000"/>
              </a:solidFill>
            </a:endParaRPr>
          </a:p>
          <a:p>
            <a:r>
              <a:rPr lang="en-US" sz="3600" b="1" u="sng" dirty="0">
                <a:solidFill>
                  <a:srgbClr val="FF0000"/>
                </a:solidFill>
              </a:rPr>
              <a:t> 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0E7E86-CE03-4EE7-95F2-B5715BDD5A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556318"/>
              </p:ext>
            </p:extLst>
          </p:nvPr>
        </p:nvGraphicFramePr>
        <p:xfrm>
          <a:off x="5539054" y="235973"/>
          <a:ext cx="6372728" cy="5964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783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EAD74-55B5-F16F-84C8-7B5262EFE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3A6CA6-EFF6-DB30-1C0C-F43EF9883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D6396E2F-124C-DB36-CAD7-31B56378B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F2831E-B424-642A-A6DE-806CCA9BC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A7528-70FF-18E4-8BDD-78C79D090DE7}"/>
              </a:ext>
            </a:extLst>
          </p:cNvPr>
          <p:cNvSpPr txBox="1"/>
          <p:nvPr/>
        </p:nvSpPr>
        <p:spPr>
          <a:xfrm>
            <a:off x="517869" y="235972"/>
            <a:ext cx="60069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Membership Status</a:t>
            </a:r>
          </a:p>
          <a:p>
            <a:endParaRPr lang="en-IN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All Members are Active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9011637-F00B-4F49-AB3E-A8C49B0F5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92388"/>
              </p:ext>
            </p:extLst>
          </p:nvPr>
        </p:nvGraphicFramePr>
        <p:xfrm>
          <a:off x="6652950" y="235973"/>
          <a:ext cx="5258832" cy="2695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478F02-FD95-4357-B139-7DB7449D2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267152"/>
              </p:ext>
            </p:extLst>
          </p:nvPr>
        </p:nvGraphicFramePr>
        <p:xfrm>
          <a:off x="6652949" y="3167512"/>
          <a:ext cx="5258832" cy="345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CD359B-BB29-4611-953D-D8C3C5396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15133"/>
              </p:ext>
            </p:extLst>
          </p:nvPr>
        </p:nvGraphicFramePr>
        <p:xfrm>
          <a:off x="280219" y="3167512"/>
          <a:ext cx="5686628" cy="3419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B337AF-0F9D-4E79-C1CA-8B576C69252E}"/>
              </a:ext>
            </a:extLst>
          </p:cNvPr>
          <p:cNvSpPr txBox="1"/>
          <p:nvPr/>
        </p:nvSpPr>
        <p:spPr>
          <a:xfrm>
            <a:off x="494116" y="1465769"/>
            <a:ext cx="60306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Loyalty Points Distribution</a:t>
            </a:r>
          </a:p>
          <a:p>
            <a:endParaRPr lang="en-IN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rgbClr val="FF0000"/>
                </a:solidFill>
              </a:rPr>
              <a:t>Membersbetween</a:t>
            </a:r>
            <a:r>
              <a:rPr lang="en-IN" sz="2800" dirty="0">
                <a:solidFill>
                  <a:srgbClr val="FF0000"/>
                </a:solidFill>
              </a:rPr>
              <a:t> age group 35-44 has more loyalty points</a:t>
            </a:r>
          </a:p>
        </p:txBody>
      </p:sp>
    </p:spTree>
    <p:extLst>
      <p:ext uri="{BB962C8B-B14F-4D97-AF65-F5344CB8AC3E}">
        <p14:creationId xmlns:p14="http://schemas.microsoft.com/office/powerpoint/2010/main" val="220596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37E8B-54BC-08FE-F2D1-A85154F52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A623C4-1D34-52B2-F85F-A3A1F1B7D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1FDAA6A5-6A4B-958D-65AB-A8C68239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24D0F1-5726-C695-4C83-BD5C06232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40529-99A4-6D16-7478-322C0F8F15B1}"/>
              </a:ext>
            </a:extLst>
          </p:cNvPr>
          <p:cNvSpPr txBox="1"/>
          <p:nvPr/>
        </p:nvSpPr>
        <p:spPr>
          <a:xfrm>
            <a:off x="280219" y="930496"/>
            <a:ext cx="45986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Frequency of logins and content downloads.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Last login date is 18-12-2024. That means the data was extracted on or after18-12-2024. Login based on 18-12-2024 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Majority user were not logged in more than more than 30 days and downloads are also higher for these users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2A131F-9555-4680-832E-F5421B5943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460068"/>
              </p:ext>
            </p:extLst>
          </p:nvPr>
        </p:nvGraphicFramePr>
        <p:xfrm>
          <a:off x="4881966" y="235974"/>
          <a:ext cx="7029815" cy="611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026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29F82-D69B-0065-98C8-8317524B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15AADA-BE21-058B-8589-42EAE3E86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D6FC55D4-C8D6-489B-700A-56BAE16FF6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96F0D3-6FA6-8B59-D0BB-4877EDB58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247FB-5EB6-A232-E5F3-5C185BDFC838}"/>
              </a:ext>
            </a:extLst>
          </p:cNvPr>
          <p:cNvSpPr txBox="1"/>
          <p:nvPr/>
        </p:nvSpPr>
        <p:spPr>
          <a:xfrm>
            <a:off x="280219" y="235973"/>
            <a:ext cx="590895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Preferred payment methods by region</a:t>
            </a:r>
          </a:p>
          <a:p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of the payment received </a:t>
            </a:r>
            <a:r>
              <a:rPr lang="en-US" dirty="0" err="1">
                <a:solidFill>
                  <a:srgbClr val="FF0000"/>
                </a:solidFill>
              </a:rPr>
              <a:t>fromn</a:t>
            </a:r>
            <a:r>
              <a:rPr lang="en-US" dirty="0">
                <a:solidFill>
                  <a:srgbClr val="FF0000"/>
                </a:solidFill>
              </a:rPr>
              <a:t> the countries in North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Users in USA prefers Credit Card and PayPal as a 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Users in France prefers Cryptocurrency and PayPal as a 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Users in UK prefers PayPal as a 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Users in Germany prefers Debit Card as a 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Users in Australia prefers Cryptocurrency as a 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Users in Canada prefers </a:t>
            </a:r>
            <a:r>
              <a:rPr lang="en-US" dirty="0" err="1">
                <a:solidFill>
                  <a:srgbClr val="FF0000"/>
                </a:solidFill>
              </a:rPr>
              <a:t>Paypal</a:t>
            </a:r>
            <a:r>
              <a:rPr lang="en-US" dirty="0">
                <a:solidFill>
                  <a:srgbClr val="FF0000"/>
                </a:solidFill>
              </a:rPr>
              <a:t> as a 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Users in India prefers Debit Card as a payment method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58B5424-7BD1-4C7A-A78B-4D1318F11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770561"/>
              </p:ext>
            </p:extLst>
          </p:nvPr>
        </p:nvGraphicFramePr>
        <p:xfrm>
          <a:off x="6230320" y="235973"/>
          <a:ext cx="5681462" cy="299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248B6C9-1D06-49FA-AB07-B6C7603CC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785731"/>
              </p:ext>
            </p:extLst>
          </p:nvPr>
        </p:nvGraphicFramePr>
        <p:xfrm>
          <a:off x="6192218" y="3519936"/>
          <a:ext cx="5681462" cy="299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988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1D154-E3DA-77CB-B35B-95ED7533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D8E5A-1E0B-703A-C1F1-D4C6D8517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1AD91E55-BF91-EA7B-0CB7-B783DA745A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944605-3E27-7E49-DCB2-4FC103418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6BFB1-EFD7-F6E0-780B-91FE6A6A6DCC}"/>
              </a:ext>
            </a:extLst>
          </p:cNvPr>
          <p:cNvSpPr txBox="1"/>
          <p:nvPr/>
        </p:nvSpPr>
        <p:spPr>
          <a:xfrm>
            <a:off x="517870" y="235973"/>
            <a:ext cx="479500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</a:rPr>
              <a:t>Subscription trends by country</a:t>
            </a:r>
          </a:p>
          <a:p>
            <a:endParaRPr lang="en-IN" sz="1000" b="1" u="sng" dirty="0">
              <a:solidFill>
                <a:srgbClr val="FF0000"/>
              </a:solidFill>
            </a:endParaRPr>
          </a:p>
          <a:p>
            <a:endParaRPr lang="en-IN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USA contributes high subscription, and India has the lowest subscription trend</a:t>
            </a:r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USA has almost equal distribution between all subscription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France has high subscribers for $7.99 Subscription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UK, Germany and India has high subscribers for $11.99 Subscription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Australia has almost equal distribution between $11.99 and $15.99 Subscription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Canada has high subscribers for $15.99 Subscription package</a:t>
            </a:r>
          </a:p>
          <a:p>
            <a:endParaRPr lang="en-IN" b="1" u="sng" dirty="0"/>
          </a:p>
          <a:p>
            <a:endParaRPr lang="en-IN" b="1" u="sng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D662501-8E18-4CDB-9701-B9EA28F33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97670"/>
              </p:ext>
            </p:extLst>
          </p:nvPr>
        </p:nvGraphicFramePr>
        <p:xfrm>
          <a:off x="5315919" y="235972"/>
          <a:ext cx="6595863" cy="6622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122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AE5683-C89D-C3C9-115E-FC8B0A41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4DD8D4-BB38-82A0-4942-573E627B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479E0376-CE33-39DA-C662-E9F6074DB9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C07936-9FA7-FEAA-D8B9-0F7589408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AD993-52F5-18BD-0100-FF1970727180}"/>
              </a:ext>
            </a:extLst>
          </p:cNvPr>
          <p:cNvSpPr txBox="1"/>
          <p:nvPr/>
        </p:nvSpPr>
        <p:spPr>
          <a:xfrm>
            <a:off x="280219" y="1330858"/>
            <a:ext cx="49241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Language preferences and their correlation with engagement</a:t>
            </a:r>
          </a:p>
          <a:p>
            <a:endParaRPr lang="en-US" sz="3200" b="1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There is no correlation between language and 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However Mandarin is the most common language which is watched but engagement is on lower side</a:t>
            </a:r>
            <a:endParaRPr lang="en-IN" sz="2000" dirty="0">
              <a:solidFill>
                <a:srgbClr val="FF0000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1823591-1F9C-48CA-B44C-09BCA55BD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569864"/>
              </p:ext>
            </p:extLst>
          </p:nvPr>
        </p:nvGraphicFramePr>
        <p:xfrm>
          <a:off x="5207431" y="390524"/>
          <a:ext cx="6704350" cy="6087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392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FFC1B-01E6-6F8D-584B-18F54B6C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CB6F564-29A5-5C15-52D6-2CE69E7DF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336D3D9A-6D81-8777-4996-BB94A493C5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5C4FE2-EEBC-F544-D292-8486D9B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54A21-F548-0E8E-E435-5FA640A5EB43}"/>
              </a:ext>
            </a:extLst>
          </p:cNvPr>
          <p:cNvSpPr txBox="1"/>
          <p:nvPr/>
        </p:nvSpPr>
        <p:spPr>
          <a:xfrm>
            <a:off x="280219" y="235973"/>
            <a:ext cx="114519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Conclusion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On an average users watch around 0-5 hrs daily and prefer to watch during Late Night. Can launch package or offer during this peak watch time to attract more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Majority of User prefer to watch Movies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Countries like India, France, Germany prefer to have prefer moderate subscription amount (means $11.99 subscription package is more popular). So a new subscription package can be introduced for these countries that has moderate cost however has premium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Region like South and East has to be targeted as there is less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80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CC51F-29C5-7622-C1F0-01531F23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6167E8-8DFE-CC47-7FC9-03FB778D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E73E52A2-00E0-97B3-3029-61ECD870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8D3FAC-93F6-91F8-F028-5607A5105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E0F5D4-488B-440F-3E91-8CC1B439EB41}"/>
              </a:ext>
            </a:extLst>
          </p:cNvPr>
          <p:cNvSpPr/>
          <p:nvPr/>
        </p:nvSpPr>
        <p:spPr>
          <a:xfrm>
            <a:off x="867905" y="2551837"/>
            <a:ext cx="1061633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8800" b="1" dirty="0">
                <a:ln/>
                <a:solidFill>
                  <a:schemeClr val="accent3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06574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3F86C-BAA2-B050-84D8-55C39FAF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4726F8-7023-17F2-6CA3-7EFB01AC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7C99370D-2B57-684B-E492-6233634043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186F56-7640-49B9-4C18-03D6BAD7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F7B05-5198-B185-5584-6EA1159D1D9B}"/>
              </a:ext>
            </a:extLst>
          </p:cNvPr>
          <p:cNvSpPr txBox="1"/>
          <p:nvPr/>
        </p:nvSpPr>
        <p:spPr>
          <a:xfrm>
            <a:off x="517869" y="604683"/>
            <a:ext cx="109353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>
                <a:solidFill>
                  <a:srgbClr val="FF0000"/>
                </a:solidFill>
              </a:rPr>
              <a:t>Objective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To analyze user behavior, preferences, and engagement with the streaming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2.  Identifying trends that can improve user experience and business decisions.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3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8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1765E-19C8-A517-3EF2-0ED2A2A10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F0A669C-CEB4-7502-645B-2CA700CC2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5BCAF5E1-326F-E6FB-0ABF-20C930CC19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AE5076-DF55-F4E4-52CA-B6911E52C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B0A7F-583E-E4CC-09CD-AA09691FE831}"/>
              </a:ext>
            </a:extLst>
          </p:cNvPr>
          <p:cNvSpPr txBox="1"/>
          <p:nvPr/>
        </p:nvSpPr>
        <p:spPr>
          <a:xfrm>
            <a:off x="517870" y="508090"/>
            <a:ext cx="948496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rgbClr val="FF0000"/>
                </a:solidFill>
              </a:rPr>
              <a:t>Content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Subscription &amp; Revenue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User Engagement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Demographic &amp; Behavioural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Retention &amp; Loyalty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Payment Preferences &amp; Regional 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1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26C88F-326A-F2B2-6BE9-D8B707072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E29574-77F2-9F5F-BD26-5F486393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A6FC8FEA-A4EC-1C1E-7D35-1EA1E8B031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3068" y="-1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B36AA8-BF17-EA37-1894-01881782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AB5669-5A25-8B93-7490-2B6DD3C3D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703826"/>
              </p:ext>
            </p:extLst>
          </p:nvPr>
        </p:nvGraphicFramePr>
        <p:xfrm>
          <a:off x="5539053" y="104468"/>
          <a:ext cx="6496679" cy="3208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258A87-F058-1D3F-A296-2DB12C0A4034}"/>
              </a:ext>
            </a:extLst>
          </p:cNvPr>
          <p:cNvGraphicFramePr>
            <a:graphicFrameLocks/>
          </p:cNvGraphicFramePr>
          <p:nvPr/>
        </p:nvGraphicFramePr>
        <p:xfrm>
          <a:off x="5539052" y="3569110"/>
          <a:ext cx="6496679" cy="303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90A6C8-D2BD-D186-07BE-48D67B512C9D}"/>
              </a:ext>
            </a:extLst>
          </p:cNvPr>
          <p:cNvSpPr txBox="1"/>
          <p:nvPr/>
        </p:nvSpPr>
        <p:spPr>
          <a:xfrm>
            <a:off x="295753" y="314566"/>
            <a:ext cx="474119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Subscription &amp; Revenue Analysis 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The Subscription of $15.99 is more as compared to other subscription package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4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F20B9-BAED-90B4-ED03-B9D7B1748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85F845-D6B9-DDDB-922C-D07524761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09EC642E-916C-02E3-3D87-30797DB7E1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E34C5B9-A189-54D6-5E00-8B2EF6A7F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739A754-7375-4AC6-82ED-80AB4FB32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342800"/>
              </p:ext>
            </p:extLst>
          </p:nvPr>
        </p:nvGraphicFramePr>
        <p:xfrm>
          <a:off x="4943959" y="320459"/>
          <a:ext cx="6830797" cy="6250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05E9DA-E976-FBE1-428D-B0251851B562}"/>
              </a:ext>
            </a:extLst>
          </p:cNvPr>
          <p:cNvSpPr txBox="1"/>
          <p:nvPr/>
        </p:nvSpPr>
        <p:spPr>
          <a:xfrm>
            <a:off x="340368" y="1946159"/>
            <a:ext cx="4263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Average Watch Hours Per User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Average user watch 0-5 hrs daily</a:t>
            </a:r>
          </a:p>
        </p:txBody>
      </p:sp>
    </p:spTree>
    <p:extLst>
      <p:ext uri="{BB962C8B-B14F-4D97-AF65-F5344CB8AC3E}">
        <p14:creationId xmlns:p14="http://schemas.microsoft.com/office/powerpoint/2010/main" val="10701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843CA-EC45-CADC-6991-56DDA5961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3967866-3D83-9D1E-CA9A-DD154A2AE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0C29EF02-80D2-01DD-D0BA-64BFF896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84DF7B-8B20-BC49-52D7-9944CBE0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28A32-38F6-5010-8D8C-A57F121D734F}"/>
              </a:ext>
            </a:extLst>
          </p:cNvPr>
          <p:cNvSpPr txBox="1"/>
          <p:nvPr/>
        </p:nvSpPr>
        <p:spPr>
          <a:xfrm>
            <a:off x="280219" y="864385"/>
            <a:ext cx="4123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Total movies vs. series watched per user.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The number of Movies watched is more than the number of Series. We can conclude that User prefer watching Movies over Series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27758E6-7008-414F-B84D-895B7F9C0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582950"/>
              </p:ext>
            </p:extLst>
          </p:nvPr>
        </p:nvGraphicFramePr>
        <p:xfrm>
          <a:off x="4680488" y="235972"/>
          <a:ext cx="7231293" cy="625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611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E1536-ADDF-372D-19F9-068D9A6DC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853F6C-F32F-ECB0-1099-750E26A4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0CEA004E-7A52-C331-18BF-3C55CED666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3C6990-C71A-7D3F-EE73-20A4DDE55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1FCFC-2F08-22CD-781F-36FD422CAD6E}"/>
              </a:ext>
            </a:extLst>
          </p:cNvPr>
          <p:cNvSpPr txBox="1"/>
          <p:nvPr/>
        </p:nvSpPr>
        <p:spPr>
          <a:xfrm>
            <a:off x="280219" y="235973"/>
            <a:ext cx="50211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Impact of recommended content on engagement.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The correlation between the recommendation and Engagement is Negative hence We can conclude that there is no relation between recommendation and engagement</a:t>
            </a:r>
          </a:p>
          <a:p>
            <a:endParaRPr lang="en-IN" sz="2800" dirty="0"/>
          </a:p>
          <a:p>
            <a:endParaRPr lang="en-IN" sz="28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B579966-1EB0-4024-9B57-830EC9AFE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564427"/>
              </p:ext>
            </p:extLst>
          </p:nvPr>
        </p:nvGraphicFramePr>
        <p:xfrm>
          <a:off x="5408908" y="235973"/>
          <a:ext cx="6613821" cy="5456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1AC4494-53CC-5CC1-E236-4C24B3A58E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68" r="2282"/>
          <a:stretch>
            <a:fillRect/>
          </a:stretch>
        </p:blipFill>
        <p:spPr>
          <a:xfrm>
            <a:off x="5539052" y="5831461"/>
            <a:ext cx="6332649" cy="826728"/>
          </a:xfrm>
          <a:prstGeom prst="rect">
            <a:avLst/>
          </a:prstGeom>
          <a:solidFill>
            <a:srgbClr val="00B0F0"/>
          </a:solidFill>
        </p:spPr>
      </p:pic>
    </p:spTree>
    <p:extLst>
      <p:ext uri="{BB962C8B-B14F-4D97-AF65-F5344CB8AC3E}">
        <p14:creationId xmlns:p14="http://schemas.microsoft.com/office/powerpoint/2010/main" val="240459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1E95A-0BE7-2464-5127-160780F9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D26AD6-8BDA-67D3-1C85-ECC181AC0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13B0850F-E0AA-2F06-E1CA-AE5788D4C8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07D03FB-5701-81B2-7D9E-D9F9A9F91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E3E02-00CD-FDF7-B760-07164F9B7F50}"/>
              </a:ext>
            </a:extLst>
          </p:cNvPr>
          <p:cNvSpPr txBox="1"/>
          <p:nvPr/>
        </p:nvSpPr>
        <p:spPr>
          <a:xfrm>
            <a:off x="280219" y="313463"/>
            <a:ext cx="45522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Preferred genres by age group</a:t>
            </a:r>
            <a:r>
              <a:rPr lang="en-IN" sz="3200" b="1" u="sng" dirty="0">
                <a:solidFill>
                  <a:srgbClr val="FF0000"/>
                </a:solidFill>
              </a:rPr>
              <a:t> </a:t>
            </a:r>
          </a:p>
          <a:p>
            <a:endParaRPr lang="en-IN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Age group of 18-24 prefers to watch Documentary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Age group of 25-34 prefers to watch Horror, Action and Drama respectively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Age group of 35-44 prefers to watch Horror, Action and Romance respectively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Age group of 45-54 prefers to watch Romance, Action, Horror and Drama respectively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Age group of 55+ prefers to watch Comedy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952E6AA-EB0E-4826-8D2C-94348AD78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033538"/>
              </p:ext>
            </p:extLst>
          </p:nvPr>
        </p:nvGraphicFramePr>
        <p:xfrm>
          <a:off x="4835471" y="235972"/>
          <a:ext cx="7191214" cy="611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7143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CC6A9-1ED4-FF84-C40E-4A27C962E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87086B-CE5D-8D0A-ABD8-688442CCC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ovie clapper board with numbers&#10;&#10;AI-generated content may be incorrect.">
            <a:extLst>
              <a:ext uri="{FF2B5EF4-FFF2-40B4-BE49-F238E27FC236}">
                <a16:creationId xmlns:a16="http://schemas.microsoft.com/office/drawing/2014/main" id="{66A9BC27-23F1-1749-BDAD-CEAE41B7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458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solidFill>
            <a:srgbClr val="00B0F0">
              <a:alpha val="30000"/>
            </a:srgbClr>
          </a:solidFill>
          <a:effectLst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882F489-88E3-06CC-AF69-1099A9F1A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F5D14-043C-2925-641C-C4843B6A50FD}"/>
              </a:ext>
            </a:extLst>
          </p:cNvPr>
          <p:cNvSpPr txBox="1"/>
          <p:nvPr/>
        </p:nvSpPr>
        <p:spPr>
          <a:xfrm>
            <a:off x="517870" y="1592571"/>
            <a:ext cx="53361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Device usage trends</a:t>
            </a:r>
          </a:p>
          <a:p>
            <a:endParaRPr lang="en-IN" sz="3200" b="1" u="sng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Most users prefer to login into Multiple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Most Common devices used is Tablet, Smartphone and Smart TV respectively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CD9CF9-14A5-4F5B-89EE-FECBACDF8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635672"/>
              </p:ext>
            </p:extLst>
          </p:nvPr>
        </p:nvGraphicFramePr>
        <p:xfrm>
          <a:off x="6652950" y="116479"/>
          <a:ext cx="5258832" cy="295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020A62-B300-40E9-88EC-0B6E4BF71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589416"/>
              </p:ext>
            </p:extLst>
          </p:nvPr>
        </p:nvGraphicFramePr>
        <p:xfrm>
          <a:off x="6652950" y="3429000"/>
          <a:ext cx="5258832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0383549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B8140E-2438-49EB-81F9-9BD58C6EA6BE}">
  <we:reference id="wa200006000" version="1.2.1.0" store="en-US" storeType="OMEX"/>
  <we:alternateReferences>
    <we:reference id="WA200006000" version="1.2.1.0" store="WA200006000" storeType="OMEX"/>
  </we:alternateReferences>
  <we:properties>
    <we:property name="document_UID" value="&quot;1feaaa67-2327-4144-94a5-8198f8e472b8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775</Words>
  <Application>Microsoft Office PowerPoint</Application>
  <PresentationFormat>Widescreen</PresentationFormat>
  <Paragraphs>153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Bierstadt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 Singh</dc:creator>
  <cp:lastModifiedBy>Amar Singh</cp:lastModifiedBy>
  <cp:revision>4</cp:revision>
  <dcterms:created xsi:type="dcterms:W3CDTF">2025-08-03T01:41:41Z</dcterms:created>
  <dcterms:modified xsi:type="dcterms:W3CDTF">2025-08-03T17:25:22Z</dcterms:modified>
</cp:coreProperties>
</file>