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74" d="100"/>
          <a:sy n="74" d="100"/>
        </p:scale>
        <p:origin x="33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C1AEE80-B7E4-442B-877E-2E4FA0856B9E}" type="datetimeFigureOut">
              <a:rPr lang="en-IN" smtClean="0"/>
              <a:t>19-06-2024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F67323-0A16-4E09-BFEB-497C6CB4A0F9}" type="slidenum">
              <a:rPr lang="en-IN" smtClean="0"/>
              <a:t>‹#›</a:t>
            </a:fld>
            <a:endParaRPr lang="en-IN"/>
          </a:p>
        </p:txBody>
      </p:sp>
    </p:spTree>
    <p:extLst>
      <p:ext uri="{BB962C8B-B14F-4D97-AF65-F5344CB8AC3E}">
        <p14:creationId xmlns:p14="http://schemas.microsoft.com/office/powerpoint/2010/main" val="955306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1AEE80-B7E4-442B-877E-2E4FA0856B9E}" type="datetimeFigureOut">
              <a:rPr lang="en-IN" smtClean="0"/>
              <a:t>19-06-2024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F67323-0A16-4E09-BFEB-497C6CB4A0F9}" type="slidenum">
              <a:rPr lang="en-IN" smtClean="0"/>
              <a:t>‹#›</a:t>
            </a:fld>
            <a:endParaRPr lang="en-IN"/>
          </a:p>
        </p:txBody>
      </p:sp>
    </p:spTree>
    <p:extLst>
      <p:ext uri="{BB962C8B-B14F-4D97-AF65-F5344CB8AC3E}">
        <p14:creationId xmlns:p14="http://schemas.microsoft.com/office/powerpoint/2010/main" val="1674833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C1AEE80-B7E4-442B-877E-2E4FA0856B9E}" type="datetimeFigureOut">
              <a:rPr lang="en-IN" smtClean="0"/>
              <a:t>19-06-2024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F67323-0A16-4E09-BFEB-497C6CB4A0F9}" type="slidenum">
              <a:rPr lang="en-IN" smtClean="0"/>
              <a:t>‹#›</a:t>
            </a:fld>
            <a:endParaRPr lang="en-IN"/>
          </a:p>
        </p:txBody>
      </p:sp>
    </p:spTree>
    <p:extLst>
      <p:ext uri="{BB962C8B-B14F-4D97-AF65-F5344CB8AC3E}">
        <p14:creationId xmlns:p14="http://schemas.microsoft.com/office/powerpoint/2010/main" val="3554538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C1AEE80-B7E4-442B-877E-2E4FA0856B9E}" type="datetimeFigureOut">
              <a:rPr lang="en-IN" smtClean="0"/>
              <a:t>19-06-2024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F67323-0A16-4E09-BFEB-497C6CB4A0F9}"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2416222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1AEE80-B7E4-442B-877E-2E4FA0856B9E}" type="datetimeFigureOut">
              <a:rPr lang="en-IN" smtClean="0"/>
              <a:t>19-06-2024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F67323-0A16-4E09-BFEB-497C6CB4A0F9}" type="slidenum">
              <a:rPr lang="en-IN" smtClean="0"/>
              <a:t>‹#›</a:t>
            </a:fld>
            <a:endParaRPr lang="en-IN"/>
          </a:p>
        </p:txBody>
      </p:sp>
    </p:spTree>
    <p:extLst>
      <p:ext uri="{BB962C8B-B14F-4D97-AF65-F5344CB8AC3E}">
        <p14:creationId xmlns:p14="http://schemas.microsoft.com/office/powerpoint/2010/main" val="24788167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C1AEE80-B7E4-442B-877E-2E4FA0856B9E}" type="datetimeFigureOut">
              <a:rPr lang="en-IN" smtClean="0"/>
              <a:t>19-06-2024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F67323-0A16-4E09-BFEB-497C6CB4A0F9}" type="slidenum">
              <a:rPr lang="en-IN" smtClean="0"/>
              <a:t>‹#›</a:t>
            </a:fld>
            <a:endParaRPr lang="en-IN"/>
          </a:p>
        </p:txBody>
      </p:sp>
    </p:spTree>
    <p:extLst>
      <p:ext uri="{BB962C8B-B14F-4D97-AF65-F5344CB8AC3E}">
        <p14:creationId xmlns:p14="http://schemas.microsoft.com/office/powerpoint/2010/main" val="41176338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C1AEE80-B7E4-442B-877E-2E4FA0856B9E}" type="datetimeFigureOut">
              <a:rPr lang="en-IN" smtClean="0"/>
              <a:t>19-06-2024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F67323-0A16-4E09-BFEB-497C6CB4A0F9}" type="slidenum">
              <a:rPr lang="en-IN" smtClean="0"/>
              <a:t>‹#›</a:t>
            </a:fld>
            <a:endParaRPr lang="en-IN"/>
          </a:p>
        </p:txBody>
      </p:sp>
    </p:spTree>
    <p:extLst>
      <p:ext uri="{BB962C8B-B14F-4D97-AF65-F5344CB8AC3E}">
        <p14:creationId xmlns:p14="http://schemas.microsoft.com/office/powerpoint/2010/main" val="36594730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1AEE80-B7E4-442B-877E-2E4FA0856B9E}" type="datetimeFigureOut">
              <a:rPr lang="en-IN" smtClean="0"/>
              <a:t>19-06-2024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F67323-0A16-4E09-BFEB-497C6CB4A0F9}" type="slidenum">
              <a:rPr lang="en-IN" smtClean="0"/>
              <a:t>‹#›</a:t>
            </a:fld>
            <a:endParaRPr lang="en-IN"/>
          </a:p>
        </p:txBody>
      </p:sp>
    </p:spTree>
    <p:extLst>
      <p:ext uri="{BB962C8B-B14F-4D97-AF65-F5344CB8AC3E}">
        <p14:creationId xmlns:p14="http://schemas.microsoft.com/office/powerpoint/2010/main" val="25936035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1AEE80-B7E4-442B-877E-2E4FA0856B9E}" type="datetimeFigureOut">
              <a:rPr lang="en-IN" smtClean="0"/>
              <a:t>19-06-2024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F67323-0A16-4E09-BFEB-497C6CB4A0F9}" type="slidenum">
              <a:rPr lang="en-IN" smtClean="0"/>
              <a:t>‹#›</a:t>
            </a:fld>
            <a:endParaRPr lang="en-IN"/>
          </a:p>
        </p:txBody>
      </p:sp>
    </p:spTree>
    <p:extLst>
      <p:ext uri="{BB962C8B-B14F-4D97-AF65-F5344CB8AC3E}">
        <p14:creationId xmlns:p14="http://schemas.microsoft.com/office/powerpoint/2010/main" val="3631466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C1AEE80-B7E4-442B-877E-2E4FA0856B9E}" type="datetimeFigureOut">
              <a:rPr lang="en-IN" smtClean="0"/>
              <a:t>19-06-2024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F67323-0A16-4E09-BFEB-497C6CB4A0F9}" type="slidenum">
              <a:rPr lang="en-IN" smtClean="0"/>
              <a:t>‹#›</a:t>
            </a:fld>
            <a:endParaRPr lang="en-IN"/>
          </a:p>
        </p:txBody>
      </p:sp>
    </p:spTree>
    <p:extLst>
      <p:ext uri="{BB962C8B-B14F-4D97-AF65-F5344CB8AC3E}">
        <p14:creationId xmlns:p14="http://schemas.microsoft.com/office/powerpoint/2010/main" val="2212133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1AEE80-B7E4-442B-877E-2E4FA0856B9E}" type="datetimeFigureOut">
              <a:rPr lang="en-IN" smtClean="0"/>
              <a:t>19-06-2024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F67323-0A16-4E09-BFEB-497C6CB4A0F9}" type="slidenum">
              <a:rPr lang="en-IN" smtClean="0"/>
              <a:t>‹#›</a:t>
            </a:fld>
            <a:endParaRPr lang="en-IN"/>
          </a:p>
        </p:txBody>
      </p:sp>
    </p:spTree>
    <p:extLst>
      <p:ext uri="{BB962C8B-B14F-4D97-AF65-F5344CB8AC3E}">
        <p14:creationId xmlns:p14="http://schemas.microsoft.com/office/powerpoint/2010/main" val="520403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1AEE80-B7E4-442B-877E-2E4FA0856B9E}" type="datetimeFigureOut">
              <a:rPr lang="en-IN" smtClean="0"/>
              <a:t>19-06-2024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F67323-0A16-4E09-BFEB-497C6CB4A0F9}" type="slidenum">
              <a:rPr lang="en-IN" smtClean="0"/>
              <a:t>‹#›</a:t>
            </a:fld>
            <a:endParaRPr lang="en-IN"/>
          </a:p>
        </p:txBody>
      </p:sp>
    </p:spTree>
    <p:extLst>
      <p:ext uri="{BB962C8B-B14F-4D97-AF65-F5344CB8AC3E}">
        <p14:creationId xmlns:p14="http://schemas.microsoft.com/office/powerpoint/2010/main" val="2820634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1AEE80-B7E4-442B-877E-2E4FA0856B9E}" type="datetimeFigureOut">
              <a:rPr lang="en-IN" smtClean="0"/>
              <a:t>19-06-2024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EF67323-0A16-4E09-BFEB-497C6CB4A0F9}" type="slidenum">
              <a:rPr lang="en-IN" smtClean="0"/>
              <a:t>‹#›</a:t>
            </a:fld>
            <a:endParaRPr lang="en-IN"/>
          </a:p>
        </p:txBody>
      </p:sp>
    </p:spTree>
    <p:extLst>
      <p:ext uri="{BB962C8B-B14F-4D97-AF65-F5344CB8AC3E}">
        <p14:creationId xmlns:p14="http://schemas.microsoft.com/office/powerpoint/2010/main" val="598845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C1AEE80-B7E4-442B-877E-2E4FA0856B9E}" type="datetimeFigureOut">
              <a:rPr lang="en-IN" smtClean="0"/>
              <a:t>19-06-2024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AEF67323-0A16-4E09-BFEB-497C6CB4A0F9}" type="slidenum">
              <a:rPr lang="en-IN" smtClean="0"/>
              <a:t>‹#›</a:t>
            </a:fld>
            <a:endParaRPr lang="en-IN"/>
          </a:p>
        </p:txBody>
      </p:sp>
    </p:spTree>
    <p:extLst>
      <p:ext uri="{BB962C8B-B14F-4D97-AF65-F5344CB8AC3E}">
        <p14:creationId xmlns:p14="http://schemas.microsoft.com/office/powerpoint/2010/main" val="1683050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C1AEE80-B7E4-442B-877E-2E4FA0856B9E}" type="datetimeFigureOut">
              <a:rPr lang="en-IN" smtClean="0"/>
              <a:t>19-06-2024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AEF67323-0A16-4E09-BFEB-497C6CB4A0F9}" type="slidenum">
              <a:rPr lang="en-IN" smtClean="0"/>
              <a:t>‹#›</a:t>
            </a:fld>
            <a:endParaRPr lang="en-IN"/>
          </a:p>
        </p:txBody>
      </p:sp>
    </p:spTree>
    <p:extLst>
      <p:ext uri="{BB962C8B-B14F-4D97-AF65-F5344CB8AC3E}">
        <p14:creationId xmlns:p14="http://schemas.microsoft.com/office/powerpoint/2010/main" val="3898673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C1AEE80-B7E4-442B-877E-2E4FA0856B9E}" type="datetimeFigureOut">
              <a:rPr lang="en-IN" smtClean="0"/>
              <a:t>19-06-2024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AEF67323-0A16-4E09-BFEB-497C6CB4A0F9}" type="slidenum">
              <a:rPr lang="en-IN" smtClean="0"/>
              <a:t>‹#›</a:t>
            </a:fld>
            <a:endParaRPr lang="en-IN"/>
          </a:p>
        </p:txBody>
      </p:sp>
    </p:spTree>
    <p:extLst>
      <p:ext uri="{BB962C8B-B14F-4D97-AF65-F5344CB8AC3E}">
        <p14:creationId xmlns:p14="http://schemas.microsoft.com/office/powerpoint/2010/main" val="3592880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1AEE80-B7E4-442B-877E-2E4FA0856B9E}" type="datetimeFigureOut">
              <a:rPr lang="en-IN" smtClean="0"/>
              <a:t>19-06-2024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F67323-0A16-4E09-BFEB-497C6CB4A0F9}" type="slidenum">
              <a:rPr lang="en-IN" smtClean="0"/>
              <a:t>‹#›</a:t>
            </a:fld>
            <a:endParaRPr lang="en-IN"/>
          </a:p>
        </p:txBody>
      </p:sp>
    </p:spTree>
    <p:extLst>
      <p:ext uri="{BB962C8B-B14F-4D97-AF65-F5344CB8AC3E}">
        <p14:creationId xmlns:p14="http://schemas.microsoft.com/office/powerpoint/2010/main" val="1899883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C1AEE80-B7E4-442B-877E-2E4FA0856B9E}" type="datetimeFigureOut">
              <a:rPr lang="en-IN" smtClean="0"/>
              <a:t>19-06-2024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EF67323-0A16-4E09-BFEB-497C6CB4A0F9}" type="slidenum">
              <a:rPr lang="en-IN" smtClean="0"/>
              <a:t>‹#›</a:t>
            </a:fld>
            <a:endParaRPr lang="en-IN"/>
          </a:p>
        </p:txBody>
      </p:sp>
    </p:spTree>
    <p:extLst>
      <p:ext uri="{BB962C8B-B14F-4D97-AF65-F5344CB8AC3E}">
        <p14:creationId xmlns:p14="http://schemas.microsoft.com/office/powerpoint/2010/main" val="4265682039"/>
      </p:ext>
    </p:extLst>
  </p:cSld>
  <p:clrMap bg1="dk1" tx1="lt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2DFC1-5F7B-3462-23D0-32FB3A26E440}"/>
              </a:ext>
            </a:extLst>
          </p:cNvPr>
          <p:cNvSpPr>
            <a:spLocks noGrp="1"/>
          </p:cNvSpPr>
          <p:nvPr>
            <p:ph type="ctrTitle"/>
          </p:nvPr>
        </p:nvSpPr>
        <p:spPr>
          <a:xfrm>
            <a:off x="0" y="199199"/>
            <a:ext cx="12192000" cy="1969316"/>
          </a:xfrm>
        </p:spPr>
        <p:txBody>
          <a:bodyPr>
            <a:normAutofit/>
          </a:bodyPr>
          <a:lstStyle/>
          <a:p>
            <a:r>
              <a:rPr lang="en-IN" sz="6600" b="1" u="sng" dirty="0"/>
              <a:t>STOCK SENTIMENT ANALYSIS</a:t>
            </a:r>
          </a:p>
        </p:txBody>
      </p:sp>
      <p:sp>
        <p:nvSpPr>
          <p:cNvPr id="3" name="Subtitle 2">
            <a:extLst>
              <a:ext uri="{FF2B5EF4-FFF2-40B4-BE49-F238E27FC236}">
                <a16:creationId xmlns:a16="http://schemas.microsoft.com/office/drawing/2014/main" id="{4C58DAAD-336C-45FD-F1C7-4551F8B754F3}"/>
              </a:ext>
            </a:extLst>
          </p:cNvPr>
          <p:cNvSpPr>
            <a:spLocks noGrp="1"/>
          </p:cNvSpPr>
          <p:nvPr>
            <p:ph type="subTitle" idx="1"/>
          </p:nvPr>
        </p:nvSpPr>
        <p:spPr>
          <a:xfrm>
            <a:off x="8372212" y="5344851"/>
            <a:ext cx="4468536" cy="1655762"/>
          </a:xfrm>
        </p:spPr>
        <p:txBody>
          <a:bodyPr/>
          <a:lstStyle/>
          <a:p>
            <a:pPr algn="l"/>
            <a:r>
              <a:rPr lang="en-IN" b="1" dirty="0">
                <a:solidFill>
                  <a:srgbClr val="FFFF00"/>
                </a:solidFill>
              </a:rPr>
              <a:t>AMAR CHOUDHARY</a:t>
            </a:r>
          </a:p>
          <a:p>
            <a:pPr algn="l"/>
            <a:r>
              <a:rPr lang="en-IN" b="1" dirty="0">
                <a:solidFill>
                  <a:srgbClr val="FFFF00"/>
                </a:solidFill>
              </a:rPr>
              <a:t>MECHANICAL ENGINEERING</a:t>
            </a:r>
          </a:p>
          <a:p>
            <a:pPr algn="l"/>
            <a:r>
              <a:rPr lang="en-IN" b="1" dirty="0">
                <a:solidFill>
                  <a:srgbClr val="FFFF00"/>
                </a:solidFill>
              </a:rPr>
              <a:t>22117021</a:t>
            </a:r>
          </a:p>
        </p:txBody>
      </p:sp>
    </p:spTree>
    <p:extLst>
      <p:ext uri="{BB962C8B-B14F-4D97-AF65-F5344CB8AC3E}">
        <p14:creationId xmlns:p14="http://schemas.microsoft.com/office/powerpoint/2010/main" val="1567387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C7FF0-64D0-C5F3-2CF6-D56FF12B865C}"/>
              </a:ext>
            </a:extLst>
          </p:cNvPr>
          <p:cNvSpPr>
            <a:spLocks noGrp="1"/>
          </p:cNvSpPr>
          <p:nvPr>
            <p:ph type="ctrTitle"/>
          </p:nvPr>
        </p:nvSpPr>
        <p:spPr>
          <a:xfrm>
            <a:off x="251670" y="112370"/>
            <a:ext cx="8017078" cy="1025219"/>
          </a:xfrm>
        </p:spPr>
        <p:txBody>
          <a:bodyPr/>
          <a:lstStyle/>
          <a:p>
            <a:pPr algn="l"/>
            <a:r>
              <a:rPr lang="en-IN" b="1" i="1" u="sng" dirty="0"/>
              <a:t>BRIEF SUMMARY:-</a:t>
            </a:r>
          </a:p>
        </p:txBody>
      </p:sp>
      <p:sp>
        <p:nvSpPr>
          <p:cNvPr id="3" name="Subtitle 2">
            <a:extLst>
              <a:ext uri="{FF2B5EF4-FFF2-40B4-BE49-F238E27FC236}">
                <a16:creationId xmlns:a16="http://schemas.microsoft.com/office/drawing/2014/main" id="{424414CB-C5C2-4415-2487-3C88C3A34504}"/>
              </a:ext>
            </a:extLst>
          </p:cNvPr>
          <p:cNvSpPr>
            <a:spLocks noGrp="1"/>
          </p:cNvSpPr>
          <p:nvPr>
            <p:ph type="subTitle" idx="1"/>
          </p:nvPr>
        </p:nvSpPr>
        <p:spPr>
          <a:xfrm>
            <a:off x="520117" y="1434517"/>
            <a:ext cx="10147883" cy="4798503"/>
          </a:xfrm>
        </p:spPr>
        <p:txBody>
          <a:bodyPr>
            <a:normAutofit lnSpcReduction="10000"/>
          </a:bodyPr>
          <a:lstStyle/>
          <a:p>
            <a:pPr algn="l"/>
            <a:r>
              <a:rPr lang="en-US" dirty="0">
                <a:solidFill>
                  <a:srgbClr val="FFFF00"/>
                </a:solidFill>
              </a:rPr>
              <a:t>1)-In this project, our goal is to collect data, reports, and articles related to specific stocks such as Tesla, Apple, Microsoft, and others.</a:t>
            </a:r>
          </a:p>
          <a:p>
            <a:pPr algn="l"/>
            <a:endParaRPr lang="en-US" dirty="0">
              <a:solidFill>
                <a:srgbClr val="FFFF00"/>
              </a:solidFill>
            </a:endParaRPr>
          </a:p>
          <a:p>
            <a:pPr algn="l"/>
            <a:r>
              <a:rPr lang="en-US" dirty="0">
                <a:solidFill>
                  <a:srgbClr val="FFFF00"/>
                </a:solidFill>
              </a:rPr>
              <a:t> 2)-We will label this information using sentiment analysis, categorizing it as positive, negative, or neutral, corresponding to the values 1, -1, and 0, respectively. </a:t>
            </a:r>
          </a:p>
          <a:p>
            <a:pPr algn="l"/>
            <a:endParaRPr lang="en-US" dirty="0">
              <a:solidFill>
                <a:srgbClr val="FFFF00"/>
              </a:solidFill>
            </a:endParaRPr>
          </a:p>
          <a:p>
            <a:pPr algn="l"/>
            <a:r>
              <a:rPr lang="en-US" dirty="0">
                <a:solidFill>
                  <a:srgbClr val="FFFF00"/>
                </a:solidFill>
              </a:rPr>
              <a:t>3)-Using these labeled values, we will employ machine learning algorithms to generate buy and sell signals based on the financial data of these stocks.</a:t>
            </a:r>
          </a:p>
          <a:p>
            <a:pPr algn="l"/>
            <a:endParaRPr lang="en-US" dirty="0">
              <a:solidFill>
                <a:srgbClr val="FFFF00"/>
              </a:solidFill>
            </a:endParaRPr>
          </a:p>
          <a:p>
            <a:pPr algn="l"/>
            <a:r>
              <a:rPr lang="en-US" dirty="0">
                <a:solidFill>
                  <a:srgbClr val="FFFF00"/>
                </a:solidFill>
              </a:rPr>
              <a:t>4)-After that we will do apply stop loss and take profit region for every signal and try to capture our target weather it is loss or profit</a:t>
            </a:r>
          </a:p>
          <a:p>
            <a:pPr algn="l"/>
            <a:endParaRPr lang="en-US" dirty="0">
              <a:solidFill>
                <a:srgbClr val="FFFF00"/>
              </a:solidFill>
            </a:endParaRPr>
          </a:p>
          <a:p>
            <a:pPr algn="l"/>
            <a:endParaRPr lang="en-IN" dirty="0">
              <a:solidFill>
                <a:srgbClr val="FFFF00"/>
              </a:solidFill>
            </a:endParaRPr>
          </a:p>
        </p:txBody>
      </p:sp>
    </p:spTree>
    <p:extLst>
      <p:ext uri="{BB962C8B-B14F-4D97-AF65-F5344CB8AC3E}">
        <p14:creationId xmlns:p14="http://schemas.microsoft.com/office/powerpoint/2010/main" val="2890912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8D7AF-FF61-443B-E76E-9F3783EFFB5C}"/>
              </a:ext>
            </a:extLst>
          </p:cNvPr>
          <p:cNvSpPr>
            <a:spLocks noGrp="1"/>
          </p:cNvSpPr>
          <p:nvPr>
            <p:ph type="title"/>
          </p:nvPr>
        </p:nvSpPr>
        <p:spPr/>
        <p:txBody>
          <a:bodyPr/>
          <a:lstStyle/>
          <a:p>
            <a:r>
              <a:rPr lang="en-IN" sz="4800" b="1" i="1" u="sng" dirty="0"/>
              <a:t>Data Extraction</a:t>
            </a:r>
          </a:p>
        </p:txBody>
      </p:sp>
      <p:sp>
        <p:nvSpPr>
          <p:cNvPr id="3" name="Content Placeholder 2">
            <a:extLst>
              <a:ext uri="{FF2B5EF4-FFF2-40B4-BE49-F238E27FC236}">
                <a16:creationId xmlns:a16="http://schemas.microsoft.com/office/drawing/2014/main" id="{12699A97-BDE3-7062-84DF-968DE77CABE1}"/>
              </a:ext>
            </a:extLst>
          </p:cNvPr>
          <p:cNvSpPr>
            <a:spLocks noGrp="1"/>
          </p:cNvSpPr>
          <p:nvPr>
            <p:ph idx="1"/>
          </p:nvPr>
        </p:nvSpPr>
        <p:spPr>
          <a:xfrm>
            <a:off x="516716" y="1853248"/>
            <a:ext cx="8946541" cy="4195481"/>
          </a:xfrm>
        </p:spPr>
        <p:txBody>
          <a:bodyPr/>
          <a:lstStyle/>
          <a:p>
            <a:r>
              <a:rPr lang="en-IN" dirty="0">
                <a:solidFill>
                  <a:srgbClr val="FFFF00"/>
                </a:solidFill>
              </a:rPr>
              <a:t>With the help of </a:t>
            </a:r>
            <a:r>
              <a:rPr lang="en-IN" dirty="0" err="1">
                <a:solidFill>
                  <a:srgbClr val="FFFF00"/>
                </a:solidFill>
              </a:rPr>
              <a:t>NewYorkTimes</a:t>
            </a:r>
            <a:r>
              <a:rPr lang="en-IN" dirty="0">
                <a:solidFill>
                  <a:srgbClr val="FFFF00"/>
                </a:solidFill>
              </a:rPr>
              <a:t> Api I extracted all the data related to the stock by giving input as stock’s keyword and then fetch all the data from period 2010 – 2023.</a:t>
            </a:r>
          </a:p>
          <a:p>
            <a:endParaRPr lang="en-IN" dirty="0">
              <a:solidFill>
                <a:srgbClr val="FFFF00"/>
              </a:solidFill>
            </a:endParaRPr>
          </a:p>
          <a:p>
            <a:r>
              <a:rPr lang="en-IN" dirty="0">
                <a:solidFill>
                  <a:srgbClr val="FFFF00"/>
                </a:solidFill>
              </a:rPr>
              <a:t>I picked up two stocks specifically AAPL,TSLA.</a:t>
            </a:r>
          </a:p>
        </p:txBody>
      </p:sp>
      <p:pic>
        <p:nvPicPr>
          <p:cNvPr id="1026" name="Picture 2">
            <a:extLst>
              <a:ext uri="{FF2B5EF4-FFF2-40B4-BE49-F238E27FC236}">
                <a16:creationId xmlns:a16="http://schemas.microsoft.com/office/drawing/2014/main" id="{C42A792A-4E35-435B-8F3B-4877DE88A0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139" y="4140679"/>
            <a:ext cx="4830793" cy="271732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05A9735E-F6D0-AEDB-1965-B0D9241EBE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1736" y="3809100"/>
            <a:ext cx="5420264" cy="3048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7521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070D6-F267-774B-8B5F-5C17F8553E08}"/>
              </a:ext>
            </a:extLst>
          </p:cNvPr>
          <p:cNvSpPr>
            <a:spLocks noGrp="1"/>
          </p:cNvSpPr>
          <p:nvPr>
            <p:ph type="title"/>
          </p:nvPr>
        </p:nvSpPr>
        <p:spPr/>
        <p:txBody>
          <a:bodyPr/>
          <a:lstStyle/>
          <a:p>
            <a:r>
              <a:rPr lang="en-IN" sz="4800" b="1" i="1" u="sng" dirty="0"/>
              <a:t>Generating Labels </a:t>
            </a:r>
          </a:p>
        </p:txBody>
      </p:sp>
      <p:sp>
        <p:nvSpPr>
          <p:cNvPr id="3" name="Content Placeholder 2">
            <a:extLst>
              <a:ext uri="{FF2B5EF4-FFF2-40B4-BE49-F238E27FC236}">
                <a16:creationId xmlns:a16="http://schemas.microsoft.com/office/drawing/2014/main" id="{98AAFCC8-46B7-1762-2FBA-D29DFE08B1E6}"/>
              </a:ext>
            </a:extLst>
          </p:cNvPr>
          <p:cNvSpPr>
            <a:spLocks noGrp="1"/>
          </p:cNvSpPr>
          <p:nvPr>
            <p:ph idx="1"/>
          </p:nvPr>
        </p:nvSpPr>
        <p:spPr>
          <a:xfrm>
            <a:off x="646111" y="2044292"/>
            <a:ext cx="8946541" cy="4195481"/>
          </a:xfrm>
        </p:spPr>
        <p:txBody>
          <a:bodyPr/>
          <a:lstStyle/>
          <a:p>
            <a:r>
              <a:rPr lang="en-IN" dirty="0">
                <a:solidFill>
                  <a:srgbClr val="FFFF00"/>
                </a:solidFill>
              </a:rPr>
              <a:t>First I cleaned the </a:t>
            </a:r>
            <a:r>
              <a:rPr lang="en-IN" dirty="0" err="1">
                <a:solidFill>
                  <a:srgbClr val="FFFF00"/>
                </a:solidFill>
              </a:rPr>
              <a:t>texual</a:t>
            </a:r>
            <a:r>
              <a:rPr lang="en-IN" dirty="0">
                <a:solidFill>
                  <a:srgbClr val="FFFF00"/>
                </a:solidFill>
              </a:rPr>
              <a:t> data that I fetch from </a:t>
            </a:r>
            <a:r>
              <a:rPr lang="en-IN" dirty="0" err="1">
                <a:solidFill>
                  <a:srgbClr val="FFFF00"/>
                </a:solidFill>
              </a:rPr>
              <a:t>api</a:t>
            </a:r>
            <a:r>
              <a:rPr lang="en-IN" dirty="0">
                <a:solidFill>
                  <a:srgbClr val="FFFF00"/>
                </a:solidFill>
              </a:rPr>
              <a:t> by using NLP techniques regex and stop words removal.</a:t>
            </a:r>
          </a:p>
          <a:p>
            <a:endParaRPr lang="en-IN" dirty="0">
              <a:solidFill>
                <a:srgbClr val="FFFF00"/>
              </a:solidFill>
            </a:endParaRPr>
          </a:p>
          <a:p>
            <a:r>
              <a:rPr lang="en-IN" dirty="0">
                <a:solidFill>
                  <a:srgbClr val="FFFF00"/>
                </a:solidFill>
              </a:rPr>
              <a:t>Then I use Vader Sentiment Analyst library to give a news as positive, negative or neutral sentiment. Note I not used </a:t>
            </a:r>
            <a:r>
              <a:rPr lang="en-IN" dirty="0" err="1">
                <a:solidFill>
                  <a:srgbClr val="FFFF00"/>
                </a:solidFill>
              </a:rPr>
              <a:t>TextBlob</a:t>
            </a:r>
            <a:r>
              <a:rPr lang="en-IN" dirty="0">
                <a:solidFill>
                  <a:srgbClr val="FFFF00"/>
                </a:solidFill>
              </a:rPr>
              <a:t> for Sentiment Analysis.</a:t>
            </a:r>
          </a:p>
          <a:p>
            <a:endParaRPr lang="en-IN" dirty="0">
              <a:solidFill>
                <a:srgbClr val="FFFF00"/>
              </a:solidFill>
            </a:endParaRPr>
          </a:p>
        </p:txBody>
      </p:sp>
    </p:spTree>
    <p:extLst>
      <p:ext uri="{BB962C8B-B14F-4D97-AF65-F5344CB8AC3E}">
        <p14:creationId xmlns:p14="http://schemas.microsoft.com/office/powerpoint/2010/main" val="402210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9736E-7EDA-FA81-0C85-CC1E1648F1AA}"/>
              </a:ext>
            </a:extLst>
          </p:cNvPr>
          <p:cNvSpPr>
            <a:spLocks noGrp="1"/>
          </p:cNvSpPr>
          <p:nvPr>
            <p:ph type="title"/>
          </p:nvPr>
        </p:nvSpPr>
        <p:spPr/>
        <p:txBody>
          <a:bodyPr/>
          <a:lstStyle/>
          <a:p>
            <a:r>
              <a:rPr lang="en-IN" b="1" i="1" u="sng" dirty="0"/>
              <a:t>Merging Textual and Financial Data</a:t>
            </a:r>
          </a:p>
        </p:txBody>
      </p:sp>
      <p:sp>
        <p:nvSpPr>
          <p:cNvPr id="3" name="Content Placeholder 2">
            <a:extLst>
              <a:ext uri="{FF2B5EF4-FFF2-40B4-BE49-F238E27FC236}">
                <a16:creationId xmlns:a16="http://schemas.microsoft.com/office/drawing/2014/main" id="{1A5D770A-6E9F-EE41-927A-CF3A3F8E6FE6}"/>
              </a:ext>
            </a:extLst>
          </p:cNvPr>
          <p:cNvSpPr>
            <a:spLocks noGrp="1"/>
          </p:cNvSpPr>
          <p:nvPr>
            <p:ph idx="1"/>
          </p:nvPr>
        </p:nvSpPr>
        <p:spPr/>
        <p:txBody>
          <a:bodyPr/>
          <a:lstStyle/>
          <a:p>
            <a:r>
              <a:rPr lang="en-IN" dirty="0">
                <a:solidFill>
                  <a:srgbClr val="FFFF00"/>
                </a:solidFill>
              </a:rPr>
              <a:t>We merge both data (financial data and textual data with labels or signals) in such a way in which we no news came it means on that day the signal will be zero for financial dataset.</a:t>
            </a:r>
          </a:p>
          <a:p>
            <a:endParaRPr lang="en-IN" dirty="0">
              <a:solidFill>
                <a:srgbClr val="FFFF00"/>
              </a:solidFill>
            </a:endParaRPr>
          </a:p>
          <a:p>
            <a:endParaRPr lang="en-IN" dirty="0">
              <a:solidFill>
                <a:srgbClr val="FFFF00"/>
              </a:solidFill>
            </a:endParaRPr>
          </a:p>
          <a:p>
            <a:r>
              <a:rPr lang="en-IN" dirty="0">
                <a:solidFill>
                  <a:srgbClr val="FFFF00"/>
                </a:solidFill>
              </a:rPr>
              <a:t>So in this way, Now our financial data also has three signals that are no signal, buy signal and sell signal</a:t>
            </a:r>
          </a:p>
        </p:txBody>
      </p:sp>
    </p:spTree>
    <p:extLst>
      <p:ext uri="{BB962C8B-B14F-4D97-AF65-F5344CB8AC3E}">
        <p14:creationId xmlns:p14="http://schemas.microsoft.com/office/powerpoint/2010/main" val="510421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FA992-4440-7ED2-4B09-0F3B4F1AD167}"/>
              </a:ext>
            </a:extLst>
          </p:cNvPr>
          <p:cNvSpPr>
            <a:spLocks noGrp="1"/>
          </p:cNvSpPr>
          <p:nvPr>
            <p:ph type="title"/>
          </p:nvPr>
        </p:nvSpPr>
        <p:spPr>
          <a:xfrm>
            <a:off x="293773" y="964446"/>
            <a:ext cx="11274645" cy="1400530"/>
          </a:xfrm>
        </p:spPr>
        <p:txBody>
          <a:bodyPr/>
          <a:lstStyle/>
          <a:p>
            <a:r>
              <a:rPr lang="en-IN" b="1" i="1" u="sng" dirty="0"/>
              <a:t>Plotting graph having buy and sell signal</a:t>
            </a:r>
          </a:p>
        </p:txBody>
      </p:sp>
      <p:pic>
        <p:nvPicPr>
          <p:cNvPr id="5" name="Content Placeholder 4">
            <a:extLst>
              <a:ext uri="{FF2B5EF4-FFF2-40B4-BE49-F238E27FC236}">
                <a16:creationId xmlns:a16="http://schemas.microsoft.com/office/drawing/2014/main" id="{2397B86C-B343-4A15-F78F-5FCA714EE3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3115" y="1884348"/>
            <a:ext cx="8602982" cy="4351338"/>
          </a:xfrm>
        </p:spPr>
      </p:pic>
    </p:spTree>
    <p:extLst>
      <p:ext uri="{BB962C8B-B14F-4D97-AF65-F5344CB8AC3E}">
        <p14:creationId xmlns:p14="http://schemas.microsoft.com/office/powerpoint/2010/main" val="1469754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8095D-07D4-91C4-84FF-5F692B65A7D8}"/>
              </a:ext>
            </a:extLst>
          </p:cNvPr>
          <p:cNvSpPr>
            <a:spLocks noGrp="1"/>
          </p:cNvSpPr>
          <p:nvPr>
            <p:ph type="title"/>
          </p:nvPr>
        </p:nvSpPr>
        <p:spPr/>
        <p:txBody>
          <a:bodyPr/>
          <a:lstStyle/>
          <a:p>
            <a:r>
              <a:rPr lang="en-IN" b="1" i="1" u="sng" dirty="0"/>
              <a:t>Adding Stop loss and Take profit</a:t>
            </a:r>
          </a:p>
        </p:txBody>
      </p:sp>
      <p:sp>
        <p:nvSpPr>
          <p:cNvPr id="3" name="Content Placeholder 2">
            <a:extLst>
              <a:ext uri="{FF2B5EF4-FFF2-40B4-BE49-F238E27FC236}">
                <a16:creationId xmlns:a16="http://schemas.microsoft.com/office/drawing/2014/main" id="{490E0D3F-83B9-61CE-3F2F-F5AD3CC15FA6}"/>
              </a:ext>
            </a:extLst>
          </p:cNvPr>
          <p:cNvSpPr>
            <a:spLocks noGrp="1"/>
          </p:cNvSpPr>
          <p:nvPr>
            <p:ph idx="1"/>
          </p:nvPr>
        </p:nvSpPr>
        <p:spPr/>
        <p:txBody>
          <a:bodyPr/>
          <a:lstStyle/>
          <a:p>
            <a:r>
              <a:rPr lang="en-IN" dirty="0">
                <a:solidFill>
                  <a:srgbClr val="FFFF00"/>
                </a:solidFill>
              </a:rPr>
              <a:t>Now we have signals for both call and put or buy and sell , Now our goal is to find stop loss and take profit region so that we can compute either the closing price will hit stop loss and book loss or hit take profit to book profit in the following days.</a:t>
            </a:r>
          </a:p>
          <a:p>
            <a:endParaRPr lang="en-IN" dirty="0">
              <a:solidFill>
                <a:srgbClr val="FFFF00"/>
              </a:solidFill>
            </a:endParaRPr>
          </a:p>
          <a:p>
            <a:endParaRPr lang="en-IN" dirty="0">
              <a:solidFill>
                <a:srgbClr val="FFFF00"/>
              </a:solidFill>
            </a:endParaRPr>
          </a:p>
          <a:p>
            <a:r>
              <a:rPr lang="en-IN" dirty="0">
                <a:solidFill>
                  <a:srgbClr val="FFFF00"/>
                </a:solidFill>
              </a:rPr>
              <a:t>By using ATR , we were made stop loss and take profit for the signal.</a:t>
            </a:r>
          </a:p>
          <a:p>
            <a:pPr marL="0" indent="0">
              <a:buNone/>
            </a:pPr>
            <a:endParaRPr lang="en-IN" dirty="0">
              <a:solidFill>
                <a:srgbClr val="FFFF00"/>
              </a:solidFill>
            </a:endParaRPr>
          </a:p>
        </p:txBody>
      </p:sp>
    </p:spTree>
    <p:extLst>
      <p:ext uri="{BB962C8B-B14F-4D97-AF65-F5344CB8AC3E}">
        <p14:creationId xmlns:p14="http://schemas.microsoft.com/office/powerpoint/2010/main" val="2364277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F620F-7433-1279-F142-BCECC76A1C26}"/>
              </a:ext>
            </a:extLst>
          </p:cNvPr>
          <p:cNvSpPr>
            <a:spLocks noGrp="1"/>
          </p:cNvSpPr>
          <p:nvPr>
            <p:ph type="title"/>
          </p:nvPr>
        </p:nvSpPr>
        <p:spPr>
          <a:xfrm>
            <a:off x="31826" y="190993"/>
            <a:ext cx="9404723" cy="1400530"/>
          </a:xfrm>
        </p:spPr>
        <p:txBody>
          <a:bodyPr/>
          <a:lstStyle/>
          <a:p>
            <a:r>
              <a:rPr lang="en-IN" b="1" i="1" u="sng" dirty="0"/>
              <a:t>Final Step- </a:t>
            </a:r>
            <a:r>
              <a:rPr lang="en-IN" b="1" i="1" u="sng" dirty="0" err="1"/>
              <a:t>Backtesting</a:t>
            </a:r>
            <a:endParaRPr lang="en-IN" b="1" i="1" u="sng" dirty="0"/>
          </a:p>
        </p:txBody>
      </p:sp>
      <p:sp>
        <p:nvSpPr>
          <p:cNvPr id="3" name="Content Placeholder 2">
            <a:extLst>
              <a:ext uri="{FF2B5EF4-FFF2-40B4-BE49-F238E27FC236}">
                <a16:creationId xmlns:a16="http://schemas.microsoft.com/office/drawing/2014/main" id="{DFAB579F-9E68-A749-DB05-D4A21CDE0988}"/>
              </a:ext>
            </a:extLst>
          </p:cNvPr>
          <p:cNvSpPr>
            <a:spLocks noGrp="1"/>
          </p:cNvSpPr>
          <p:nvPr>
            <p:ph idx="1"/>
          </p:nvPr>
        </p:nvSpPr>
        <p:spPr>
          <a:xfrm>
            <a:off x="260918" y="1591523"/>
            <a:ext cx="8946541" cy="4195481"/>
          </a:xfrm>
        </p:spPr>
        <p:txBody>
          <a:bodyPr/>
          <a:lstStyle/>
          <a:p>
            <a:r>
              <a:rPr lang="en-IN" dirty="0">
                <a:solidFill>
                  <a:srgbClr val="FFFF00"/>
                </a:solidFill>
              </a:rPr>
              <a:t>Now its time to do </a:t>
            </a:r>
            <a:r>
              <a:rPr lang="en-IN" dirty="0" err="1">
                <a:solidFill>
                  <a:srgbClr val="FFFF00"/>
                </a:solidFill>
              </a:rPr>
              <a:t>backtesting</a:t>
            </a:r>
            <a:r>
              <a:rPr lang="en-IN" dirty="0">
                <a:solidFill>
                  <a:srgbClr val="FFFF00"/>
                </a:solidFill>
              </a:rPr>
              <a:t> , and check our signals accuracy weather they are </a:t>
            </a:r>
            <a:r>
              <a:rPr lang="en-IN" dirty="0" err="1">
                <a:solidFill>
                  <a:srgbClr val="FFFF00"/>
                </a:solidFill>
              </a:rPr>
              <a:t>capble</a:t>
            </a:r>
            <a:r>
              <a:rPr lang="en-IN" dirty="0">
                <a:solidFill>
                  <a:srgbClr val="FFFF00"/>
                </a:solidFill>
              </a:rPr>
              <a:t> of booking profit or not from news.</a:t>
            </a:r>
          </a:p>
          <a:p>
            <a:r>
              <a:rPr lang="en-IN" dirty="0">
                <a:solidFill>
                  <a:srgbClr val="FFFF00"/>
                </a:solidFill>
              </a:rPr>
              <a:t>In </a:t>
            </a:r>
            <a:r>
              <a:rPr lang="en-IN" dirty="0" err="1">
                <a:solidFill>
                  <a:srgbClr val="FFFF00"/>
                </a:solidFill>
              </a:rPr>
              <a:t>Backtesting</a:t>
            </a:r>
            <a:r>
              <a:rPr lang="en-IN" dirty="0">
                <a:solidFill>
                  <a:srgbClr val="FFFF00"/>
                </a:solidFill>
              </a:rPr>
              <a:t> We compute following things like,</a:t>
            </a:r>
          </a:p>
          <a:p>
            <a:r>
              <a:rPr lang="en-IN" dirty="0">
                <a:solidFill>
                  <a:srgbClr val="FFFF00"/>
                </a:solidFill>
              </a:rPr>
              <a:t>PNL, Sharpe Ratio, Max Drawdown, No. of winner Trades, no . Of losing Trades , etc</a:t>
            </a:r>
          </a:p>
        </p:txBody>
      </p:sp>
      <p:pic>
        <p:nvPicPr>
          <p:cNvPr id="5" name="Picture 4">
            <a:extLst>
              <a:ext uri="{FF2B5EF4-FFF2-40B4-BE49-F238E27FC236}">
                <a16:creationId xmlns:a16="http://schemas.microsoft.com/office/drawing/2014/main" id="{3392E6B0-4FD8-98A0-8C3E-057C8A1534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2036" y="3078759"/>
            <a:ext cx="3835350" cy="3716323"/>
          </a:xfrm>
          <a:prstGeom prst="rect">
            <a:avLst/>
          </a:prstGeom>
        </p:spPr>
      </p:pic>
    </p:spTree>
    <p:extLst>
      <p:ext uri="{BB962C8B-B14F-4D97-AF65-F5344CB8AC3E}">
        <p14:creationId xmlns:p14="http://schemas.microsoft.com/office/powerpoint/2010/main" val="5296810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TotalTime>
  <Words>438</Words>
  <Application>Microsoft Office PowerPoint</Application>
  <PresentationFormat>Widescreen</PresentationFormat>
  <Paragraphs>35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vt:lpstr>
      <vt:lpstr>STOCK SENTIMENT ANALYSIS</vt:lpstr>
      <vt:lpstr>BRIEF SUMMARY:-</vt:lpstr>
      <vt:lpstr>Data Extraction</vt:lpstr>
      <vt:lpstr>Generating Labels </vt:lpstr>
      <vt:lpstr>Merging Textual and Financial Data</vt:lpstr>
      <vt:lpstr>Plotting graph having buy and sell signal</vt:lpstr>
      <vt:lpstr>Adding Stop loss and Take profit</vt:lpstr>
      <vt:lpstr>Final Step- Backtesting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Amar Choudhary</dc:creator>
  <cp:lastModifiedBy>Amar Choudhary</cp:lastModifiedBy>
  <cp:revision>2</cp:revision>
  <dcterms:created xsi:type="dcterms:W3CDTF">2024-06-19T17:05:09Z</dcterms:created>
  <dcterms:modified xsi:type="dcterms:W3CDTF">2024-06-19T17:15:53Z</dcterms:modified>
</cp:coreProperties>
</file>