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3"/>
  </p:notesMasterIdLst>
  <p:sldIdLst>
    <p:sldId id="321" r:id="rId2"/>
    <p:sldId id="365" r:id="rId3"/>
    <p:sldId id="377" r:id="rId4"/>
    <p:sldId id="378" r:id="rId5"/>
    <p:sldId id="366" r:id="rId6"/>
    <p:sldId id="380" r:id="rId7"/>
    <p:sldId id="379" r:id="rId8"/>
    <p:sldId id="362" r:id="rId9"/>
    <p:sldId id="323" r:id="rId10"/>
    <p:sldId id="381" r:id="rId11"/>
    <p:sldId id="382" r:id="rId12"/>
    <p:sldId id="325" r:id="rId13"/>
    <p:sldId id="383" r:id="rId14"/>
    <p:sldId id="384" r:id="rId15"/>
    <p:sldId id="364" r:id="rId16"/>
    <p:sldId id="328" r:id="rId17"/>
    <p:sldId id="329" r:id="rId18"/>
    <p:sldId id="398" r:id="rId19"/>
    <p:sldId id="330" r:id="rId20"/>
    <p:sldId id="331" r:id="rId21"/>
    <p:sldId id="332" r:id="rId22"/>
    <p:sldId id="333" r:id="rId23"/>
    <p:sldId id="334" r:id="rId24"/>
    <p:sldId id="363" r:id="rId25"/>
    <p:sldId id="347" r:id="rId26"/>
    <p:sldId id="348" r:id="rId27"/>
    <p:sldId id="336" r:id="rId28"/>
    <p:sldId id="385" r:id="rId29"/>
    <p:sldId id="386" r:id="rId30"/>
    <p:sldId id="376" r:id="rId31"/>
    <p:sldId id="302" r:id="rId32"/>
    <p:sldId id="405" r:id="rId33"/>
    <p:sldId id="303" r:id="rId34"/>
    <p:sldId id="261" r:id="rId35"/>
    <p:sldId id="260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06" r:id="rId44"/>
    <p:sldId id="307" r:id="rId45"/>
    <p:sldId id="308" r:id="rId46"/>
    <p:sldId id="310" r:id="rId47"/>
    <p:sldId id="309" r:id="rId48"/>
    <p:sldId id="314" r:id="rId49"/>
    <p:sldId id="312" r:id="rId50"/>
    <p:sldId id="311" r:id="rId51"/>
    <p:sldId id="320" r:id="rId52"/>
    <p:sldId id="356" r:id="rId53"/>
    <p:sldId id="357" r:id="rId54"/>
    <p:sldId id="358" r:id="rId55"/>
    <p:sldId id="359" r:id="rId56"/>
    <p:sldId id="360" r:id="rId57"/>
    <p:sldId id="313" r:id="rId58"/>
    <p:sldId id="316" r:id="rId59"/>
    <p:sldId id="317" r:id="rId60"/>
    <p:sldId id="318" r:id="rId61"/>
    <p:sldId id="319" r:id="rId62"/>
    <p:sldId id="387" r:id="rId63"/>
    <p:sldId id="388" r:id="rId64"/>
    <p:sldId id="266" r:id="rId65"/>
    <p:sldId id="397" r:id="rId66"/>
    <p:sldId id="404" r:id="rId67"/>
    <p:sldId id="299" r:id="rId68"/>
    <p:sldId id="305" r:id="rId69"/>
    <p:sldId id="300" r:id="rId70"/>
    <p:sldId id="301" r:id="rId71"/>
    <p:sldId id="259" r:id="rId72"/>
    <p:sldId id="291" r:id="rId73"/>
    <p:sldId id="292" r:id="rId74"/>
    <p:sldId id="293" r:id="rId75"/>
    <p:sldId id="294" r:id="rId76"/>
    <p:sldId id="297" r:id="rId77"/>
    <p:sldId id="298" r:id="rId78"/>
    <p:sldId id="389" r:id="rId79"/>
    <p:sldId id="390" r:id="rId80"/>
    <p:sldId id="402" r:id="rId81"/>
    <p:sldId id="403" r:id="rId82"/>
    <p:sldId id="391" r:id="rId83"/>
    <p:sldId id="392" r:id="rId84"/>
    <p:sldId id="367" r:id="rId85"/>
    <p:sldId id="400" r:id="rId86"/>
    <p:sldId id="393" r:id="rId87"/>
    <p:sldId id="394" r:id="rId88"/>
    <p:sldId id="368" r:id="rId89"/>
    <p:sldId id="399" r:id="rId90"/>
    <p:sldId id="395" r:id="rId91"/>
    <p:sldId id="396" r:id="rId9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600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806" autoAdjust="0"/>
  </p:normalViewPr>
  <p:slideViewPr>
    <p:cSldViewPr>
      <p:cViewPr varScale="1">
        <p:scale>
          <a:sx n="60" d="100"/>
          <a:sy n="60" d="100"/>
        </p:scale>
        <p:origin x="-14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peter\Desktop\Scala\wsnlocalizationscala\Resources\Data\Antenne%20tijdstippe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peter\Desktop\Scala\wsnlocalizationscala\Resources\Data\Antenne%20tijdstippe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0"/>
  <c:chart>
    <c:autoTitleDeleted val="1"/>
    <c:plotArea>
      <c:layout>
        <c:manualLayout>
          <c:layoutTarget val="inner"/>
          <c:xMode val="edge"/>
          <c:yMode val="edge"/>
          <c:x val="0.1143441071182707"/>
          <c:y val="4.261592300962383E-2"/>
          <c:w val="0.87978541297517754"/>
          <c:h val="0.82727981918926863"/>
        </c:manualLayout>
      </c:layout>
      <c:lineChart>
        <c:grouping val="standard"/>
        <c:ser>
          <c:idx val="1"/>
          <c:order val="1"/>
          <c:tx>
            <c:v>5m</c:v>
          </c:tx>
          <c:errBars>
            <c:errDir val="y"/>
            <c:errBarType val="both"/>
            <c:errValType val="cust"/>
            <c:plus>
              <c:numRef>
                <c:f>Blad2!$E$25:$E$42</c:f>
                <c:numCache>
                  <c:formatCode>General</c:formatCode>
                  <c:ptCount val="18"/>
                  <c:pt idx="0">
                    <c:v>0.73780000000000001</c:v>
                  </c:pt>
                  <c:pt idx="1">
                    <c:v>0.67490000000000006</c:v>
                  </c:pt>
                  <c:pt idx="2">
                    <c:v>0.33350000000000002</c:v>
                  </c:pt>
                  <c:pt idx="3">
                    <c:v>0.50070000000000003</c:v>
                  </c:pt>
                  <c:pt idx="4">
                    <c:v>1.3005</c:v>
                  </c:pt>
                  <c:pt idx="5">
                    <c:v>2.0575999999999999</c:v>
                  </c:pt>
                  <c:pt idx="6">
                    <c:v>3.4737</c:v>
                  </c:pt>
                  <c:pt idx="7">
                    <c:v>2.5642</c:v>
                  </c:pt>
                  <c:pt idx="8">
                    <c:v>2.6850000000000001</c:v>
                  </c:pt>
                  <c:pt idx="9">
                    <c:v>1.2806999999999999</c:v>
                  </c:pt>
                  <c:pt idx="10">
                    <c:v>5.0494000000000003</c:v>
                  </c:pt>
                  <c:pt idx="11">
                    <c:v>3.3849999999999998</c:v>
                  </c:pt>
                  <c:pt idx="12">
                    <c:v>0.36570000000000003</c:v>
                  </c:pt>
                  <c:pt idx="13">
                    <c:v>0.62150000000000005</c:v>
                  </c:pt>
                  <c:pt idx="14">
                    <c:v>2.8923999999999999</c:v>
                  </c:pt>
                  <c:pt idx="15">
                    <c:v>0.53139999999999998</c:v>
                  </c:pt>
                  <c:pt idx="16">
                    <c:v>0.29320000000000002</c:v>
                  </c:pt>
                  <c:pt idx="17">
                    <c:v>0.59209999999999996</c:v>
                  </c:pt>
                </c:numCache>
              </c:numRef>
            </c:plus>
            <c:minus>
              <c:numRef>
                <c:f>Blad2!$E$25:$E$42</c:f>
                <c:numCache>
                  <c:formatCode>General</c:formatCode>
                  <c:ptCount val="18"/>
                  <c:pt idx="0">
                    <c:v>0.73780000000000001</c:v>
                  </c:pt>
                  <c:pt idx="1">
                    <c:v>0.67490000000000006</c:v>
                  </c:pt>
                  <c:pt idx="2">
                    <c:v>0.33350000000000002</c:v>
                  </c:pt>
                  <c:pt idx="3">
                    <c:v>0.50070000000000003</c:v>
                  </c:pt>
                  <c:pt idx="4">
                    <c:v>1.3005</c:v>
                  </c:pt>
                  <c:pt idx="5">
                    <c:v>2.0575999999999999</c:v>
                  </c:pt>
                  <c:pt idx="6">
                    <c:v>3.4737</c:v>
                  </c:pt>
                  <c:pt idx="7">
                    <c:v>2.5642</c:v>
                  </c:pt>
                  <c:pt idx="8">
                    <c:v>2.6850000000000001</c:v>
                  </c:pt>
                  <c:pt idx="9">
                    <c:v>1.2806999999999999</c:v>
                  </c:pt>
                  <c:pt idx="10">
                    <c:v>5.0494000000000003</c:v>
                  </c:pt>
                  <c:pt idx="11">
                    <c:v>3.3849999999999998</c:v>
                  </c:pt>
                  <c:pt idx="12">
                    <c:v>0.36570000000000003</c:v>
                  </c:pt>
                  <c:pt idx="13">
                    <c:v>0.62150000000000005</c:v>
                  </c:pt>
                  <c:pt idx="14">
                    <c:v>2.8923999999999999</c:v>
                  </c:pt>
                  <c:pt idx="15">
                    <c:v>0.53139999999999998</c:v>
                  </c:pt>
                  <c:pt idx="16">
                    <c:v>0.29320000000000002</c:v>
                  </c:pt>
                  <c:pt idx="17">
                    <c:v>0.59209999999999996</c:v>
                  </c:pt>
                </c:numCache>
              </c:numRef>
            </c:minus>
          </c:errBars>
          <c:cat>
            <c:numRef>
              <c:f>Blad2!$B$4:$B$21</c:f>
              <c:numCache>
                <c:formatCode>General</c:formatCode>
                <c:ptCount val="18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  <c:pt idx="17">
                  <c:v>340</c:v>
                </c:pt>
              </c:numCache>
            </c:numRef>
          </c:cat>
          <c:val>
            <c:numRef>
              <c:f>Blad2!$D$25:$D$42</c:f>
              <c:numCache>
                <c:formatCode>General</c:formatCode>
                <c:ptCount val="18"/>
                <c:pt idx="0">
                  <c:v>-61.181800000000003</c:v>
                </c:pt>
                <c:pt idx="1">
                  <c:v>-60.697899999999997</c:v>
                </c:pt>
                <c:pt idx="2">
                  <c:v>-58.015900000000002</c:v>
                </c:pt>
                <c:pt idx="3">
                  <c:v>-56.215600000000002</c:v>
                </c:pt>
                <c:pt idx="4">
                  <c:v>-58.415500000000002</c:v>
                </c:pt>
                <c:pt idx="5">
                  <c:v>-54.652000000000001</c:v>
                </c:pt>
                <c:pt idx="6">
                  <c:v>-58.949300000000001</c:v>
                </c:pt>
                <c:pt idx="7">
                  <c:v>-58.5623</c:v>
                </c:pt>
                <c:pt idx="8">
                  <c:v>-58.246400000000001</c:v>
                </c:pt>
                <c:pt idx="9">
                  <c:v>-73.2</c:v>
                </c:pt>
                <c:pt idx="10">
                  <c:v>-64.475099999999998</c:v>
                </c:pt>
                <c:pt idx="11">
                  <c:v>-61.8217</c:v>
                </c:pt>
                <c:pt idx="12">
                  <c:v>-59.915799999999997</c:v>
                </c:pt>
                <c:pt idx="13">
                  <c:v>-54.734200000000001</c:v>
                </c:pt>
                <c:pt idx="14">
                  <c:v>-57.624200000000002</c:v>
                </c:pt>
                <c:pt idx="15">
                  <c:v>-55.5762</c:v>
                </c:pt>
                <c:pt idx="16">
                  <c:v>-57.016100000000002</c:v>
                </c:pt>
                <c:pt idx="17">
                  <c:v>-61.725900000000003</c:v>
                </c:pt>
              </c:numCache>
            </c:numRef>
          </c:val>
        </c:ser>
        <c:ser>
          <c:idx val="0"/>
          <c:order val="0"/>
          <c:tx>
            <c:strRef>
              <c:f>Blad2!$D$3</c:f>
              <c:strCache>
                <c:ptCount val="1"/>
                <c:pt idx="0">
                  <c:v>1m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Blad2!$E$4:$E$21</c:f>
                <c:numCache>
                  <c:formatCode>General</c:formatCode>
                  <c:ptCount val="18"/>
                  <c:pt idx="0">
                    <c:v>0.55795995590550118</c:v>
                  </c:pt>
                  <c:pt idx="1">
                    <c:v>0.99887789884811262</c:v>
                  </c:pt>
                  <c:pt idx="2">
                    <c:v>0.50812925153172572</c:v>
                  </c:pt>
                  <c:pt idx="3">
                    <c:v>0.30430000000000001</c:v>
                  </c:pt>
                  <c:pt idx="4">
                    <c:v>0.99887789884811262</c:v>
                  </c:pt>
                  <c:pt idx="5">
                    <c:v>0.2386295517873715</c:v>
                  </c:pt>
                  <c:pt idx="6">
                    <c:v>1.5575279390433208</c:v>
                  </c:pt>
                  <c:pt idx="7">
                    <c:v>2.4844573028908421</c:v>
                  </c:pt>
                  <c:pt idx="8">
                    <c:v>0.70429969345921217</c:v>
                  </c:pt>
                  <c:pt idx="9">
                    <c:v>1.3326212741605752</c:v>
                  </c:pt>
                  <c:pt idx="10">
                    <c:v>2.5681318518307541</c:v>
                  </c:pt>
                  <c:pt idx="11">
                    <c:v>0.88266056631733525</c:v>
                  </c:pt>
                  <c:pt idx="12">
                    <c:v>0.6867814279556389</c:v>
                  </c:pt>
                  <c:pt idx="13">
                    <c:v>1.1077569033468457</c:v>
                  </c:pt>
                  <c:pt idx="14">
                    <c:v>1.3768838193758368</c:v>
                  </c:pt>
                  <c:pt idx="15">
                    <c:v>0.8427127091510539</c:v>
                  </c:pt>
                  <c:pt idx="16">
                    <c:v>0.8210691676298939</c:v>
                  </c:pt>
                  <c:pt idx="17">
                    <c:v>2.6270663928634201</c:v>
                  </c:pt>
                </c:numCache>
              </c:numRef>
            </c:plus>
            <c:minus>
              <c:numRef>
                <c:f>Blad2!$E$4:$E$21</c:f>
                <c:numCache>
                  <c:formatCode>General</c:formatCode>
                  <c:ptCount val="18"/>
                  <c:pt idx="0">
                    <c:v>0.55795995590550118</c:v>
                  </c:pt>
                  <c:pt idx="1">
                    <c:v>0.99887789884811262</c:v>
                  </c:pt>
                  <c:pt idx="2">
                    <c:v>0.50812925153172572</c:v>
                  </c:pt>
                  <c:pt idx="3">
                    <c:v>0.30430000000000001</c:v>
                  </c:pt>
                  <c:pt idx="4">
                    <c:v>0.99887789884811262</c:v>
                  </c:pt>
                  <c:pt idx="5">
                    <c:v>0.2386295517873715</c:v>
                  </c:pt>
                  <c:pt idx="6">
                    <c:v>1.5575279390433208</c:v>
                  </c:pt>
                  <c:pt idx="7">
                    <c:v>2.4844573028908421</c:v>
                  </c:pt>
                  <c:pt idx="8">
                    <c:v>0.70429969345921217</c:v>
                  </c:pt>
                  <c:pt idx="9">
                    <c:v>1.3326212741605752</c:v>
                  </c:pt>
                  <c:pt idx="10">
                    <c:v>2.5681318518307541</c:v>
                  </c:pt>
                  <c:pt idx="11">
                    <c:v>0.88266056631733525</c:v>
                  </c:pt>
                  <c:pt idx="12">
                    <c:v>0.6867814279556389</c:v>
                  </c:pt>
                  <c:pt idx="13">
                    <c:v>1.1077569033468457</c:v>
                  </c:pt>
                  <c:pt idx="14">
                    <c:v>1.3768838193758368</c:v>
                  </c:pt>
                  <c:pt idx="15">
                    <c:v>0.8427127091510539</c:v>
                  </c:pt>
                  <c:pt idx="16">
                    <c:v>0.8210691676298939</c:v>
                  </c:pt>
                  <c:pt idx="17">
                    <c:v>2.6270663928634201</c:v>
                  </c:pt>
                </c:numCache>
              </c:numRef>
            </c:minus>
          </c:errBars>
          <c:cat>
            <c:numRef>
              <c:f>Blad2!$B$4:$B$21</c:f>
              <c:numCache>
                <c:formatCode>General</c:formatCode>
                <c:ptCount val="18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  <c:pt idx="17">
                  <c:v>340</c:v>
                </c:pt>
              </c:numCache>
            </c:numRef>
          </c:cat>
          <c:val>
            <c:numRef>
              <c:f>Blad2!$D$4:$D$21</c:f>
              <c:numCache>
                <c:formatCode>General</c:formatCode>
                <c:ptCount val="18"/>
                <c:pt idx="0">
                  <c:v>-52.896799999999999</c:v>
                </c:pt>
                <c:pt idx="1">
                  <c:v>-53.253283302063792</c:v>
                </c:pt>
                <c:pt idx="2">
                  <c:v>-43.558441558441558</c:v>
                </c:pt>
                <c:pt idx="3">
                  <c:v>-41.102941176470587</c:v>
                </c:pt>
                <c:pt idx="4">
                  <c:v>-53.253283302063792</c:v>
                </c:pt>
                <c:pt idx="5">
                  <c:v>-41.060422960725077</c:v>
                </c:pt>
                <c:pt idx="6">
                  <c:v>-43.284883720930232</c:v>
                </c:pt>
                <c:pt idx="7">
                  <c:v>-44.850187265917604</c:v>
                </c:pt>
                <c:pt idx="8">
                  <c:v>-47.742547425474257</c:v>
                </c:pt>
                <c:pt idx="9">
                  <c:v>-52.990291262135919</c:v>
                </c:pt>
                <c:pt idx="10">
                  <c:v>-58.133152173913047</c:v>
                </c:pt>
                <c:pt idx="11">
                  <c:v>-53.029032258064518</c:v>
                </c:pt>
                <c:pt idx="12">
                  <c:v>-51.615141955835959</c:v>
                </c:pt>
                <c:pt idx="13">
                  <c:v>-50.815151515151513</c:v>
                </c:pt>
                <c:pt idx="14">
                  <c:v>-52.326704545454547</c:v>
                </c:pt>
                <c:pt idx="15">
                  <c:v>-58.784511784511785</c:v>
                </c:pt>
                <c:pt idx="16">
                  <c:v>-56.773743016759774</c:v>
                </c:pt>
                <c:pt idx="17">
                  <c:v>-56.228412256267411</c:v>
                </c:pt>
              </c:numCache>
            </c:numRef>
          </c:val>
        </c:ser>
        <c:marker val="1"/>
        <c:axId val="103680640"/>
        <c:axId val="103917440"/>
      </c:lineChart>
      <c:catAx>
        <c:axId val="103680640"/>
        <c:scaling>
          <c:orientation val="minMax"/>
        </c:scaling>
        <c:axPos val="t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Angle (°)</a:t>
                </a:r>
              </a:p>
            </c:rich>
          </c:tx>
          <c:layout>
            <c:manualLayout>
              <c:xMode val="edge"/>
              <c:yMode val="edge"/>
              <c:x val="0.90751483885980144"/>
              <c:y val="0.92592592592592549"/>
            </c:manualLayout>
          </c:layout>
        </c:title>
        <c:numFmt formatCode="General" sourceLinked="1"/>
        <c:majorTickMark val="cross"/>
        <c:tickLblPos val="nextTo"/>
        <c:crossAx val="103917440"/>
        <c:crosses val="autoZero"/>
        <c:auto val="1"/>
        <c:lblAlgn val="ctr"/>
        <c:lblOffset val="100"/>
      </c:catAx>
      <c:valAx>
        <c:axId val="103917440"/>
        <c:scaling>
          <c:orientation val="maxMin"/>
        </c:scaling>
        <c:axPos val="l"/>
        <c:majorGridlines/>
        <c:title>
          <c:tx>
            <c:rich>
              <a:bodyPr rot="0" vert="wordArtVert"/>
              <a:lstStyle/>
              <a:p>
                <a:pPr>
                  <a:defRPr/>
                </a:pPr>
                <a:r>
                  <a:rPr lang="nl-BE"/>
                  <a:t>RSSI(dBm)</a:t>
                </a:r>
              </a:p>
            </c:rich>
          </c:tx>
          <c:layout/>
        </c:title>
        <c:numFmt formatCode="General" sourceLinked="1"/>
        <c:tickLblPos val="nextTo"/>
        <c:crossAx val="1036806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927677956767176"/>
          <c:y val="0.45794947506561701"/>
          <c:w val="9.411778879251001E-2"/>
          <c:h val="0.16743438320209997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0"/>
  <c:chart>
    <c:plotArea>
      <c:layout>
        <c:manualLayout>
          <c:layoutTarget val="inner"/>
          <c:xMode val="edge"/>
          <c:yMode val="edge"/>
          <c:x val="0.10814109183532976"/>
          <c:y val="2.8252405949256338E-2"/>
          <c:w val="0.87962119647528714"/>
          <c:h val="0.84627296587926415"/>
        </c:manualLayout>
      </c:layout>
      <c:lineChart>
        <c:grouping val="standard"/>
        <c:ser>
          <c:idx val="1"/>
          <c:order val="1"/>
          <c:tx>
            <c:v>5m</c:v>
          </c:tx>
          <c:errBars>
            <c:errDir val="y"/>
            <c:errBarType val="both"/>
            <c:errValType val="cust"/>
            <c:plus>
              <c:numRef>
                <c:f>Blad2!$E$67:$E$84</c:f>
                <c:numCache>
                  <c:formatCode>General</c:formatCode>
                  <c:ptCount val="18"/>
                  <c:pt idx="0">
                    <c:v>0.88109999999999999</c:v>
                  </c:pt>
                  <c:pt idx="1">
                    <c:v>0.95099999999999996</c:v>
                  </c:pt>
                  <c:pt idx="2">
                    <c:v>0.87880000000000003</c:v>
                  </c:pt>
                  <c:pt idx="3">
                    <c:v>0.92249999999999999</c:v>
                  </c:pt>
                  <c:pt idx="4">
                    <c:v>1.163</c:v>
                  </c:pt>
                  <c:pt idx="5">
                    <c:v>1.2475000000000001</c:v>
                  </c:pt>
                  <c:pt idx="6">
                    <c:v>1.0065999999999999</c:v>
                  </c:pt>
                  <c:pt idx="7">
                    <c:v>0.99919999999999998</c:v>
                  </c:pt>
                  <c:pt idx="8">
                    <c:v>0.89300000000000002</c:v>
                  </c:pt>
                  <c:pt idx="9">
                    <c:v>0.51259999999999994</c:v>
                  </c:pt>
                  <c:pt idx="10">
                    <c:v>0.82620000000000005</c:v>
                  </c:pt>
                  <c:pt idx="11">
                    <c:v>0.93630000000000002</c:v>
                  </c:pt>
                  <c:pt idx="12">
                    <c:v>0.80640000000000001</c:v>
                  </c:pt>
                  <c:pt idx="13">
                    <c:v>0.87780000000000002</c:v>
                  </c:pt>
                  <c:pt idx="14">
                    <c:v>0.82569999999999999</c:v>
                  </c:pt>
                  <c:pt idx="15">
                    <c:v>0.86040000000000005</c:v>
                  </c:pt>
                  <c:pt idx="16">
                    <c:v>0.88200000000000001</c:v>
                  </c:pt>
                  <c:pt idx="17">
                    <c:v>0.66500000000000004</c:v>
                  </c:pt>
                </c:numCache>
              </c:numRef>
            </c:plus>
            <c:minus>
              <c:numRef>
                <c:f>Blad2!$E$67:$E$84</c:f>
                <c:numCache>
                  <c:formatCode>General</c:formatCode>
                  <c:ptCount val="18"/>
                  <c:pt idx="0">
                    <c:v>0.88109999999999999</c:v>
                  </c:pt>
                  <c:pt idx="1">
                    <c:v>0.95099999999999996</c:v>
                  </c:pt>
                  <c:pt idx="2">
                    <c:v>0.87880000000000003</c:v>
                  </c:pt>
                  <c:pt idx="3">
                    <c:v>0.92249999999999999</c:v>
                  </c:pt>
                  <c:pt idx="4">
                    <c:v>1.163</c:v>
                  </c:pt>
                  <c:pt idx="5">
                    <c:v>1.2475000000000001</c:v>
                  </c:pt>
                  <c:pt idx="6">
                    <c:v>1.0065999999999999</c:v>
                  </c:pt>
                  <c:pt idx="7">
                    <c:v>0.99919999999999998</c:v>
                  </c:pt>
                  <c:pt idx="8">
                    <c:v>0.89300000000000002</c:v>
                  </c:pt>
                  <c:pt idx="9">
                    <c:v>0.51259999999999994</c:v>
                  </c:pt>
                  <c:pt idx="10">
                    <c:v>0.82620000000000005</c:v>
                  </c:pt>
                  <c:pt idx="11">
                    <c:v>0.93630000000000002</c:v>
                  </c:pt>
                  <c:pt idx="12">
                    <c:v>0.80640000000000001</c:v>
                  </c:pt>
                  <c:pt idx="13">
                    <c:v>0.87780000000000002</c:v>
                  </c:pt>
                  <c:pt idx="14">
                    <c:v>0.82569999999999999</c:v>
                  </c:pt>
                  <c:pt idx="15">
                    <c:v>0.86040000000000005</c:v>
                  </c:pt>
                  <c:pt idx="16">
                    <c:v>0.88200000000000001</c:v>
                  </c:pt>
                  <c:pt idx="17">
                    <c:v>0.66500000000000004</c:v>
                  </c:pt>
                </c:numCache>
              </c:numRef>
            </c:minus>
          </c:errBars>
          <c:cat>
            <c:numRef>
              <c:f>Blad2!$B$4:$B$21</c:f>
              <c:numCache>
                <c:formatCode>General</c:formatCode>
                <c:ptCount val="18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  <c:pt idx="17">
                  <c:v>340</c:v>
                </c:pt>
              </c:numCache>
            </c:numRef>
          </c:cat>
          <c:val>
            <c:numRef>
              <c:f>Blad2!$D$67:$D$84</c:f>
              <c:numCache>
                <c:formatCode>General</c:formatCode>
                <c:ptCount val="18"/>
                <c:pt idx="0">
                  <c:v>-50.398699999999998</c:v>
                </c:pt>
                <c:pt idx="1">
                  <c:v>-50.3217</c:v>
                </c:pt>
                <c:pt idx="2">
                  <c:v>-52.514899999999997</c:v>
                </c:pt>
                <c:pt idx="3">
                  <c:v>-50.345799999999997</c:v>
                </c:pt>
                <c:pt idx="4">
                  <c:v>-48.875</c:v>
                </c:pt>
                <c:pt idx="5">
                  <c:v>-49.877400000000002</c:v>
                </c:pt>
                <c:pt idx="6">
                  <c:v>-50.246899999999997</c:v>
                </c:pt>
                <c:pt idx="7">
                  <c:v>-48.247900000000001</c:v>
                </c:pt>
                <c:pt idx="8">
                  <c:v>-47.584899999999998</c:v>
                </c:pt>
                <c:pt idx="9">
                  <c:v>-46.820799999999998</c:v>
                </c:pt>
                <c:pt idx="10">
                  <c:v>-47.439300000000003</c:v>
                </c:pt>
                <c:pt idx="11">
                  <c:v>-47.704300000000003</c:v>
                </c:pt>
                <c:pt idx="12">
                  <c:v>-50.839599999999997</c:v>
                </c:pt>
                <c:pt idx="13">
                  <c:v>-51.756999999999998</c:v>
                </c:pt>
                <c:pt idx="14">
                  <c:v>-51.1509</c:v>
                </c:pt>
                <c:pt idx="15">
                  <c:v>-50.551400000000001</c:v>
                </c:pt>
                <c:pt idx="16">
                  <c:v>-50.448599999999999</c:v>
                </c:pt>
                <c:pt idx="17">
                  <c:v>-50.783499999999997</c:v>
                </c:pt>
              </c:numCache>
            </c:numRef>
          </c:val>
        </c:ser>
        <c:ser>
          <c:idx val="0"/>
          <c:order val="0"/>
          <c:tx>
            <c:v>1m</c:v>
          </c:tx>
          <c:errBars>
            <c:errDir val="y"/>
            <c:errBarType val="both"/>
            <c:errValType val="cust"/>
            <c:plus>
              <c:numRef>
                <c:f>Blad2!$E$45:$E$62</c:f>
                <c:numCache>
                  <c:formatCode>General</c:formatCode>
                  <c:ptCount val="18"/>
                  <c:pt idx="0">
                    <c:v>0.21110000000000001</c:v>
                  </c:pt>
                  <c:pt idx="1">
                    <c:v>0.20660000000000001</c:v>
                  </c:pt>
                  <c:pt idx="2">
                    <c:v>0.26540000000000002</c:v>
                  </c:pt>
                  <c:pt idx="3">
                    <c:v>0.2311</c:v>
                  </c:pt>
                  <c:pt idx="4">
                    <c:v>0.32819999999999999</c:v>
                  </c:pt>
                  <c:pt idx="5">
                    <c:v>0.1933</c:v>
                  </c:pt>
                  <c:pt idx="6">
                    <c:v>0.44740000000000002</c:v>
                  </c:pt>
                  <c:pt idx="7">
                    <c:v>0.32300000000000001</c:v>
                  </c:pt>
                  <c:pt idx="8">
                    <c:v>0.32819999999999999</c:v>
                  </c:pt>
                  <c:pt idx="9">
                    <c:v>9.7100000000000006E-2</c:v>
                  </c:pt>
                  <c:pt idx="10">
                    <c:v>0.21210000000000001</c:v>
                  </c:pt>
                  <c:pt idx="11">
                    <c:v>0.44159999999999999</c:v>
                  </c:pt>
                  <c:pt idx="12">
                    <c:v>0.25869999999999999</c:v>
                  </c:pt>
                  <c:pt idx="13">
                    <c:v>0.19059999999999999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</c:numCache>
              </c:numRef>
            </c:plus>
            <c:minus>
              <c:numRef>
                <c:f>Blad2!$E$45:$E$62</c:f>
                <c:numCache>
                  <c:formatCode>General</c:formatCode>
                  <c:ptCount val="18"/>
                  <c:pt idx="0">
                    <c:v>0.21110000000000001</c:v>
                  </c:pt>
                  <c:pt idx="1">
                    <c:v>0.20660000000000001</c:v>
                  </c:pt>
                  <c:pt idx="2">
                    <c:v>0.26540000000000002</c:v>
                  </c:pt>
                  <c:pt idx="3">
                    <c:v>0.2311</c:v>
                  </c:pt>
                  <c:pt idx="4">
                    <c:v>0.32819999999999999</c:v>
                  </c:pt>
                  <c:pt idx="5">
                    <c:v>0.1933</c:v>
                  </c:pt>
                  <c:pt idx="6">
                    <c:v>0.44740000000000002</c:v>
                  </c:pt>
                  <c:pt idx="7">
                    <c:v>0.32300000000000001</c:v>
                  </c:pt>
                  <c:pt idx="8">
                    <c:v>0.32819999999999999</c:v>
                  </c:pt>
                  <c:pt idx="9">
                    <c:v>9.7100000000000006E-2</c:v>
                  </c:pt>
                  <c:pt idx="10">
                    <c:v>0.21210000000000001</c:v>
                  </c:pt>
                  <c:pt idx="11">
                    <c:v>0.44159999999999999</c:v>
                  </c:pt>
                  <c:pt idx="12">
                    <c:v>0.25869999999999999</c:v>
                  </c:pt>
                  <c:pt idx="13">
                    <c:v>0.19059999999999999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</c:numCache>
              </c:numRef>
            </c:minus>
          </c:errBars>
          <c:cat>
            <c:numRef>
              <c:f>Blad2!$B$4:$B$21</c:f>
              <c:numCache>
                <c:formatCode>General</c:formatCode>
                <c:ptCount val="18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  <c:pt idx="17">
                  <c:v>340</c:v>
                </c:pt>
              </c:numCache>
            </c:numRef>
          </c:cat>
          <c:val>
            <c:numRef>
              <c:f>Blad2!$D$45:$D$62</c:f>
              <c:numCache>
                <c:formatCode>General</c:formatCode>
                <c:ptCount val="18"/>
                <c:pt idx="0">
                  <c:v>-31.046299999999999</c:v>
                </c:pt>
                <c:pt idx="1">
                  <c:v>-31.0442</c:v>
                </c:pt>
                <c:pt idx="2">
                  <c:v>-31.075500000000002</c:v>
                </c:pt>
                <c:pt idx="3">
                  <c:v>-32.056100000000001</c:v>
                </c:pt>
                <c:pt idx="4">
                  <c:v>-32.878500000000003</c:v>
                </c:pt>
                <c:pt idx="5">
                  <c:v>-32.018700000000003</c:v>
                </c:pt>
                <c:pt idx="6">
                  <c:v>-32.7273</c:v>
                </c:pt>
                <c:pt idx="7">
                  <c:v>-32.117100000000001</c:v>
                </c:pt>
                <c:pt idx="8">
                  <c:v>-31.878499999999999</c:v>
                </c:pt>
                <c:pt idx="9">
                  <c:v>-31.009399999999999</c:v>
                </c:pt>
                <c:pt idx="10">
                  <c:v>-31.046700000000001</c:v>
                </c:pt>
                <c:pt idx="11">
                  <c:v>-31.261700000000001</c:v>
                </c:pt>
                <c:pt idx="12">
                  <c:v>-31.071400000000001</c:v>
                </c:pt>
                <c:pt idx="13">
                  <c:v>-31.037400000000002</c:v>
                </c:pt>
                <c:pt idx="14">
                  <c:v>-31</c:v>
                </c:pt>
                <c:pt idx="15">
                  <c:v>-31</c:v>
                </c:pt>
                <c:pt idx="16">
                  <c:v>-31</c:v>
                </c:pt>
                <c:pt idx="17">
                  <c:v>-31</c:v>
                </c:pt>
              </c:numCache>
            </c:numRef>
          </c:val>
        </c:ser>
        <c:marker val="1"/>
        <c:axId val="72803456"/>
        <c:axId val="72805760"/>
      </c:lineChart>
      <c:catAx>
        <c:axId val="72803456"/>
        <c:scaling>
          <c:orientation val="minMax"/>
        </c:scaling>
        <c:axPos val="t"/>
        <c:title>
          <c:tx>
            <c:rich>
              <a:bodyPr/>
              <a:lstStyle/>
              <a:p>
                <a:pPr>
                  <a:defRPr/>
                </a:pPr>
                <a:r>
                  <a:rPr lang="nl-BE"/>
                  <a:t>Angle (°)</a:t>
                </a:r>
              </a:p>
            </c:rich>
          </c:tx>
          <c:layout>
            <c:manualLayout>
              <c:xMode val="edge"/>
              <c:yMode val="edge"/>
              <c:x val="0.90797518243150277"/>
              <c:y val="0.92592592592592549"/>
            </c:manualLayout>
          </c:layout>
        </c:title>
        <c:numFmt formatCode="General" sourceLinked="1"/>
        <c:tickLblPos val="nextTo"/>
        <c:crossAx val="72805760"/>
        <c:crosses val="autoZero"/>
        <c:auto val="1"/>
        <c:lblAlgn val="ctr"/>
        <c:lblOffset val="100"/>
      </c:catAx>
      <c:valAx>
        <c:axId val="72805760"/>
        <c:scaling>
          <c:orientation val="maxMin"/>
          <c:max val="0"/>
        </c:scaling>
        <c:axPos val="l"/>
        <c:majorGridlines/>
        <c:title>
          <c:tx>
            <c:rich>
              <a:bodyPr rot="0" vert="wordArtVert"/>
              <a:lstStyle/>
              <a:p>
                <a:pPr>
                  <a:defRPr/>
                </a:pPr>
                <a:r>
                  <a:rPr lang="nl-BE"/>
                  <a:t>RSSI(dBm)</a:t>
                </a:r>
              </a:p>
            </c:rich>
          </c:tx>
          <c:layout/>
        </c:title>
        <c:numFmt formatCode="General" sourceLinked="1"/>
        <c:tickLblPos val="nextTo"/>
        <c:crossAx val="728034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5813472394327461"/>
          <c:y val="0.51350503062117303"/>
          <c:w val="9.4117788792509996E-2"/>
          <c:h val="0.16743438320209994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95D5A-D05A-4E73-B953-E078ADA6E82B}" type="datetimeFigureOut">
              <a:rPr lang="nl-BE" smtClean="0"/>
              <a:pPr/>
              <a:t>15/06/2009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4AC57-DCFC-4C3B-82CD-1D4FB8B65D24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4AC57-DCFC-4C3B-82CD-1D4FB8B65D24}" type="slidenum">
              <a:rPr lang="nl-BE" smtClean="0"/>
              <a:pPr/>
              <a:t>3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Trilateration</a:t>
            </a:r>
            <a:r>
              <a:rPr lang="nl-BE" dirty="0" smtClean="0"/>
              <a:t>: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computes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n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dimensions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measuring distance to n+1 reference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points</a:t>
            </a:r>
            <a:endParaRPr lang="nl-BE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nl-BE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Triangulation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computes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n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dimensions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measured one distance and n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angles</a:t>
            </a:r>
            <a:endParaRPr lang="nl-BE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nl-BE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MinMax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simplified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power-computation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lateration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modelling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coverage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areas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squares instead of circles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Proximity: determines if objects are near known location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Proximity location senses the presence of an object close to a certain point, using a physical phenomenon of limited range: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detecting physical contact (pressure sensors, touch sensors, capacitive field detectors) or ID security systems (points-of-sale, 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logins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telephone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records)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monitoring roaming (access point associations)s, using a physical phenomenon of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limited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range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4AC57-DCFC-4C3B-82CD-1D4FB8B65D24}" type="slidenum">
              <a:rPr lang="nl-BE" smtClean="0"/>
              <a:pPr/>
              <a:t>25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4AC57-DCFC-4C3B-82CD-1D4FB8B65D24}" type="slidenum">
              <a:rPr lang="nl-BE" smtClean="0"/>
              <a:pPr/>
              <a:t>77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lijkbenige driehoe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5B711B0-9E9E-4972-B5C6-AB36D23B8520}" type="datetime1">
              <a:rPr lang="nl-BE" smtClean="0"/>
              <a:pPr/>
              <a:t>15/06/2009</a:t>
            </a:fld>
            <a:endParaRPr lang="nl-BE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nl-BE" smtClean="0"/>
              <a:t>WSN localization with Senseless</a:t>
            </a:r>
            <a:endParaRPr lang="nl-BE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02C7C0E-9033-47B2-A5A4-039A17AF6826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32B0-2636-44BF-82D2-11423A6A5D78}" type="datetime1">
              <a:rPr lang="nl-BE" smtClean="0"/>
              <a:pPr/>
              <a:t>15/06/2009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WSN localization with Senseless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C0E-9033-47B2-A5A4-039A17AF6826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4CEF-87A5-4531-9211-35AA50228B30}" type="datetime1">
              <a:rPr lang="nl-BE" smtClean="0"/>
              <a:pPr/>
              <a:t>15/06/2009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WSN localization with Senseless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C0E-9033-47B2-A5A4-039A17AF6826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570D3D9-B1F3-4FDD-AB5B-729FD1124CDD}" type="datetime1">
              <a:rPr lang="nl-BE" smtClean="0"/>
              <a:pPr/>
              <a:t>15/06/2009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r>
              <a:rPr lang="nl-BE" smtClean="0"/>
              <a:t>WSN localization with Senseless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C0E-9033-47B2-A5A4-039A17AF6826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ige driehoe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Gelijkbenige driehoe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3988A6D-97FA-4F0C-8AC4-7751E8EF79FE}" type="datetime1">
              <a:rPr lang="nl-BE" smtClean="0"/>
              <a:pPr/>
              <a:t>15/06/2009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r>
              <a:rPr lang="nl-BE" smtClean="0"/>
              <a:t>WSN localization with Senseless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02C7C0E-9033-47B2-A5A4-039A17AF6826}" type="slidenum">
              <a:rPr lang="nl-BE" smtClean="0"/>
              <a:pPr/>
              <a:t>‹#›</a:t>
            </a:fld>
            <a:endParaRPr lang="nl-BE"/>
          </a:p>
        </p:txBody>
      </p:sp>
      <p:cxnSp>
        <p:nvCxnSpPr>
          <p:cNvPr id="11" name="Rechte verbindingslijn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32DE479-1781-4099-AADF-943B241B2173}" type="datetime1">
              <a:rPr lang="nl-BE" smtClean="0"/>
              <a:pPr/>
              <a:t>15/06/2009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r>
              <a:rPr lang="nl-BE" smtClean="0"/>
              <a:t>WSN localization with Senseless</a:t>
            </a:r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02C7C0E-9033-47B2-A5A4-039A17AF6826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83E1FC5-950E-48FB-88E1-747D9EB7072E}" type="datetime1">
              <a:rPr lang="nl-BE" smtClean="0"/>
              <a:pPr/>
              <a:t>15/06/2009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r>
              <a:rPr lang="nl-BE" smtClean="0"/>
              <a:t>WSN localization with Senseless</a:t>
            </a:r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02C7C0E-9033-47B2-A5A4-039A17AF6826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C4CE-F513-47B2-BC15-8E44A04CCED2}" type="datetime1">
              <a:rPr lang="nl-BE" smtClean="0"/>
              <a:pPr/>
              <a:t>15/06/2009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WSN localization with Senseless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C0E-9033-47B2-A5A4-039A17AF6826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66B92C9-B7D1-4E6E-82B9-193F402575BF}" type="datetime1">
              <a:rPr lang="nl-BE" smtClean="0"/>
              <a:pPr/>
              <a:t>15/06/2009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r>
              <a:rPr lang="nl-BE" smtClean="0"/>
              <a:t>WSN localization with Senseless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02C7C0E-9033-47B2-A5A4-039A17AF6826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9700BE6-9C05-442B-8605-B38BD329184B}" type="datetime1">
              <a:rPr lang="nl-BE" smtClean="0"/>
              <a:pPr/>
              <a:t>15/06/2009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nl-BE" smtClean="0"/>
              <a:t>WSN localization with Senseless</a:t>
            </a:r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02C7C0E-9033-47B2-A5A4-039A17AF6826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0BB1266-77C7-413E-8D21-FFDBEAACF97B}" type="datetime1">
              <a:rPr lang="nl-BE" smtClean="0"/>
              <a:pPr/>
              <a:t>15/06/2009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nl-BE" smtClean="0"/>
              <a:t>WSN localization with Senseless</a:t>
            </a:r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02C7C0E-9033-47B2-A5A4-039A17AF6826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ige driehoe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85C60AE-E368-4095-BF01-918F9044EAE4}" type="datetime1">
              <a:rPr lang="nl-BE" smtClean="0"/>
              <a:pPr/>
              <a:t>15/06/2009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nl-BE" smtClean="0"/>
              <a:t>WSN localization with Senseless</a:t>
            </a:r>
            <a:endParaRPr lang="nl-BE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02C7C0E-9033-47B2-A5A4-039A17AF6826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8062912" cy="1470025"/>
          </a:xfrm>
        </p:spPr>
        <p:txBody>
          <a:bodyPr/>
          <a:lstStyle/>
          <a:p>
            <a:r>
              <a:rPr lang="nl-BE" dirty="0" smtClean="0"/>
              <a:t>WSN </a:t>
            </a:r>
            <a:r>
              <a:rPr lang="nl-BE" dirty="0" err="1" smtClean="0"/>
              <a:t>localization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Senseless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1472" y="1714488"/>
            <a:ext cx="8062912" cy="1035844"/>
          </a:xfrm>
        </p:spPr>
        <p:txBody>
          <a:bodyPr/>
          <a:lstStyle/>
          <a:p>
            <a:r>
              <a:rPr lang="nl-BE" dirty="0" smtClean="0"/>
              <a:t>Peter De </a:t>
            </a:r>
            <a:r>
              <a:rPr lang="nl-BE" dirty="0" err="1" smtClean="0"/>
              <a:t>Cauwer</a:t>
            </a:r>
            <a:endParaRPr lang="nl-BE" dirty="0" smtClean="0"/>
          </a:p>
          <a:p>
            <a:r>
              <a:rPr lang="nl-BE" dirty="0" smtClean="0"/>
              <a:t>Tim Van </a:t>
            </a:r>
            <a:r>
              <a:rPr lang="nl-BE" dirty="0" err="1" smtClean="0"/>
              <a:t>Overtveldt</a:t>
            </a:r>
            <a:endParaRPr lang="nl-BE" dirty="0"/>
          </a:p>
        </p:txBody>
      </p:sp>
      <p:pic>
        <p:nvPicPr>
          <p:cNvPr id="2050" name="Picture 2" descr="C:\Users\Poseidon\Documents\logo artesis copy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82200" y="4000504"/>
            <a:ext cx="2730447" cy="1000132"/>
          </a:xfrm>
          <a:prstGeom prst="rect">
            <a:avLst/>
          </a:prstGeom>
          <a:noFill/>
        </p:spPr>
      </p:pic>
      <p:pic>
        <p:nvPicPr>
          <p:cNvPr id="2053" name="Picture 5" descr="C:\Users\Poseidon\Documents\wsn logo high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857496"/>
            <a:ext cx="3143941" cy="313659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as a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>
                <a:solidFill>
                  <a:srgbClr val="F66004"/>
                </a:solidFill>
              </a:rPr>
              <a:t>Applications</a:t>
            </a:r>
            <a:endParaRPr lang="nl-BE" sz="2800" dirty="0" smtClean="0">
              <a:solidFill>
                <a:srgbClr val="F66004"/>
              </a:solidFill>
            </a:endParaRPr>
          </a:p>
          <a:p>
            <a:r>
              <a:rPr lang="nl-BE" sz="2800" dirty="0" smtClean="0"/>
              <a:t>WSN as a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Applications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Environmental monitoring (air, water, soil </a:t>
            </a:r>
            <a:r>
              <a:rPr lang="nl-BE" dirty="0" err="1" smtClean="0"/>
              <a:t>chemistry</a:t>
            </a:r>
            <a:r>
              <a:rPr lang="nl-BE" dirty="0" smtClean="0"/>
              <a:t>, surveillance)</a:t>
            </a:r>
          </a:p>
          <a:p>
            <a:pPr lvl="1"/>
            <a:r>
              <a:rPr lang="nl-BE" dirty="0" smtClean="0"/>
              <a:t>REDWOOD</a:t>
            </a:r>
          </a:p>
          <a:p>
            <a:r>
              <a:rPr lang="en-US" dirty="0" smtClean="0"/>
              <a:t>Home automation (smart ho</a:t>
            </a:r>
            <a:r>
              <a:rPr lang="nl-BE" dirty="0" smtClean="0"/>
              <a:t>me)</a:t>
            </a:r>
          </a:p>
          <a:p>
            <a:r>
              <a:rPr lang="en-US" dirty="0" smtClean="0"/>
              <a:t>Inventory tracking (in warehouses, laboratories)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as a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>
                <a:solidFill>
                  <a:srgbClr val="F66004"/>
                </a:solidFill>
              </a:rPr>
              <a:t>WSN as a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RTLS - Definitions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Anchor Nodes:</a:t>
            </a:r>
          </a:p>
          <a:p>
            <a:pPr lvl="1"/>
            <a:r>
              <a:rPr lang="en-US" sz="2000" dirty="0" smtClean="0"/>
              <a:t>Nodes that know their coordinates a priori </a:t>
            </a:r>
          </a:p>
          <a:p>
            <a:pPr lvl="1"/>
            <a:r>
              <a:rPr lang="en-US" sz="2000" dirty="0" smtClean="0"/>
              <a:t>By use of GPS or manual placement</a:t>
            </a:r>
          </a:p>
          <a:p>
            <a:pPr lvl="1"/>
            <a:r>
              <a:rPr lang="en-US" sz="2000" dirty="0" smtClean="0"/>
              <a:t>For 2D three and 3D four anchor nodes are needed</a:t>
            </a:r>
          </a:p>
          <a:p>
            <a:pPr lvl="1">
              <a:buNone/>
            </a:pPr>
            <a:endParaRPr lang="en-US" sz="2000" dirty="0" smtClean="0"/>
          </a:p>
          <a:p>
            <a:r>
              <a:rPr lang="fr-BE" sz="2400" dirty="0" smtClean="0"/>
              <a:t>Goal: to position a </a:t>
            </a:r>
            <a:r>
              <a:rPr lang="fr-BE" sz="2400" dirty="0" err="1" smtClean="0"/>
              <a:t>blind</a:t>
            </a:r>
            <a:r>
              <a:rPr lang="fr-BE" sz="2400" dirty="0" smtClean="0"/>
              <a:t> </a:t>
            </a:r>
            <a:r>
              <a:rPr lang="fr-BE" sz="2400" dirty="0" err="1" smtClean="0"/>
              <a:t>node</a:t>
            </a:r>
            <a:r>
              <a:rPr lang="fr-BE" sz="2400" dirty="0" smtClean="0"/>
              <a:t> by </a:t>
            </a:r>
            <a:r>
              <a:rPr lang="fr-BE" sz="2400" dirty="0" err="1" smtClean="0"/>
              <a:t>using</a:t>
            </a:r>
            <a:r>
              <a:rPr lang="fr-BE" sz="2400" dirty="0" smtClean="0"/>
              <a:t> pair-</a:t>
            </a:r>
            <a:r>
              <a:rPr lang="fr-BE" sz="2400" dirty="0" err="1" smtClean="0"/>
              <a:t>wise</a:t>
            </a:r>
            <a:r>
              <a:rPr lang="fr-BE" sz="2400" dirty="0" smtClean="0"/>
              <a:t> </a:t>
            </a:r>
            <a:r>
              <a:rPr lang="fr-BE" sz="2400" dirty="0" err="1" smtClean="0"/>
              <a:t>measurements</a:t>
            </a:r>
            <a:r>
              <a:rPr lang="fr-BE" sz="2400" dirty="0" smtClean="0"/>
              <a:t> </a:t>
            </a:r>
            <a:r>
              <a:rPr lang="fr-BE" sz="2400" dirty="0" err="1" smtClean="0"/>
              <a:t>with</a:t>
            </a:r>
            <a:r>
              <a:rPr lang="fr-BE" sz="2400" dirty="0" smtClean="0"/>
              <a:t> the </a:t>
            </a:r>
            <a:r>
              <a:rPr lang="fr-BE" sz="2400" dirty="0" err="1" smtClean="0"/>
              <a:t>anchor</a:t>
            </a:r>
            <a:r>
              <a:rPr lang="fr-BE" sz="2400" dirty="0" smtClean="0"/>
              <a:t> </a:t>
            </a:r>
            <a:r>
              <a:rPr lang="fr-BE" sz="2400" dirty="0" err="1" smtClean="0"/>
              <a:t>nodes</a:t>
            </a:r>
            <a:r>
              <a:rPr lang="fr-BE" dirty="0" smtClean="0"/>
              <a:t>.</a:t>
            </a:r>
          </a:p>
          <a:p>
            <a:pPr lvl="1"/>
            <a:r>
              <a:rPr lang="en-US" sz="2000" dirty="0" smtClean="0"/>
              <a:t>Anchor-based</a:t>
            </a:r>
          </a:p>
          <a:p>
            <a:pPr>
              <a:buNone/>
            </a:pP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RTLS - 2 </a:t>
            </a:r>
            <a:r>
              <a:rPr lang="nl-BE" dirty="0" err="1" smtClean="0"/>
              <a:t>phases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dirty="0" smtClean="0"/>
              <a:t>1. Determine the distances between blind nodes and anchor nodes. </a:t>
            </a:r>
            <a:endParaRPr lang="en-US" dirty="0" smtClean="0">
              <a:solidFill>
                <a:schemeClr val="accent2"/>
              </a:solidFill>
            </a:endParaRP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en-US" dirty="0" smtClean="0">
              <a:solidFill>
                <a:schemeClr val="folHlink"/>
              </a:solidFill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dirty="0" smtClean="0"/>
              <a:t>2.</a:t>
            </a:r>
            <a:r>
              <a:rPr lang="en-US" b="1" dirty="0" smtClean="0"/>
              <a:t> </a:t>
            </a:r>
            <a:r>
              <a:rPr lang="en-US" dirty="0" smtClean="0"/>
              <a:t>Derive the position of each node from its anchor distances. </a:t>
            </a:r>
            <a:endParaRPr lang="en-US" dirty="0" smtClean="0">
              <a:solidFill>
                <a:schemeClr val="folHlink"/>
              </a:solidFill>
            </a:endParaRPr>
          </a:p>
          <a:p>
            <a:pPr>
              <a:buNone/>
            </a:pP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</a:pPr>
            <a:r>
              <a:rPr lang="fr-BE" dirty="0" smtClean="0"/>
              <a:t>RTLS - Phase 1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Range-</a:t>
            </a:r>
            <a:r>
              <a:rPr lang="fr-BE" dirty="0" err="1" smtClean="0"/>
              <a:t>less</a:t>
            </a:r>
            <a:endParaRPr lang="fr-BE" dirty="0" smtClean="0"/>
          </a:p>
          <a:p>
            <a:pPr lvl="1"/>
            <a:r>
              <a:rPr lang="en-GB" dirty="0" smtClean="0"/>
              <a:t>Connectivity</a:t>
            </a:r>
          </a:p>
          <a:p>
            <a:pPr lvl="1"/>
            <a:r>
              <a:rPr lang="en-GB" dirty="0" smtClean="0"/>
              <a:t>Hop Count</a:t>
            </a:r>
          </a:p>
          <a:p>
            <a:pPr lvl="2"/>
            <a:r>
              <a:rPr lang="en-GB" dirty="0" smtClean="0"/>
              <a:t>Sum-Dist</a:t>
            </a:r>
          </a:p>
          <a:p>
            <a:pPr lvl="2"/>
            <a:r>
              <a:rPr lang="en-GB" dirty="0" err="1" smtClean="0"/>
              <a:t>Dv</a:t>
            </a:r>
            <a:r>
              <a:rPr lang="en-GB" dirty="0" smtClean="0"/>
              <a:t>-Hop</a:t>
            </a:r>
          </a:p>
          <a:p>
            <a:pPr lvl="2"/>
            <a:r>
              <a:rPr lang="en-GB" dirty="0" smtClean="0"/>
              <a:t>Euclidean</a:t>
            </a:r>
          </a:p>
          <a:p>
            <a:r>
              <a:rPr lang="fr-BE" dirty="0" smtClean="0"/>
              <a:t>Range-</a:t>
            </a:r>
            <a:r>
              <a:rPr lang="fr-BE" dirty="0" err="1" smtClean="0"/>
              <a:t>based</a:t>
            </a:r>
            <a:endParaRPr lang="fr-BE" dirty="0" smtClean="0"/>
          </a:p>
          <a:p>
            <a:pPr lvl="1"/>
            <a:r>
              <a:rPr lang="fr-BE" dirty="0" err="1" smtClean="0"/>
              <a:t>Ranging</a:t>
            </a:r>
            <a:r>
              <a:rPr lang="fr-BE" dirty="0" smtClean="0"/>
              <a:t> </a:t>
            </a:r>
            <a:r>
              <a:rPr lang="fr-BE" dirty="0" err="1" smtClean="0"/>
              <a:t>methods</a:t>
            </a:r>
            <a:endParaRPr lang="fr-BE" dirty="0" smtClean="0"/>
          </a:p>
          <a:p>
            <a:pPr>
              <a:buNone/>
            </a:pPr>
            <a:r>
              <a:rPr lang="fr-BE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RTLS - Phase 1 - Range-</a:t>
            </a:r>
            <a:r>
              <a:rPr lang="fr-BE" dirty="0" err="1" smtClean="0"/>
              <a:t>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TOA</a:t>
            </a:r>
          </a:p>
          <a:p>
            <a:r>
              <a:rPr lang="fr-BE" dirty="0" smtClean="0"/>
              <a:t>TDOA</a:t>
            </a:r>
          </a:p>
          <a:p>
            <a:r>
              <a:rPr lang="fr-BE" dirty="0" smtClean="0"/>
              <a:t>RTT</a:t>
            </a:r>
          </a:p>
          <a:p>
            <a:r>
              <a:rPr lang="fr-BE" dirty="0" smtClean="0"/>
              <a:t>AOA</a:t>
            </a:r>
          </a:p>
          <a:p>
            <a:r>
              <a:rPr lang="fr-BE" dirty="0" smtClean="0"/>
              <a:t>RSS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RTLS - Phase 1 - Range-</a:t>
            </a:r>
            <a:r>
              <a:rPr lang="fr-BE" dirty="0" err="1" smtClean="0"/>
              <a:t>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TOA</a:t>
            </a:r>
          </a:p>
          <a:p>
            <a:r>
              <a:rPr lang="fr-BE" dirty="0" smtClean="0"/>
              <a:t>TDOA</a:t>
            </a:r>
          </a:p>
          <a:p>
            <a:r>
              <a:rPr lang="fr-BE" dirty="0" smtClean="0"/>
              <a:t>RTT</a:t>
            </a:r>
          </a:p>
          <a:p>
            <a:r>
              <a:rPr lang="fr-BE" dirty="0" smtClean="0"/>
              <a:t>AOA</a:t>
            </a:r>
          </a:p>
          <a:p>
            <a:r>
              <a:rPr lang="fr-BE" dirty="0" smtClean="0">
                <a:solidFill>
                  <a:srgbClr val="F66004"/>
                </a:solidFill>
              </a:rPr>
              <a:t>RSS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Team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Students:</a:t>
            </a:r>
          </a:p>
          <a:p>
            <a:pPr lvl="1"/>
            <a:r>
              <a:rPr lang="en-GB" dirty="0" smtClean="0"/>
              <a:t>Peter De </a:t>
            </a:r>
            <a:r>
              <a:rPr lang="en-GB" dirty="0" err="1" smtClean="0"/>
              <a:t>Cauwer</a:t>
            </a:r>
            <a:endParaRPr lang="en-GB" dirty="0" smtClean="0"/>
          </a:p>
          <a:p>
            <a:pPr lvl="1"/>
            <a:r>
              <a:rPr lang="en-GB" dirty="0" smtClean="0"/>
              <a:t>Tim Van </a:t>
            </a:r>
            <a:r>
              <a:rPr lang="en-GB" dirty="0" err="1" smtClean="0"/>
              <a:t>Overtveldt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err="1" smtClean="0"/>
              <a:t>Promotors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 smtClean="0"/>
              <a:t>Jeroen</a:t>
            </a:r>
            <a:r>
              <a:rPr lang="en-GB" dirty="0" smtClean="0"/>
              <a:t> </a:t>
            </a:r>
            <a:r>
              <a:rPr lang="en-GB" dirty="0" err="1" smtClean="0"/>
              <a:t>Doggen</a:t>
            </a:r>
            <a:endParaRPr lang="en-GB" dirty="0" smtClean="0"/>
          </a:p>
          <a:p>
            <a:pPr lvl="1"/>
            <a:r>
              <a:rPr lang="en-GB" dirty="0" smtClean="0"/>
              <a:t>Jerry </a:t>
            </a:r>
            <a:r>
              <a:rPr lang="en-GB" dirty="0" err="1" smtClean="0"/>
              <a:t>Bracke</a:t>
            </a:r>
            <a:endParaRPr lang="en-GB" dirty="0" smtClean="0"/>
          </a:p>
          <a:p>
            <a:pPr lvl="1"/>
            <a:r>
              <a:rPr lang="en-GB" dirty="0" smtClean="0"/>
              <a:t>Maarten </a:t>
            </a:r>
            <a:r>
              <a:rPr lang="en-GB" dirty="0" err="1" smtClean="0"/>
              <a:t>Weyn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Phase 1 – Range-</a:t>
            </a:r>
            <a:r>
              <a:rPr lang="fr-BE" dirty="0" err="1" smtClean="0"/>
              <a:t>based</a:t>
            </a:r>
            <a:r>
              <a:rPr lang="fr-BE" dirty="0" smtClean="0"/>
              <a:t> (RSS)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Radio signals attenuate with distance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Available in most radios</a:t>
            </a:r>
          </a:p>
          <a:p>
            <a:pPr lvl="1"/>
            <a:r>
              <a:rPr lang="en-GB" dirty="0" smtClean="0"/>
              <a:t>No extra cost</a:t>
            </a:r>
          </a:p>
          <a:p>
            <a:r>
              <a:rPr lang="en-GB" dirty="0" smtClean="0"/>
              <a:t>Poor accuracy</a:t>
            </a:r>
          </a:p>
          <a:p>
            <a:pPr lvl="1"/>
            <a:r>
              <a:rPr lang="en-GB" dirty="0" smtClean="0"/>
              <a:t>Difficult to model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RSS - </a:t>
            </a:r>
            <a:r>
              <a:rPr lang="fr-BE" dirty="0" err="1" smtClean="0"/>
              <a:t>Errors</a:t>
            </a:r>
            <a:endParaRPr lang="fr-B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Environmental</a:t>
            </a:r>
            <a:r>
              <a:rPr lang="fr-BE" dirty="0" smtClean="0"/>
              <a:t> </a:t>
            </a:r>
            <a:r>
              <a:rPr lang="fr-BE" dirty="0" err="1" smtClean="0"/>
              <a:t>errors</a:t>
            </a:r>
            <a:endParaRPr lang="fr-BE" dirty="0" smtClean="0"/>
          </a:p>
          <a:p>
            <a:pPr lvl="1"/>
            <a:r>
              <a:rPr lang="fr-BE" dirty="0" err="1" smtClean="0"/>
              <a:t>Multipath</a:t>
            </a:r>
            <a:endParaRPr lang="fr-BE" dirty="0" smtClean="0"/>
          </a:p>
          <a:p>
            <a:pPr lvl="1"/>
            <a:r>
              <a:rPr lang="fr-BE" dirty="0" err="1" smtClean="0"/>
              <a:t>Shading</a:t>
            </a:r>
            <a:endParaRPr lang="fr-BE" dirty="0" smtClean="0"/>
          </a:p>
          <a:p>
            <a:pPr lvl="1"/>
            <a:r>
              <a:rPr lang="fr-BE" dirty="0" err="1" smtClean="0"/>
              <a:t>Interference</a:t>
            </a:r>
            <a:endParaRPr lang="fr-BE" dirty="0" smtClean="0"/>
          </a:p>
          <a:p>
            <a:pPr lvl="2"/>
            <a:r>
              <a:rPr lang="fr-BE" dirty="0" err="1" smtClean="0"/>
              <a:t>Gaussian</a:t>
            </a:r>
            <a:r>
              <a:rPr lang="fr-BE" dirty="0" smtClean="0"/>
              <a:t> noise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RSS - </a:t>
            </a:r>
            <a:r>
              <a:rPr lang="fr-BE" dirty="0" err="1" smtClean="0"/>
              <a:t>Errors</a:t>
            </a:r>
            <a:endParaRPr lang="fr-B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Device</a:t>
            </a:r>
            <a:r>
              <a:rPr lang="fr-BE" dirty="0" smtClean="0"/>
              <a:t> </a:t>
            </a:r>
            <a:r>
              <a:rPr lang="fr-BE" dirty="0" err="1" smtClean="0"/>
              <a:t>errors</a:t>
            </a:r>
            <a:endParaRPr lang="fr-BE" dirty="0" smtClean="0"/>
          </a:p>
          <a:p>
            <a:pPr lvl="1"/>
            <a:r>
              <a:rPr lang="fr-BE" dirty="0" err="1" smtClean="0"/>
              <a:t>Transmitter</a:t>
            </a:r>
            <a:r>
              <a:rPr lang="fr-BE" dirty="0" smtClean="0"/>
              <a:t> </a:t>
            </a:r>
            <a:r>
              <a:rPr lang="fr-BE" dirty="0" err="1" smtClean="0"/>
              <a:t>variability</a:t>
            </a:r>
            <a:endParaRPr lang="fr-BE" dirty="0" smtClean="0"/>
          </a:p>
          <a:p>
            <a:pPr lvl="1"/>
            <a:r>
              <a:rPr lang="fr-BE" dirty="0" err="1" smtClean="0"/>
              <a:t>Receiver</a:t>
            </a:r>
            <a:r>
              <a:rPr lang="fr-BE" dirty="0" smtClean="0"/>
              <a:t> </a:t>
            </a:r>
            <a:r>
              <a:rPr lang="fr-BE" dirty="0" err="1" smtClean="0"/>
              <a:t>variability</a:t>
            </a:r>
            <a:endParaRPr lang="fr-BE" dirty="0" smtClean="0"/>
          </a:p>
          <a:p>
            <a:pPr lvl="1"/>
            <a:r>
              <a:rPr lang="fr-BE" dirty="0" err="1" smtClean="0"/>
              <a:t>Antenna</a:t>
            </a:r>
            <a:r>
              <a:rPr lang="fr-BE" dirty="0" smtClean="0"/>
              <a:t> orientation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RSS -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dirty="0" err="1" smtClean="0"/>
              <a:t>Different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endParaRPr lang="fr-BE" dirty="0" smtClean="0"/>
          </a:p>
          <a:p>
            <a:pPr lvl="1"/>
            <a:r>
              <a:rPr lang="en-US" sz="2800" dirty="0" smtClean="0"/>
              <a:t>log-distance path loss model</a:t>
            </a:r>
          </a:p>
          <a:p>
            <a:pPr lvl="1">
              <a:buNone/>
            </a:pPr>
            <a:endParaRPr lang="fr-BE" sz="2400" baseline="-25000" dirty="0" smtClean="0"/>
          </a:p>
          <a:p>
            <a:r>
              <a:rPr lang="nl-BE" dirty="0" smtClean="0"/>
              <a:t>RSS(d) = </a:t>
            </a:r>
            <a:r>
              <a:rPr lang="en-US" sz="3200" dirty="0" smtClean="0"/>
              <a:t>P</a:t>
            </a:r>
            <a:r>
              <a:rPr lang="en-US" sz="3200" baseline="-25000" dirty="0" smtClean="0"/>
              <a:t>T </a:t>
            </a:r>
            <a:r>
              <a:rPr lang="nl-BE" dirty="0" smtClean="0"/>
              <a:t>- P(d0) – 10 n log(d / d0)</a:t>
            </a:r>
            <a:r>
              <a:rPr lang="en-US" sz="3200" dirty="0" smtClean="0"/>
              <a:t> + Xo</a:t>
            </a:r>
            <a:endParaRPr lang="nl-BE" dirty="0" smtClean="0"/>
          </a:p>
          <a:p>
            <a:pPr lvl="1"/>
            <a:r>
              <a:rPr lang="en-US" sz="2400" dirty="0" smtClean="0"/>
              <a:t>P</a:t>
            </a:r>
            <a:r>
              <a:rPr lang="en-US" sz="2400" baseline="-25000" dirty="0" smtClean="0"/>
              <a:t>T	</a:t>
            </a:r>
            <a:r>
              <a:rPr lang="en-US" sz="2400" dirty="0" smtClean="0"/>
              <a:t>Transmitted power [</a:t>
            </a:r>
            <a:r>
              <a:rPr lang="en-US" sz="2400" dirty="0" err="1" smtClean="0"/>
              <a:t>dBm</a:t>
            </a:r>
            <a:r>
              <a:rPr lang="en-US" sz="2400" dirty="0" smtClean="0"/>
              <a:t>]</a:t>
            </a:r>
            <a:endParaRPr lang="nl-BE" dirty="0" smtClean="0"/>
          </a:p>
          <a:p>
            <a:pPr lvl="1"/>
            <a:r>
              <a:rPr lang="nl-BE" dirty="0" smtClean="0"/>
              <a:t>RSS	</a:t>
            </a:r>
            <a:r>
              <a:rPr lang="nl-BE" dirty="0" err="1" smtClean="0"/>
              <a:t>Received</a:t>
            </a:r>
            <a:r>
              <a:rPr lang="nl-BE" dirty="0" smtClean="0"/>
              <a:t> </a:t>
            </a:r>
            <a:r>
              <a:rPr lang="nl-BE" dirty="0" err="1" smtClean="0"/>
              <a:t>Signal</a:t>
            </a:r>
            <a:r>
              <a:rPr lang="nl-BE" dirty="0" smtClean="0"/>
              <a:t> </a:t>
            </a:r>
            <a:r>
              <a:rPr lang="nl-BE" dirty="0" err="1" smtClean="0"/>
              <a:t>Strength</a:t>
            </a:r>
            <a:r>
              <a:rPr lang="nl-BE" dirty="0" smtClean="0"/>
              <a:t>[</a:t>
            </a:r>
            <a:r>
              <a:rPr lang="nl-BE" dirty="0" err="1" smtClean="0"/>
              <a:t>dBm</a:t>
            </a:r>
            <a:r>
              <a:rPr lang="nl-BE" dirty="0" smtClean="0"/>
              <a:t>]</a:t>
            </a:r>
          </a:p>
          <a:p>
            <a:pPr lvl="1"/>
            <a:r>
              <a:rPr lang="nl-BE" dirty="0" smtClean="0"/>
              <a:t>P(d0)	</a:t>
            </a:r>
            <a:r>
              <a:rPr lang="nl-BE" dirty="0" err="1" smtClean="0"/>
              <a:t>Path</a:t>
            </a:r>
            <a:r>
              <a:rPr lang="nl-BE" dirty="0" smtClean="0"/>
              <a:t> loss in </a:t>
            </a:r>
            <a:r>
              <a:rPr lang="nl-BE" dirty="0" err="1" smtClean="0"/>
              <a:t>dBm</a:t>
            </a:r>
            <a:r>
              <a:rPr lang="nl-BE" dirty="0" smtClean="0"/>
              <a:t> at a </a:t>
            </a:r>
            <a:r>
              <a:rPr lang="nl-BE" dirty="0" err="1" smtClean="0"/>
              <a:t>distance</a:t>
            </a:r>
            <a:r>
              <a:rPr lang="nl-BE" dirty="0" smtClean="0"/>
              <a:t> of d0</a:t>
            </a:r>
          </a:p>
          <a:p>
            <a:pPr lvl="1"/>
            <a:r>
              <a:rPr lang="nl-BE" dirty="0" smtClean="0"/>
              <a:t>n	</a:t>
            </a:r>
            <a:r>
              <a:rPr lang="nl-BE" dirty="0" err="1" smtClean="0"/>
              <a:t>Path</a:t>
            </a:r>
            <a:r>
              <a:rPr lang="nl-BE" dirty="0" smtClean="0"/>
              <a:t> loss exponent</a:t>
            </a:r>
          </a:p>
          <a:p>
            <a:pPr lvl="1"/>
            <a:r>
              <a:rPr lang="nl-BE" dirty="0" smtClean="0"/>
              <a:t>d	</a:t>
            </a:r>
            <a:r>
              <a:rPr lang="nl-BE" dirty="0" err="1" smtClean="0"/>
              <a:t>Distance</a:t>
            </a:r>
            <a:r>
              <a:rPr lang="nl-BE" dirty="0" smtClean="0"/>
              <a:t> </a:t>
            </a:r>
            <a:r>
              <a:rPr lang="nl-BE" dirty="0" err="1" smtClean="0"/>
              <a:t>between</a:t>
            </a:r>
            <a:r>
              <a:rPr lang="nl-BE" dirty="0" smtClean="0"/>
              <a:t> </a:t>
            </a:r>
            <a:r>
              <a:rPr lang="nl-BE" dirty="0" err="1" smtClean="0"/>
              <a:t>two</a:t>
            </a:r>
            <a:r>
              <a:rPr lang="nl-BE" dirty="0" smtClean="0"/>
              <a:t> </a:t>
            </a:r>
            <a:r>
              <a:rPr lang="nl-BE" dirty="0" err="1" smtClean="0"/>
              <a:t>nodes</a:t>
            </a:r>
            <a:r>
              <a:rPr lang="nl-BE" dirty="0" smtClean="0"/>
              <a:t>[m]</a:t>
            </a:r>
          </a:p>
          <a:p>
            <a:pPr lvl="1"/>
            <a:r>
              <a:rPr lang="nl-BE" dirty="0" smtClean="0"/>
              <a:t>d(0)	</a:t>
            </a:r>
            <a:r>
              <a:rPr lang="nl-BE" dirty="0" err="1" smtClean="0"/>
              <a:t>Reference</a:t>
            </a:r>
            <a:r>
              <a:rPr lang="nl-BE" dirty="0" smtClean="0"/>
              <a:t> </a:t>
            </a:r>
            <a:r>
              <a:rPr lang="nl-BE" dirty="0" err="1" smtClean="0"/>
              <a:t>distance</a:t>
            </a:r>
            <a:r>
              <a:rPr lang="nl-BE" dirty="0" smtClean="0"/>
              <a:t>[m]: 1m</a:t>
            </a:r>
          </a:p>
          <a:p>
            <a:pPr lvl="1"/>
            <a:r>
              <a:rPr lang="en-US" sz="2800" dirty="0" smtClean="0"/>
              <a:t>Xo	Gaussian random variable</a:t>
            </a:r>
            <a:endParaRPr lang="nl-BE" dirty="0" smtClean="0"/>
          </a:p>
          <a:p>
            <a:endParaRPr lang="fr-BE" sz="2800" baseline="-250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RTLS - Phase 2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Range-based algorithms</a:t>
            </a:r>
          </a:p>
          <a:p>
            <a:pPr lvl="1"/>
            <a:r>
              <a:rPr lang="en-US" dirty="0" err="1" smtClean="0"/>
              <a:t>Trilateration</a:t>
            </a:r>
            <a:endParaRPr lang="en-US" dirty="0" smtClean="0"/>
          </a:p>
          <a:p>
            <a:pPr lvl="1"/>
            <a:r>
              <a:rPr lang="en-US" dirty="0" err="1" smtClean="0"/>
              <a:t>MinMax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Range-less algorithms</a:t>
            </a:r>
          </a:p>
          <a:p>
            <a:pPr lvl="1"/>
            <a:r>
              <a:rPr lang="en-US" dirty="0" smtClean="0"/>
              <a:t>CL </a:t>
            </a:r>
          </a:p>
          <a:p>
            <a:pPr lvl="1"/>
            <a:r>
              <a:rPr lang="en-US" dirty="0" smtClean="0"/>
              <a:t>WCL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RTLS - </a:t>
            </a:r>
            <a:r>
              <a:rPr lang="nl-NL" dirty="0" err="1" smtClean="0"/>
              <a:t>Phase</a:t>
            </a:r>
            <a:r>
              <a:rPr lang="nl-NL" dirty="0" smtClean="0"/>
              <a:t> 2 - </a:t>
            </a:r>
            <a:r>
              <a:rPr lang="en-US" dirty="0" smtClean="0"/>
              <a:t>Range-based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Min-Max:</a:t>
            </a:r>
          </a:p>
          <a:p>
            <a:pPr>
              <a:buNone/>
            </a:pPr>
            <a:r>
              <a:rPr lang="nl-NL" sz="2800" dirty="0" smtClean="0"/>
              <a:t>	</a:t>
            </a:r>
            <a:r>
              <a:rPr lang="nl-NL" sz="2800" dirty="0" err="1" smtClean="0"/>
              <a:t>Distance</a:t>
            </a:r>
            <a:r>
              <a:rPr lang="nl-NL" sz="2800" dirty="0" smtClean="0"/>
              <a:t> to </a:t>
            </a:r>
            <a:r>
              <a:rPr lang="nl-NL" sz="2800" dirty="0" err="1" smtClean="0"/>
              <a:t>anchors</a:t>
            </a:r>
            <a:r>
              <a:rPr lang="nl-NL" sz="2800" dirty="0" smtClean="0"/>
              <a:t> </a:t>
            </a:r>
            <a:r>
              <a:rPr lang="nl-NL" sz="2800" dirty="0" err="1" smtClean="0"/>
              <a:t>determines</a:t>
            </a:r>
            <a:r>
              <a:rPr lang="nl-NL" sz="2800" dirty="0" smtClean="0"/>
              <a:t> a </a:t>
            </a:r>
            <a:r>
              <a:rPr lang="nl-NL" sz="2800" dirty="0" err="1" smtClean="0"/>
              <a:t>bounding</a:t>
            </a:r>
            <a:r>
              <a:rPr lang="nl-NL" sz="2800" dirty="0" smtClean="0"/>
              <a:t> box</a:t>
            </a:r>
          </a:p>
          <a:p>
            <a:endParaRPr lang="en-US" dirty="0" smtClean="0"/>
          </a:p>
          <a:p>
            <a:r>
              <a:rPr lang="en-US" dirty="0" err="1" smtClean="0"/>
              <a:t>Trilateration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sz="2400" dirty="0" smtClean="0"/>
              <a:t>	Uses multiple distance  measurements between  known points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nl-NL" sz="2400" dirty="0" smtClean="0"/>
              <a:t>Must </a:t>
            </a:r>
            <a:r>
              <a:rPr lang="nl-NL" sz="2400" dirty="0" err="1" smtClean="0"/>
              <a:t>solve</a:t>
            </a:r>
            <a:r>
              <a:rPr lang="nl-NL" sz="2400" dirty="0" smtClean="0"/>
              <a:t> a set of 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equation</a:t>
            </a:r>
            <a:endParaRPr lang="nl-NL" sz="2400" dirty="0" smtClean="0"/>
          </a:p>
          <a:p>
            <a:pPr lvl="1">
              <a:buNone/>
            </a:pPr>
            <a:endParaRPr lang="nl-NL" sz="1800" dirty="0" smtClean="0"/>
          </a:p>
          <a:p>
            <a:pPr lvl="1">
              <a:buNone/>
            </a:pPr>
            <a:endParaRPr lang="nl-NL" sz="1800" dirty="0" smtClean="0"/>
          </a:p>
          <a:p>
            <a:pPr lvl="2">
              <a:buNone/>
            </a:pPr>
            <a:endParaRPr lang="en-US" sz="1000" dirty="0" smtClean="0"/>
          </a:p>
          <a:p>
            <a:pPr>
              <a:buNone/>
            </a:pPr>
            <a:endParaRPr lang="nl-BE" dirty="0"/>
          </a:p>
        </p:txBody>
      </p:sp>
      <p:sp>
        <p:nvSpPr>
          <p:cNvPr id="4" name="Ovaal 3"/>
          <p:cNvSpPr/>
          <p:nvPr/>
        </p:nvSpPr>
        <p:spPr>
          <a:xfrm>
            <a:off x="7072330" y="1785926"/>
            <a:ext cx="921445" cy="921445"/>
          </a:xfrm>
          <a:prstGeom prst="ellipse">
            <a:avLst/>
          </a:prstGeom>
          <a:noFill/>
          <a:ln w="444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Ovaal 4"/>
          <p:cNvSpPr/>
          <p:nvPr/>
        </p:nvSpPr>
        <p:spPr>
          <a:xfrm>
            <a:off x="7715272" y="1643050"/>
            <a:ext cx="921445" cy="921445"/>
          </a:xfrm>
          <a:prstGeom prst="ellipse">
            <a:avLst/>
          </a:prstGeom>
          <a:noFill/>
          <a:ln w="444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al 5"/>
          <p:cNvSpPr/>
          <p:nvPr/>
        </p:nvSpPr>
        <p:spPr>
          <a:xfrm>
            <a:off x="7643834" y="2214554"/>
            <a:ext cx="921445" cy="921445"/>
          </a:xfrm>
          <a:prstGeom prst="ellipse">
            <a:avLst/>
          </a:prstGeom>
          <a:noFill/>
          <a:ln w="444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/>
          <p:cNvSpPr/>
          <p:nvPr/>
        </p:nvSpPr>
        <p:spPr>
          <a:xfrm>
            <a:off x="7072330" y="1785926"/>
            <a:ext cx="928694" cy="928694"/>
          </a:xfrm>
          <a:prstGeom prst="rect">
            <a:avLst/>
          </a:prstGeom>
          <a:noFill/>
          <a:ln w="412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7715272" y="1643050"/>
            <a:ext cx="928694" cy="928694"/>
          </a:xfrm>
          <a:prstGeom prst="rect">
            <a:avLst/>
          </a:prstGeom>
          <a:noFill/>
          <a:ln w="412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7643834" y="2214554"/>
            <a:ext cx="928694" cy="928694"/>
          </a:xfrm>
          <a:prstGeom prst="rect">
            <a:avLst/>
          </a:prstGeom>
          <a:noFill/>
          <a:ln w="412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RTLS - </a:t>
            </a:r>
            <a:r>
              <a:rPr lang="nl-NL" dirty="0" err="1" smtClean="0"/>
              <a:t>Phase</a:t>
            </a:r>
            <a:r>
              <a:rPr lang="nl-NL" dirty="0" smtClean="0"/>
              <a:t> 2 - </a:t>
            </a:r>
            <a:r>
              <a:rPr lang="nl-NL" dirty="0" err="1" smtClean="0"/>
              <a:t>Range-less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200" dirty="0" smtClean="0"/>
              <a:t>CL</a:t>
            </a:r>
          </a:p>
          <a:p>
            <a:endParaRPr lang="nl-NL" sz="3200" dirty="0" smtClean="0"/>
          </a:p>
          <a:p>
            <a:endParaRPr lang="nl-NL" sz="3200" dirty="0" smtClean="0"/>
          </a:p>
          <a:p>
            <a:r>
              <a:rPr lang="nl-NL" sz="3200" dirty="0" smtClean="0"/>
              <a:t>WCL</a:t>
            </a:r>
            <a:endParaRPr lang="en-GB" sz="3200" dirty="0" smtClean="0"/>
          </a:p>
          <a:p>
            <a:endParaRPr lang="nl-BE" dirty="0"/>
          </a:p>
        </p:txBody>
      </p:sp>
      <p:sp>
        <p:nvSpPr>
          <p:cNvPr id="4" name="Stroomdiagram: Of 3"/>
          <p:cNvSpPr/>
          <p:nvPr/>
        </p:nvSpPr>
        <p:spPr>
          <a:xfrm>
            <a:off x="6929454" y="1928802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Stroomdiagram: Of 4"/>
          <p:cNvSpPr/>
          <p:nvPr/>
        </p:nvSpPr>
        <p:spPr>
          <a:xfrm>
            <a:off x="4714876" y="1928802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6" name="Stroomdiagram: Of 5"/>
          <p:cNvSpPr/>
          <p:nvPr/>
        </p:nvSpPr>
        <p:spPr>
          <a:xfrm>
            <a:off x="6858016" y="4071942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Stroomdiagram: Of 6"/>
          <p:cNvSpPr/>
          <p:nvPr/>
        </p:nvSpPr>
        <p:spPr>
          <a:xfrm>
            <a:off x="4714876" y="4071942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troomdiagram: Of 7"/>
          <p:cNvSpPr/>
          <p:nvPr/>
        </p:nvSpPr>
        <p:spPr>
          <a:xfrm>
            <a:off x="5786446" y="3000372"/>
            <a:ext cx="428628" cy="428628"/>
          </a:xfrm>
          <a:prstGeom prst="flowChar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kstvak 8"/>
          <p:cNvSpPr txBox="1"/>
          <p:nvPr/>
        </p:nvSpPr>
        <p:spPr>
          <a:xfrm>
            <a:off x="4500562" y="2357430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0.0 ; 0.0</a:t>
            </a:r>
            <a:endParaRPr lang="nl-BE" sz="1600" dirty="0"/>
          </a:p>
        </p:txBody>
      </p:sp>
      <p:sp>
        <p:nvSpPr>
          <p:cNvPr id="10" name="Tekstvak 9"/>
          <p:cNvSpPr txBox="1"/>
          <p:nvPr/>
        </p:nvSpPr>
        <p:spPr>
          <a:xfrm>
            <a:off x="6643702" y="2357430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3.0 ; 0.0</a:t>
            </a:r>
            <a:endParaRPr lang="nl-BE" sz="1600" dirty="0"/>
          </a:p>
        </p:txBody>
      </p:sp>
      <p:sp>
        <p:nvSpPr>
          <p:cNvPr id="11" name="Tekstvak 10"/>
          <p:cNvSpPr txBox="1"/>
          <p:nvPr/>
        </p:nvSpPr>
        <p:spPr>
          <a:xfrm>
            <a:off x="4429124" y="4519182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0.0 ; 3.0</a:t>
            </a:r>
            <a:endParaRPr lang="nl-BE" sz="1600" dirty="0"/>
          </a:p>
        </p:txBody>
      </p:sp>
      <p:sp>
        <p:nvSpPr>
          <p:cNvPr id="12" name="Tekstvak 11"/>
          <p:cNvSpPr txBox="1"/>
          <p:nvPr/>
        </p:nvSpPr>
        <p:spPr>
          <a:xfrm>
            <a:off x="6572264" y="4519182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3.0 ; 3.0</a:t>
            </a:r>
            <a:endParaRPr lang="nl-BE" sz="1600" dirty="0"/>
          </a:p>
        </p:txBody>
      </p:sp>
      <p:sp>
        <p:nvSpPr>
          <p:cNvPr id="13" name="Tekstvak 12"/>
          <p:cNvSpPr txBox="1"/>
          <p:nvPr/>
        </p:nvSpPr>
        <p:spPr>
          <a:xfrm>
            <a:off x="5572132" y="3429000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1.5 ; 1.5</a:t>
            </a:r>
            <a:endParaRPr lang="nl-BE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RTLS - </a:t>
            </a:r>
            <a:r>
              <a:rPr lang="fr-BE" dirty="0" err="1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 err="1" smtClean="0"/>
              <a:t>Centralized</a:t>
            </a:r>
            <a:endParaRPr lang="fr-BE" dirty="0" smtClean="0"/>
          </a:p>
          <a:p>
            <a:endParaRPr lang="fr-BE" dirty="0" smtClean="0"/>
          </a:p>
          <a:p>
            <a:r>
              <a:rPr lang="fr-BE" dirty="0" smtClean="0"/>
              <a:t>RSS-</a:t>
            </a:r>
            <a:r>
              <a:rPr lang="fr-BE" dirty="0" err="1" smtClean="0"/>
              <a:t>based</a:t>
            </a:r>
            <a:endParaRPr lang="fr-BE" dirty="0" smtClean="0"/>
          </a:p>
          <a:p>
            <a:endParaRPr lang="fr-BE" dirty="0" smtClean="0"/>
          </a:p>
          <a:p>
            <a:r>
              <a:rPr lang="fr-BE" dirty="0" err="1" smtClean="0"/>
              <a:t>Robust</a:t>
            </a:r>
            <a:endParaRPr lang="fr-BE" dirty="0" smtClean="0"/>
          </a:p>
          <a:p>
            <a:endParaRPr lang="fr-BE" dirty="0" smtClean="0"/>
          </a:p>
          <a:p>
            <a:r>
              <a:rPr lang="fr-BE" dirty="0" smtClean="0"/>
              <a:t>Adaptive</a:t>
            </a:r>
          </a:p>
          <a:p>
            <a:endParaRPr lang="fr-BE" dirty="0" smtClean="0"/>
          </a:p>
          <a:p>
            <a:r>
              <a:rPr lang="fr-BE" dirty="0" smtClean="0"/>
              <a:t>Anchor-</a:t>
            </a:r>
            <a:r>
              <a:rPr lang="fr-BE" dirty="0" err="1" smtClean="0"/>
              <a:t>based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as a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as a RTLS</a:t>
            </a:r>
          </a:p>
          <a:p>
            <a:r>
              <a:rPr lang="nl-BE" sz="2800" dirty="0" err="1" smtClean="0">
                <a:solidFill>
                  <a:srgbClr val="F66004"/>
                </a:solidFill>
              </a:rPr>
              <a:t>Framework</a:t>
            </a:r>
            <a:endParaRPr lang="nl-BE" sz="2800" dirty="0" smtClean="0">
              <a:solidFill>
                <a:srgbClr val="F66004"/>
              </a:solidFill>
            </a:endParaRPr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as a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Product of the thematic ICT </a:t>
            </a:r>
            <a:r>
              <a:rPr lang="en-GB" dirty="0" smtClean="0"/>
              <a:t>week:</a:t>
            </a:r>
          </a:p>
          <a:p>
            <a:pPr lvl="1"/>
            <a:r>
              <a:rPr lang="en-GB" dirty="0" smtClean="0"/>
              <a:t>WSN Middleware</a:t>
            </a:r>
            <a:endParaRPr lang="en-GB" dirty="0" smtClean="0"/>
          </a:p>
          <a:p>
            <a:pPr lvl="1"/>
            <a:r>
              <a:rPr lang="en-GB" dirty="0" smtClean="0"/>
              <a:t>Software </a:t>
            </a:r>
            <a:r>
              <a:rPr lang="en-GB" dirty="0" smtClean="0"/>
              <a:t>framework</a:t>
            </a:r>
            <a:r>
              <a:rPr lang="en-GB" dirty="0" smtClean="0"/>
              <a:t>:</a:t>
            </a:r>
          </a:p>
          <a:p>
            <a:pPr lvl="2"/>
            <a:r>
              <a:rPr lang="en-GB" dirty="0" smtClean="0"/>
              <a:t>WSN (</a:t>
            </a:r>
            <a:r>
              <a:rPr lang="en-GB" dirty="0" err="1" smtClean="0"/>
              <a:t>Telos</a:t>
            </a:r>
            <a:r>
              <a:rPr lang="en-GB" dirty="0" smtClean="0"/>
              <a:t> rev. B &amp; Sun Spot)</a:t>
            </a:r>
          </a:p>
          <a:p>
            <a:pPr lvl="2"/>
            <a:r>
              <a:rPr lang="en-GB" dirty="0" smtClean="0"/>
              <a:t>Controller + database</a:t>
            </a:r>
          </a:p>
          <a:p>
            <a:pPr lvl="2"/>
            <a:r>
              <a:rPr lang="en-GB" dirty="0" smtClean="0"/>
              <a:t>GUI</a:t>
            </a:r>
          </a:p>
          <a:p>
            <a:pPr lvl="1"/>
            <a:r>
              <a:rPr lang="en-GB" dirty="0" smtClean="0"/>
              <a:t>Distributed</a:t>
            </a:r>
          </a:p>
          <a:p>
            <a:pPr lvl="1"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 smtClean="0"/>
              <a:t>interface to the WSNs and </a:t>
            </a:r>
            <a:r>
              <a:rPr lang="en-US" dirty="0" smtClean="0"/>
              <a:t>GUIs</a:t>
            </a:r>
          </a:p>
          <a:p>
            <a:pPr lvl="1"/>
            <a:r>
              <a:rPr lang="fr-BE" dirty="0" smtClean="0"/>
              <a:t>XML</a:t>
            </a:r>
            <a:endParaRPr lang="en-US" dirty="0" smtClean="0"/>
          </a:p>
          <a:p>
            <a:r>
              <a:rPr lang="en-US" dirty="0" smtClean="0"/>
              <a:t>Database</a:t>
            </a:r>
          </a:p>
          <a:p>
            <a:pPr lvl="1"/>
            <a:r>
              <a:rPr lang="fr-BE" dirty="0" err="1" smtClean="0"/>
              <a:t>Stored</a:t>
            </a:r>
            <a:r>
              <a:rPr lang="fr-BE" dirty="0" smtClean="0"/>
              <a:t> </a:t>
            </a:r>
            <a:r>
              <a:rPr lang="fr-BE" dirty="0" err="1" smtClean="0"/>
              <a:t>Procedures</a:t>
            </a:r>
            <a:endParaRPr lang="en-US" dirty="0" smtClean="0"/>
          </a:p>
          <a:p>
            <a:r>
              <a:rPr lang="en-US" dirty="0" smtClean="0"/>
              <a:t>Localization </a:t>
            </a:r>
            <a:r>
              <a:rPr lang="en-US" dirty="0" smtClean="0"/>
              <a:t>algorithms</a:t>
            </a:r>
          </a:p>
          <a:p>
            <a:pPr lvl="1"/>
            <a:r>
              <a:rPr lang="fr-BE" dirty="0" err="1" smtClean="0"/>
              <a:t>Centralized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Framework -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dirty="0" smtClean="0"/>
              <a:t>WSN</a:t>
            </a:r>
          </a:p>
          <a:p>
            <a:pPr lvl="1"/>
            <a:r>
              <a:rPr lang="fr-BE" dirty="0" smtClean="0"/>
              <a:t>TinyOS</a:t>
            </a:r>
          </a:p>
          <a:p>
            <a:pPr lvl="1"/>
            <a:r>
              <a:rPr lang="fr-BE" dirty="0" smtClean="0"/>
              <a:t>TelosB</a:t>
            </a:r>
          </a:p>
          <a:p>
            <a:pPr lvl="1"/>
            <a:r>
              <a:rPr lang="fr-BE" dirty="0" err="1" smtClean="0"/>
              <a:t>Xubuntos</a:t>
            </a:r>
            <a:endParaRPr lang="fr-BE" dirty="0" smtClean="0"/>
          </a:p>
          <a:p>
            <a:r>
              <a:rPr lang="fr-BE" dirty="0" smtClean="0"/>
              <a:t>WSN XML </a:t>
            </a:r>
            <a:r>
              <a:rPr lang="fr-BE" dirty="0" err="1" smtClean="0"/>
              <a:t>Parser</a:t>
            </a:r>
            <a:endParaRPr lang="fr-BE" dirty="0" smtClean="0"/>
          </a:p>
          <a:p>
            <a:pPr lvl="1"/>
            <a:r>
              <a:rPr lang="fr-BE" dirty="0" smtClean="0"/>
              <a:t>Java</a:t>
            </a:r>
          </a:p>
          <a:p>
            <a:r>
              <a:rPr lang="fr-BE" dirty="0" smtClean="0"/>
              <a:t>Controller, GUI</a:t>
            </a:r>
          </a:p>
          <a:p>
            <a:pPr lvl="1"/>
            <a:r>
              <a:rPr lang="fr-BE" dirty="0" smtClean="0"/>
              <a:t>C#</a:t>
            </a:r>
          </a:p>
          <a:p>
            <a:pPr lvl="1"/>
            <a:r>
              <a:rPr lang="fr-BE" dirty="0" smtClean="0"/>
              <a:t>.NET 2.0</a:t>
            </a:r>
          </a:p>
          <a:p>
            <a:r>
              <a:rPr lang="fr-BE" dirty="0" smtClean="0"/>
              <a:t>Interfaces</a:t>
            </a:r>
          </a:p>
          <a:p>
            <a:pPr lvl="1"/>
            <a:r>
              <a:rPr lang="fr-BE" dirty="0" smtClean="0"/>
              <a:t>XML over TCP</a:t>
            </a:r>
          </a:p>
          <a:p>
            <a:pPr lvl="1"/>
            <a:r>
              <a:rPr lang="fr-BE" dirty="0" smtClean="0"/>
              <a:t>WCF (http)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 - MVC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Model View Controller design</a:t>
            </a:r>
            <a:endParaRPr lang="en-GB" dirty="0"/>
          </a:p>
        </p:txBody>
      </p:sp>
      <p:pic>
        <p:nvPicPr>
          <p:cNvPr id="19458" name="Picture 2" descr="C:\Users\Poseidon\Desktop\MAP SVN\LateX\Images\mv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28934"/>
            <a:ext cx="9144000" cy="33242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Framework</a:t>
            </a:r>
            <a:r>
              <a:rPr lang="nl-BE" dirty="0" smtClean="0"/>
              <a:t> - MVC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Advantages</a:t>
            </a:r>
            <a:r>
              <a:rPr lang="nl-BE" dirty="0" smtClean="0"/>
              <a:t>:</a:t>
            </a:r>
          </a:p>
          <a:p>
            <a:endParaRPr lang="nl-BE" dirty="0" smtClean="0"/>
          </a:p>
          <a:p>
            <a:pPr lvl="1"/>
            <a:r>
              <a:rPr lang="nl-BE" dirty="0" smtClean="0"/>
              <a:t>The </a:t>
            </a:r>
            <a:r>
              <a:rPr lang="nl-BE" dirty="0" smtClean="0"/>
              <a:t>addition of </a:t>
            </a:r>
            <a:r>
              <a:rPr lang="nl-BE" dirty="0" smtClean="0"/>
              <a:t>new Views en Models</a:t>
            </a:r>
          </a:p>
          <a:p>
            <a:pPr lvl="1"/>
            <a:r>
              <a:rPr lang="nl-BE" dirty="0" err="1" smtClean="0"/>
              <a:t>Independance</a:t>
            </a:r>
            <a:endParaRPr lang="nl-BE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Framework</a:t>
            </a:r>
            <a:r>
              <a:rPr lang="nl-BE" dirty="0" smtClean="0"/>
              <a:t> - SOA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Service Oriented Architecture</a:t>
            </a:r>
          </a:p>
          <a:p>
            <a:r>
              <a:rPr lang="en-GB" dirty="0" smtClean="0"/>
              <a:t>Advantages: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Modularity and flexibility</a:t>
            </a:r>
          </a:p>
          <a:p>
            <a:pPr lvl="1"/>
            <a:r>
              <a:rPr lang="en-GB" dirty="0" smtClean="0"/>
              <a:t>Scalability</a:t>
            </a:r>
          </a:p>
          <a:p>
            <a:pPr lvl="1"/>
            <a:r>
              <a:rPr lang="en-GB" dirty="0" err="1" smtClean="0"/>
              <a:t>Reusage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WSN - Telos </a:t>
            </a:r>
            <a:r>
              <a:rPr lang="nl-BE" dirty="0" err="1" smtClean="0"/>
              <a:t>rev</a:t>
            </a:r>
            <a:r>
              <a:rPr lang="nl-BE" dirty="0" smtClean="0"/>
              <a:t>. B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TI MSP430 microcontroller with 10kB RAM</a:t>
            </a:r>
          </a:p>
          <a:p>
            <a:pPr lvl="1"/>
            <a:r>
              <a:rPr lang="nl-BE" dirty="0" smtClean="0"/>
              <a:t>Ultra low-power</a:t>
            </a:r>
          </a:p>
          <a:p>
            <a:r>
              <a:rPr lang="nl-BE" dirty="0" smtClean="0"/>
              <a:t>IEEE 802.15.4 compliant radio</a:t>
            </a:r>
          </a:p>
          <a:p>
            <a:r>
              <a:rPr lang="en-US" dirty="0" smtClean="0"/>
              <a:t>Integrated temperature, light, humidity and voltage sensor</a:t>
            </a:r>
          </a:p>
          <a:p>
            <a:r>
              <a:rPr lang="nl-BE" dirty="0" smtClean="0"/>
              <a:t>Programmable via USB interface</a:t>
            </a:r>
          </a:p>
          <a:p>
            <a:r>
              <a:rPr lang="nl-BE" dirty="0" err="1" smtClean="0"/>
              <a:t>TinyOS</a:t>
            </a:r>
            <a:r>
              <a:rPr lang="nl-BE" dirty="0" smtClean="0"/>
              <a:t> 2.X compatible</a:t>
            </a:r>
          </a:p>
          <a:p>
            <a:r>
              <a:rPr lang="nl-BE" dirty="0" smtClean="0"/>
              <a:t>Integrated antenna</a:t>
            </a:r>
            <a:endParaRPr lang="fr-CA" dirty="0" smtClean="0"/>
          </a:p>
          <a:p>
            <a:pPr>
              <a:buNone/>
            </a:pPr>
            <a:endParaRPr lang="nl-BE" dirty="0"/>
          </a:p>
        </p:txBody>
      </p:sp>
      <p:pic>
        <p:nvPicPr>
          <p:cNvPr id="4" name="Afbeelding 4" descr="Untitled-1.png"/>
          <p:cNvPicPr>
            <a:picLocks noChangeAspect="1"/>
          </p:cNvPicPr>
          <p:nvPr/>
        </p:nvPicPr>
        <p:blipFill>
          <a:blip r:embed="rId2" cstate="print"/>
          <a:srcRect l="7407" t="11111" r="7407" b="11111"/>
          <a:stretch>
            <a:fillRect/>
          </a:stretch>
        </p:blipFill>
        <p:spPr>
          <a:xfrm>
            <a:off x="5715008" y="4429132"/>
            <a:ext cx="3051423" cy="1857388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  <a:scene3d>
            <a:camera prst="perspectiveContrastingLeftFacing">
              <a:rot lat="300000" lon="1800000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WSN - </a:t>
            </a:r>
            <a:r>
              <a:rPr lang="nl-BE" dirty="0" err="1" smtClean="0"/>
              <a:t>TinyOS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 smtClean="0"/>
              <a:t>Most popular OS for Wireless Sensor Networks</a:t>
            </a:r>
          </a:p>
          <a:p>
            <a:r>
              <a:rPr lang="nl-BE" sz="2800" dirty="0" smtClean="0"/>
              <a:t>Open source</a:t>
            </a:r>
          </a:p>
          <a:p>
            <a:r>
              <a:rPr lang="nl-BE" sz="2800" dirty="0" smtClean="0"/>
              <a:t>Energy efficient – low power</a:t>
            </a:r>
          </a:p>
          <a:p>
            <a:pPr lvl="1"/>
            <a:r>
              <a:rPr lang="nl-BE" sz="2400" dirty="0" smtClean="0"/>
              <a:t>Hurry up and go to sleep!</a:t>
            </a:r>
          </a:p>
          <a:p>
            <a:pPr lvl="1"/>
            <a:r>
              <a:rPr lang="nl-BE" sz="2400" dirty="0" smtClean="0"/>
              <a:t>Split phase commands</a:t>
            </a:r>
          </a:p>
          <a:p>
            <a:r>
              <a:rPr lang="nl-BE" sz="2800" dirty="0" smtClean="0"/>
              <a:t>Multi-platform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WSN - </a:t>
            </a:r>
            <a:r>
              <a:rPr lang="fr-BE" dirty="0" err="1" smtClean="0"/>
              <a:t>TinyOS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3200" dirty="0" smtClean="0"/>
              <a:t>Small footprint (x KB)</a:t>
            </a:r>
          </a:p>
          <a:p>
            <a:pPr lvl="1"/>
            <a:r>
              <a:rPr lang="nl-BE" dirty="0" smtClean="0"/>
              <a:t>No separate OS &amp; user memory space</a:t>
            </a:r>
          </a:p>
          <a:p>
            <a:pPr lvl="1"/>
            <a:r>
              <a:rPr lang="nl-BE" dirty="0" smtClean="0"/>
              <a:t>No multithreading</a:t>
            </a:r>
          </a:p>
          <a:p>
            <a:pPr lvl="1"/>
            <a:r>
              <a:rPr lang="nl-BE" dirty="0" smtClean="0"/>
              <a:t>No virtual memory</a:t>
            </a:r>
          </a:p>
          <a:p>
            <a:pPr lvl="1"/>
            <a:r>
              <a:rPr lang="nl-BE" dirty="0" smtClean="0"/>
              <a:t>Static memory usage</a:t>
            </a:r>
          </a:p>
          <a:p>
            <a:pPr lvl="2"/>
            <a:r>
              <a:rPr lang="nl-BE" dirty="0" smtClean="0"/>
              <a:t>Memory is allocated at compile-time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WSN - </a:t>
            </a:r>
            <a:r>
              <a:rPr lang="fr-BE" dirty="0" err="1" smtClean="0"/>
              <a:t>TinyOS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Primary functions:</a:t>
            </a:r>
          </a:p>
          <a:p>
            <a:pPr lvl="1"/>
            <a:r>
              <a:rPr lang="nl-BE" dirty="0" smtClean="0"/>
              <a:t>Sensing </a:t>
            </a:r>
          </a:p>
          <a:p>
            <a:pPr lvl="1"/>
            <a:r>
              <a:rPr lang="nl-BE" dirty="0" smtClean="0"/>
              <a:t>Actuating</a:t>
            </a:r>
          </a:p>
          <a:p>
            <a:pPr lvl="1"/>
            <a:r>
              <a:rPr lang="nl-BE" dirty="0" smtClean="0"/>
              <a:t>Communication</a:t>
            </a:r>
          </a:p>
          <a:p>
            <a:pPr lvl="2"/>
            <a:r>
              <a:rPr lang="nl-BE" dirty="0" smtClean="0"/>
              <a:t>Collection</a:t>
            </a:r>
          </a:p>
          <a:p>
            <a:pPr lvl="2"/>
            <a:r>
              <a:rPr lang="nl-BE" dirty="0" smtClean="0"/>
              <a:t>Dissemination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>
                <a:solidFill>
                  <a:srgbClr val="F66004"/>
                </a:solidFill>
              </a:rPr>
              <a:t>Contributions</a:t>
            </a:r>
            <a:endParaRPr lang="nl-BE" sz="2800" dirty="0" smtClean="0">
              <a:solidFill>
                <a:srgbClr val="F66004"/>
              </a:solidFill>
            </a:endParaRPr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as a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TinyOS</a:t>
            </a:r>
            <a:r>
              <a:rPr lang="fr-BE" dirty="0" smtClean="0"/>
              <a:t> - </a:t>
            </a:r>
            <a:r>
              <a:rPr lang="en-GB" dirty="0" smtClean="0"/>
              <a:t>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Modular source code</a:t>
            </a:r>
          </a:p>
          <a:p>
            <a:r>
              <a:rPr lang="en-GB" dirty="0" smtClean="0"/>
              <a:t>Two type of source files</a:t>
            </a:r>
          </a:p>
          <a:p>
            <a:pPr lvl="1"/>
            <a:r>
              <a:rPr lang="en-GB" dirty="0" smtClean="0"/>
              <a:t>Modules</a:t>
            </a:r>
          </a:p>
          <a:p>
            <a:pPr lvl="2"/>
            <a:r>
              <a:rPr lang="en-GB" dirty="0" smtClean="0"/>
              <a:t>Logic</a:t>
            </a:r>
          </a:p>
          <a:p>
            <a:pPr lvl="1"/>
            <a:r>
              <a:rPr lang="en-GB" dirty="0" smtClean="0"/>
              <a:t>Configurations</a:t>
            </a:r>
          </a:p>
          <a:p>
            <a:pPr lvl="2"/>
            <a:r>
              <a:rPr lang="en-GB" dirty="0" smtClean="0"/>
              <a:t>Bindings via interfaces</a:t>
            </a:r>
          </a:p>
          <a:p>
            <a:r>
              <a:rPr lang="en-GB" dirty="0" smtClean="0"/>
              <a:t>All components use and provide interfaces</a:t>
            </a:r>
          </a:p>
          <a:p>
            <a:pPr lvl="1"/>
            <a:r>
              <a:rPr lang="en-GB" dirty="0" smtClean="0"/>
              <a:t>Events</a:t>
            </a:r>
          </a:p>
          <a:p>
            <a:pPr lvl="1"/>
            <a:r>
              <a:rPr lang="en-GB" dirty="0" smtClean="0"/>
              <a:t>Commands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TinyOS</a:t>
            </a:r>
            <a:r>
              <a:rPr lang="nl-BE" dirty="0" smtClean="0"/>
              <a:t> - nesC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TinyOS is competely programmed in nesC</a:t>
            </a:r>
          </a:p>
          <a:p>
            <a:pPr lvl="1"/>
            <a:r>
              <a:rPr lang="nl-BE" dirty="0" smtClean="0"/>
              <a:t>Interfaces</a:t>
            </a:r>
          </a:p>
          <a:p>
            <a:pPr lvl="1"/>
            <a:r>
              <a:rPr lang="nl-BE" dirty="0" smtClean="0"/>
              <a:t>Tasks</a:t>
            </a:r>
          </a:p>
          <a:p>
            <a:pPr lvl="2"/>
            <a:r>
              <a:rPr lang="nl-BE" dirty="0" smtClean="0"/>
              <a:t>atomic</a:t>
            </a:r>
          </a:p>
          <a:p>
            <a:r>
              <a:rPr lang="nl-BE" dirty="0" smtClean="0"/>
              <a:t>nesC is a C dialect</a:t>
            </a:r>
          </a:p>
          <a:p>
            <a:r>
              <a:rPr lang="nl-BE" dirty="0" smtClean="0"/>
              <a:t>.nc</a:t>
            </a:r>
          </a:p>
          <a:p>
            <a:r>
              <a:rPr lang="nl-BE" dirty="0" smtClean="0"/>
              <a:t>Source code passes through a preproccessor</a:t>
            </a:r>
          </a:p>
          <a:p>
            <a:pPr lvl="1"/>
            <a:r>
              <a:rPr lang="nl-BE" dirty="0" smtClean="0"/>
              <a:t>C-code</a:t>
            </a:r>
          </a:p>
          <a:p>
            <a:r>
              <a:rPr lang="nl-BE" dirty="0" err="1" smtClean="0"/>
              <a:t>Gcc</a:t>
            </a:r>
            <a:endParaRPr lang="nl-BE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TinyOS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800" dirty="0" smtClean="0"/>
              <a:t>Still very experimental &amp; academic</a:t>
            </a:r>
          </a:p>
          <a:p>
            <a:r>
              <a:rPr lang="nl-BE" sz="2800" dirty="0" smtClean="0"/>
              <a:t>Limited support</a:t>
            </a:r>
            <a:endParaRPr lang="nl-BE" sz="2400" dirty="0" smtClean="0"/>
          </a:p>
          <a:p>
            <a:r>
              <a:rPr lang="nl-BE" sz="2800" dirty="0" smtClean="0"/>
              <a:t>No development environment</a:t>
            </a:r>
          </a:p>
          <a:p>
            <a:pPr lvl="1"/>
            <a:r>
              <a:rPr lang="nl-BE" sz="2400" dirty="0" smtClean="0"/>
              <a:t>No debugger</a:t>
            </a:r>
          </a:p>
          <a:p>
            <a:pPr lvl="1"/>
            <a:r>
              <a:rPr lang="nl-BE" sz="2400" dirty="0" smtClean="0"/>
              <a:t>Printf library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WSN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Three different roles:</a:t>
            </a:r>
          </a:p>
          <a:p>
            <a:pPr lvl="1"/>
            <a:r>
              <a:rPr lang="en-GB" dirty="0" smtClean="0"/>
              <a:t>Root Node</a:t>
            </a:r>
          </a:p>
          <a:p>
            <a:pPr lvl="1"/>
            <a:r>
              <a:rPr lang="en-GB" dirty="0" smtClean="0"/>
              <a:t>Anchor Node</a:t>
            </a:r>
          </a:p>
          <a:p>
            <a:pPr lvl="1"/>
            <a:r>
              <a:rPr lang="en-GB" dirty="0" smtClean="0"/>
              <a:t>Blind Node</a:t>
            </a:r>
            <a:endParaRPr lang="en-GB" dirty="0"/>
          </a:p>
        </p:txBody>
      </p:sp>
      <p:pic>
        <p:nvPicPr>
          <p:cNvPr id="4" name="Afbeelding 3" descr="Untitled-1.png"/>
          <p:cNvPicPr>
            <a:picLocks noChangeAspect="1"/>
          </p:cNvPicPr>
          <p:nvPr/>
        </p:nvPicPr>
        <p:blipFill>
          <a:blip r:embed="rId2" cstate="print"/>
          <a:srcRect l="7407" t="11111" r="7407" b="11111"/>
          <a:stretch>
            <a:fillRect/>
          </a:stretch>
        </p:blipFill>
        <p:spPr>
          <a:xfrm>
            <a:off x="5072066" y="3214686"/>
            <a:ext cx="3051423" cy="1857388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  <a:scene3d>
            <a:camera prst="perspectiveContrastingLeftFacing">
              <a:rot lat="300000" lon="1800000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WSN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Three different messages:</a:t>
            </a:r>
          </a:p>
          <a:p>
            <a:pPr lvl="1"/>
            <a:r>
              <a:rPr lang="en-GB" dirty="0" smtClean="0"/>
              <a:t>Sensor</a:t>
            </a:r>
          </a:p>
          <a:p>
            <a:pPr lvl="1"/>
            <a:r>
              <a:rPr lang="en-GB" dirty="0" smtClean="0"/>
              <a:t>Location</a:t>
            </a:r>
          </a:p>
          <a:p>
            <a:pPr lvl="1"/>
            <a:r>
              <a:rPr lang="en-GB" dirty="0" smtClean="0"/>
              <a:t>Status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WSN - Sensor message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Battery (voltage)	</a:t>
            </a:r>
            <a:endParaRPr lang="nl-BE" dirty="0" smtClean="0"/>
          </a:p>
          <a:p>
            <a:r>
              <a:rPr lang="en-US" dirty="0" smtClean="0"/>
              <a:t>Light</a:t>
            </a:r>
            <a:endParaRPr lang="nl-BE" dirty="0" smtClean="0"/>
          </a:p>
          <a:p>
            <a:r>
              <a:rPr lang="en-US" dirty="0" smtClean="0"/>
              <a:t>Humidity</a:t>
            </a:r>
            <a:endParaRPr lang="nl-BE" dirty="0" smtClean="0"/>
          </a:p>
          <a:p>
            <a:r>
              <a:rPr lang="en-US" dirty="0" smtClean="0"/>
              <a:t>Temperature</a:t>
            </a:r>
            <a:endParaRPr lang="nl-BE" dirty="0" smtClean="0"/>
          </a:p>
          <a:p>
            <a:r>
              <a:rPr lang="en-US" dirty="0" smtClean="0"/>
              <a:t>Button pressed</a:t>
            </a:r>
            <a:endParaRPr lang="nl-BE" dirty="0" smtClean="0"/>
          </a:p>
          <a:p>
            <a:r>
              <a:rPr lang="en-US" dirty="0" smtClean="0"/>
              <a:t>Mote ID</a:t>
            </a:r>
            <a:endParaRPr lang="nl-BE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WSN - Location message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Mote id</a:t>
            </a:r>
            <a:endParaRPr lang="nl-BE" dirty="0" smtClean="0"/>
          </a:p>
          <a:p>
            <a:r>
              <a:rPr lang="en-US" dirty="0" err="1" smtClean="0"/>
              <a:t>Anmoteid</a:t>
            </a:r>
            <a:endParaRPr lang="en-US" dirty="0" smtClean="0"/>
          </a:p>
          <a:p>
            <a:r>
              <a:rPr lang="en-US" dirty="0" smtClean="0"/>
              <a:t>VANs</a:t>
            </a:r>
          </a:p>
          <a:p>
            <a:r>
              <a:rPr lang="en-US" dirty="0" err="1" smtClean="0"/>
              <a:t>VANr</a:t>
            </a:r>
            <a:endParaRPr lang="en-US" dirty="0" smtClean="0"/>
          </a:p>
          <a:p>
            <a:r>
              <a:rPr lang="en-US" dirty="0" smtClean="0"/>
              <a:t>Hop count</a:t>
            </a:r>
            <a:endParaRPr lang="nl-BE" dirty="0" smtClean="0"/>
          </a:p>
          <a:p>
            <a:r>
              <a:rPr lang="en-US" dirty="0" smtClean="0"/>
              <a:t>RSSI</a:t>
            </a:r>
            <a:endParaRPr lang="nl-BE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WSN - Status message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Mote id</a:t>
            </a:r>
            <a:endParaRPr lang="nl-BE" dirty="0" smtClean="0"/>
          </a:p>
          <a:p>
            <a:r>
              <a:rPr lang="en-US" dirty="0" smtClean="0"/>
              <a:t>Active </a:t>
            </a:r>
            <a:endParaRPr lang="nl-BE" dirty="0" smtClean="0"/>
          </a:p>
          <a:p>
            <a:r>
              <a:rPr lang="en-US" dirty="0" smtClean="0"/>
              <a:t>AN</a:t>
            </a:r>
            <a:endParaRPr lang="nl-BE" dirty="0" smtClean="0"/>
          </a:p>
          <a:p>
            <a:r>
              <a:rPr lang="en-US" dirty="0" err="1" smtClean="0"/>
              <a:t>Posx</a:t>
            </a:r>
            <a:endParaRPr lang="nl-BE" dirty="0" smtClean="0"/>
          </a:p>
          <a:p>
            <a:r>
              <a:rPr lang="en-US" dirty="0" smtClean="0"/>
              <a:t>Posy</a:t>
            </a:r>
            <a:endParaRPr lang="nl-BE" dirty="0" smtClean="0"/>
          </a:p>
          <a:p>
            <a:r>
              <a:rPr lang="en-US" dirty="0" err="1" smtClean="0"/>
              <a:t>Samplerate</a:t>
            </a:r>
            <a:endParaRPr lang="nl-BE" dirty="0" smtClean="0"/>
          </a:p>
          <a:p>
            <a:r>
              <a:rPr lang="en-US" dirty="0" err="1" smtClean="0"/>
              <a:t>locRate</a:t>
            </a:r>
            <a:endParaRPr lang="nl-BE" dirty="0" smtClean="0"/>
          </a:p>
          <a:p>
            <a:r>
              <a:rPr lang="en-US" dirty="0" err="1" smtClean="0"/>
              <a:t>leds</a:t>
            </a:r>
            <a:endParaRPr lang="nl-BE" dirty="0" smtClean="0"/>
          </a:p>
          <a:p>
            <a:r>
              <a:rPr lang="en-US" dirty="0" smtClean="0"/>
              <a:t>power</a:t>
            </a:r>
            <a:endParaRPr lang="nl-BE" dirty="0" smtClean="0"/>
          </a:p>
          <a:p>
            <a:r>
              <a:rPr lang="en-US" dirty="0" smtClean="0"/>
              <a:t>frequency</a:t>
            </a:r>
            <a:endParaRPr lang="nl-BE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WSN - Parser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000240"/>
            <a:ext cx="3986232" cy="3290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MySQL</a:t>
            </a:r>
            <a:r>
              <a:rPr lang="en-GB" dirty="0" smtClean="0"/>
              <a:t> 5.0 </a:t>
            </a:r>
            <a:r>
              <a:rPr lang="en-GB" dirty="0" smtClean="0"/>
              <a:t>database</a:t>
            </a:r>
          </a:p>
          <a:p>
            <a:pPr lvl="1"/>
            <a:r>
              <a:rPr lang="en-GB" dirty="0" smtClean="0"/>
              <a:t>ODBC</a:t>
            </a:r>
          </a:p>
          <a:p>
            <a:pPr lvl="1"/>
            <a:r>
              <a:rPr lang="en-GB" dirty="0" smtClean="0"/>
              <a:t>Stored Procedures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Contributions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Expand Senseless framework to incorporate localization with RSSI</a:t>
            </a:r>
          </a:p>
          <a:p>
            <a:pPr lvl="1"/>
            <a:r>
              <a:rPr lang="en-GB" dirty="0" smtClean="0"/>
              <a:t>Compare different algorithms</a:t>
            </a:r>
          </a:p>
          <a:p>
            <a:pPr lvl="1"/>
            <a:r>
              <a:rPr lang="en-GB" dirty="0" smtClean="0"/>
              <a:t>Test the influence of the orientation of a node</a:t>
            </a:r>
          </a:p>
          <a:p>
            <a:r>
              <a:rPr lang="en-GB" dirty="0" smtClean="0"/>
              <a:t>Interface this framework to </a:t>
            </a:r>
            <a:r>
              <a:rPr lang="en-GB" dirty="0" err="1" smtClean="0"/>
              <a:t>Scala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Controller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Core of the system</a:t>
            </a:r>
          </a:p>
          <a:p>
            <a:r>
              <a:rPr lang="en-GB" dirty="0" smtClean="0"/>
              <a:t>Gatekeeper to the database</a:t>
            </a:r>
          </a:p>
          <a:p>
            <a:r>
              <a:rPr lang="en-GB" dirty="0" smtClean="0"/>
              <a:t>Central gathering point</a:t>
            </a:r>
          </a:p>
          <a:p>
            <a:r>
              <a:rPr lang="en-GB" dirty="0" smtClean="0"/>
              <a:t>Localization support</a:t>
            </a:r>
          </a:p>
          <a:p>
            <a:r>
              <a:rPr lang="en-GB" dirty="0" smtClean="0"/>
              <a:t>Interface to SCALA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686800" cy="1399032"/>
          </a:xfrm>
        </p:spPr>
        <p:txBody>
          <a:bodyPr/>
          <a:lstStyle/>
          <a:p>
            <a:r>
              <a:rPr lang="en-GB" dirty="0" smtClean="0"/>
              <a:t>Controller - WSN Engine panel</a:t>
            </a:r>
            <a:endParaRPr lang="en-GB" dirty="0"/>
          </a:p>
        </p:txBody>
      </p:sp>
      <p:pic>
        <p:nvPicPr>
          <p:cNvPr id="2560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1571612"/>
            <a:ext cx="2822573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Scala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RTLS Middleware</a:t>
            </a:r>
          </a:p>
          <a:p>
            <a:pPr lvl="1"/>
            <a:r>
              <a:rPr lang="en-GB" dirty="0" smtClean="0"/>
              <a:t>Next presentation</a:t>
            </a:r>
          </a:p>
          <a:p>
            <a:r>
              <a:rPr lang="en-GB" dirty="0" smtClean="0"/>
              <a:t>Seamless integration of different locating systems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Engine: our system</a:t>
            </a:r>
          </a:p>
          <a:p>
            <a:r>
              <a:rPr lang="en-GB" dirty="0" smtClean="0"/>
              <a:t>Middleware: </a:t>
            </a:r>
            <a:r>
              <a:rPr lang="en-GB" dirty="0" err="1" smtClean="0"/>
              <a:t>Scala.Core</a:t>
            </a:r>
            <a:endParaRPr lang="en-GB" dirty="0" smtClean="0"/>
          </a:p>
          <a:p>
            <a:r>
              <a:rPr lang="en-GB" dirty="0" smtClean="0"/>
              <a:t>GUI: SUI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Scala - </a:t>
            </a:r>
            <a:r>
              <a:rPr lang="fr-BE" dirty="0" err="1" smtClean="0"/>
              <a:t>Engine</a:t>
            </a:r>
            <a:endParaRPr lang="en-US" dirty="0"/>
          </a:p>
        </p:txBody>
      </p:sp>
      <p:pic>
        <p:nvPicPr>
          <p:cNvPr id="1026" name="Picture 2" descr="C:\Documents and Settings\peter\Desktop\ScalaOverviewEng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500174"/>
            <a:ext cx="5011737" cy="5357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Communication </a:t>
            </a:r>
            <a:r>
              <a:rPr lang="fr-BE" dirty="0" err="1" smtClean="0"/>
              <a:t>happens</a:t>
            </a:r>
            <a:r>
              <a:rPr lang="fr-BE" dirty="0" smtClean="0"/>
              <a:t> via a WCF service</a:t>
            </a:r>
          </a:p>
          <a:p>
            <a:pPr lvl="1"/>
            <a:r>
              <a:rPr lang="fr-BE" dirty="0" smtClean="0"/>
              <a:t>http</a:t>
            </a:r>
          </a:p>
          <a:p>
            <a:pPr lvl="1"/>
            <a:r>
              <a:rPr lang="fr-BE" dirty="0" err="1" smtClean="0"/>
              <a:t>Several</a:t>
            </a:r>
            <a:r>
              <a:rPr lang="fr-BE" dirty="0" smtClean="0"/>
              <a:t> interfaces</a:t>
            </a:r>
          </a:p>
          <a:p>
            <a:pPr lvl="2"/>
            <a:r>
              <a:rPr lang="fr-BE" dirty="0" smtClean="0"/>
              <a:t>Tag Information</a:t>
            </a:r>
          </a:p>
          <a:p>
            <a:pPr lvl="2"/>
            <a:r>
              <a:rPr lang="fr-BE" dirty="0" smtClean="0"/>
              <a:t>Event</a:t>
            </a:r>
          </a:p>
          <a:p>
            <a:pPr lvl="2"/>
            <a:r>
              <a:rPr lang="fr-BE" dirty="0" err="1" smtClean="0"/>
              <a:t>Query</a:t>
            </a:r>
            <a:endParaRPr lang="fr-BE" dirty="0" smtClean="0"/>
          </a:p>
          <a:p>
            <a:pPr lvl="2"/>
            <a:r>
              <a:rPr lang="fr-BE" dirty="0" err="1" smtClean="0"/>
              <a:t>Map</a:t>
            </a:r>
            <a:endParaRPr lang="fr-BE" dirty="0" smtClean="0"/>
          </a:p>
          <a:p>
            <a:pPr lvl="1"/>
            <a:r>
              <a:rPr lang="fr-BE" dirty="0" err="1" smtClean="0"/>
              <a:t>Roughly</a:t>
            </a:r>
            <a:r>
              <a:rPr lang="fr-BE" dirty="0" smtClean="0"/>
              <a:t> </a:t>
            </a:r>
            <a:r>
              <a:rPr lang="fr-BE" dirty="0" err="1" smtClean="0"/>
              <a:t>based</a:t>
            </a:r>
            <a:r>
              <a:rPr lang="fr-BE" dirty="0" smtClean="0"/>
              <a:t> on the ANSI RTLS API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Scala -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Location </a:t>
            </a:r>
          </a:p>
          <a:p>
            <a:pPr lvl="1"/>
            <a:r>
              <a:rPr lang="fr-BE" dirty="0" smtClean="0"/>
              <a:t>X</a:t>
            </a:r>
          </a:p>
          <a:p>
            <a:pPr lvl="1"/>
            <a:r>
              <a:rPr lang="fr-BE" dirty="0" smtClean="0"/>
              <a:t>Y</a:t>
            </a:r>
          </a:p>
          <a:p>
            <a:pPr lvl="1"/>
            <a:r>
              <a:rPr lang="fr-BE" dirty="0" err="1" smtClean="0"/>
              <a:t>Map</a:t>
            </a:r>
            <a:endParaRPr lang="fr-BE" dirty="0" smtClean="0"/>
          </a:p>
          <a:p>
            <a:pPr lvl="1"/>
            <a:r>
              <a:rPr lang="fr-BE" dirty="0" err="1" smtClean="0"/>
              <a:t>Accuracy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Scala -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Temperature</a:t>
            </a:r>
            <a:endParaRPr lang="fr-BE" dirty="0" smtClean="0"/>
          </a:p>
          <a:p>
            <a:r>
              <a:rPr lang="fr-BE" dirty="0" err="1" smtClean="0"/>
              <a:t>Humidity</a:t>
            </a:r>
            <a:endParaRPr lang="fr-BE" dirty="0" smtClean="0"/>
          </a:p>
          <a:p>
            <a:r>
              <a:rPr lang="fr-BE" dirty="0" smtClean="0"/>
              <a:t>Light</a:t>
            </a:r>
          </a:p>
          <a:p>
            <a:r>
              <a:rPr lang="fr-BE" dirty="0" err="1" smtClean="0"/>
              <a:t>Button</a:t>
            </a:r>
            <a:r>
              <a:rPr lang="fr-BE" dirty="0" smtClean="0"/>
              <a:t> state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	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Monitoring</a:t>
            </a:r>
          </a:p>
          <a:p>
            <a:r>
              <a:rPr lang="en-GB" dirty="0" smtClean="0"/>
              <a:t>Controlling the WSN:</a:t>
            </a:r>
          </a:p>
          <a:p>
            <a:pPr lvl="1"/>
            <a:r>
              <a:rPr lang="en-GB" dirty="0" smtClean="0"/>
              <a:t>Active</a:t>
            </a:r>
          </a:p>
          <a:p>
            <a:pPr lvl="1"/>
            <a:r>
              <a:rPr lang="en-GB" dirty="0" smtClean="0"/>
              <a:t>Anchor node</a:t>
            </a:r>
          </a:p>
          <a:p>
            <a:pPr lvl="1"/>
            <a:r>
              <a:rPr lang="en-GB" dirty="0" smtClean="0"/>
              <a:t>Coordinates</a:t>
            </a:r>
          </a:p>
          <a:p>
            <a:pPr lvl="1"/>
            <a:r>
              <a:rPr lang="en-GB" dirty="0" smtClean="0"/>
              <a:t>Sample rate of location and sensor message</a:t>
            </a:r>
          </a:p>
          <a:p>
            <a:pPr lvl="1"/>
            <a:r>
              <a:rPr lang="en-GB" dirty="0" err="1" smtClean="0"/>
              <a:t>Leds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 - Monitor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643050"/>
            <a:ext cx="75723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 - Graphs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643050"/>
            <a:ext cx="75723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as a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 - Control panel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643050"/>
            <a:ext cx="75723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 - Options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643050"/>
            <a:ext cx="75723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as a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as a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>
                <a:solidFill>
                  <a:srgbClr val="F66004"/>
                </a:solidFill>
              </a:rPr>
              <a:t>Localization</a:t>
            </a:r>
            <a:endParaRPr lang="nl-BE" sz="2800" dirty="0" smtClean="0">
              <a:solidFill>
                <a:srgbClr val="F66004"/>
              </a:solidFill>
            </a:endParaRPr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Localization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 phases:</a:t>
            </a:r>
          </a:p>
          <a:p>
            <a:pPr lvl="1"/>
            <a:r>
              <a:rPr lang="en-GB" dirty="0" smtClean="0"/>
              <a:t>Ranging + calibration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Algorithms</a:t>
            </a:r>
          </a:p>
          <a:p>
            <a:pPr lvl="1"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Localization - Ranging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RSS(d) = - P(d0) – 10 n log(d / d0)</a:t>
            </a:r>
          </a:p>
          <a:p>
            <a:pPr lvl="1"/>
            <a:r>
              <a:rPr lang="nl-BE" dirty="0" smtClean="0"/>
              <a:t>RSS	</a:t>
            </a:r>
            <a:r>
              <a:rPr lang="nl-BE" dirty="0" err="1" smtClean="0"/>
              <a:t>Received</a:t>
            </a:r>
            <a:r>
              <a:rPr lang="nl-BE" dirty="0" smtClean="0"/>
              <a:t> </a:t>
            </a:r>
            <a:r>
              <a:rPr lang="nl-BE" dirty="0" err="1" smtClean="0"/>
              <a:t>Signal</a:t>
            </a:r>
            <a:r>
              <a:rPr lang="nl-BE" dirty="0" smtClean="0"/>
              <a:t> </a:t>
            </a:r>
            <a:r>
              <a:rPr lang="nl-BE" dirty="0" err="1" smtClean="0"/>
              <a:t>Strength</a:t>
            </a:r>
            <a:r>
              <a:rPr lang="nl-BE" dirty="0" smtClean="0"/>
              <a:t>[</a:t>
            </a:r>
            <a:r>
              <a:rPr lang="nl-BE" dirty="0" err="1" smtClean="0"/>
              <a:t>dBm</a:t>
            </a:r>
            <a:r>
              <a:rPr lang="nl-BE" dirty="0" smtClean="0"/>
              <a:t>]</a:t>
            </a:r>
          </a:p>
          <a:p>
            <a:pPr lvl="1"/>
            <a:r>
              <a:rPr lang="nl-BE" dirty="0" smtClean="0"/>
              <a:t>P(d0)	</a:t>
            </a:r>
            <a:r>
              <a:rPr lang="nl-BE" dirty="0" err="1" smtClean="0"/>
              <a:t>Path</a:t>
            </a:r>
            <a:r>
              <a:rPr lang="nl-BE" dirty="0" smtClean="0"/>
              <a:t> loss in </a:t>
            </a:r>
            <a:r>
              <a:rPr lang="nl-BE" dirty="0" err="1" smtClean="0"/>
              <a:t>dBm</a:t>
            </a:r>
            <a:r>
              <a:rPr lang="nl-BE" dirty="0" smtClean="0"/>
              <a:t> at a </a:t>
            </a:r>
            <a:r>
              <a:rPr lang="nl-BE" dirty="0" err="1" smtClean="0"/>
              <a:t>distance</a:t>
            </a:r>
            <a:r>
              <a:rPr lang="nl-BE" dirty="0" smtClean="0"/>
              <a:t> of d0</a:t>
            </a:r>
          </a:p>
          <a:p>
            <a:pPr lvl="1"/>
            <a:r>
              <a:rPr lang="nl-BE" dirty="0" smtClean="0"/>
              <a:t>n	</a:t>
            </a:r>
            <a:r>
              <a:rPr lang="nl-BE" dirty="0" err="1" smtClean="0"/>
              <a:t>Path</a:t>
            </a:r>
            <a:r>
              <a:rPr lang="nl-BE" dirty="0" smtClean="0"/>
              <a:t> loss exponent</a:t>
            </a:r>
          </a:p>
          <a:p>
            <a:pPr lvl="1"/>
            <a:r>
              <a:rPr lang="nl-BE" dirty="0" smtClean="0"/>
              <a:t>d	</a:t>
            </a:r>
            <a:r>
              <a:rPr lang="nl-BE" dirty="0" err="1" smtClean="0"/>
              <a:t>Distance</a:t>
            </a:r>
            <a:r>
              <a:rPr lang="nl-BE" dirty="0" smtClean="0"/>
              <a:t> </a:t>
            </a:r>
            <a:r>
              <a:rPr lang="nl-BE" dirty="0" err="1" smtClean="0"/>
              <a:t>between</a:t>
            </a:r>
            <a:r>
              <a:rPr lang="nl-BE" dirty="0" smtClean="0"/>
              <a:t> </a:t>
            </a:r>
            <a:r>
              <a:rPr lang="nl-BE" dirty="0" err="1" smtClean="0"/>
              <a:t>two</a:t>
            </a:r>
            <a:r>
              <a:rPr lang="nl-BE" dirty="0" smtClean="0"/>
              <a:t> </a:t>
            </a:r>
            <a:r>
              <a:rPr lang="nl-BE" dirty="0" err="1" smtClean="0"/>
              <a:t>nodes</a:t>
            </a:r>
            <a:r>
              <a:rPr lang="nl-BE" dirty="0" smtClean="0"/>
              <a:t>[m]</a:t>
            </a:r>
          </a:p>
          <a:p>
            <a:pPr lvl="1"/>
            <a:r>
              <a:rPr lang="nl-BE" dirty="0" smtClean="0"/>
              <a:t>d(0)	</a:t>
            </a:r>
            <a:r>
              <a:rPr lang="nl-BE" dirty="0" err="1" smtClean="0"/>
              <a:t>Reference</a:t>
            </a:r>
            <a:r>
              <a:rPr lang="nl-BE" dirty="0" smtClean="0"/>
              <a:t> </a:t>
            </a:r>
            <a:r>
              <a:rPr lang="nl-BE" dirty="0" err="1" smtClean="0"/>
              <a:t>distance</a:t>
            </a:r>
            <a:r>
              <a:rPr lang="nl-BE" dirty="0" smtClean="0"/>
              <a:t>[m]: 1m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Localization</a:t>
            </a:r>
            <a:r>
              <a:rPr lang="fr-BE" dirty="0" smtClean="0"/>
              <a:t> - </a:t>
            </a:r>
            <a:r>
              <a:rPr lang="fr-BE" dirty="0" err="1" smtClean="0"/>
              <a:t>Ranging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Antenna orientation</a:t>
            </a:r>
          </a:p>
          <a:p>
            <a:pPr lvl="1"/>
            <a:r>
              <a:rPr lang="en-GB" dirty="0" smtClean="0"/>
              <a:t>Onboard - External</a:t>
            </a:r>
          </a:p>
          <a:p>
            <a:pPr lvl="1"/>
            <a:r>
              <a:rPr lang="fr-BE" dirty="0" smtClean="0"/>
              <a:t>20°</a:t>
            </a:r>
          </a:p>
          <a:p>
            <a:pPr lvl="1"/>
            <a:r>
              <a:rPr lang="fr-BE" dirty="0" err="1" smtClean="0"/>
              <a:t>Outdoor</a:t>
            </a:r>
            <a:endParaRPr lang="fr-BE" dirty="0" smtClean="0"/>
          </a:p>
          <a:p>
            <a:pPr lvl="1"/>
            <a:r>
              <a:rPr lang="fr-BE" dirty="0" smtClean="0"/>
              <a:t>1 &amp; 5 </a:t>
            </a:r>
            <a:r>
              <a:rPr lang="fr-BE" dirty="0" err="1" smtClean="0"/>
              <a:t>meter</a:t>
            </a: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Localization</a:t>
            </a:r>
            <a:r>
              <a:rPr lang="nl-BE" dirty="0" smtClean="0"/>
              <a:t> - </a:t>
            </a:r>
            <a:r>
              <a:rPr lang="nl-BE" dirty="0" err="1" smtClean="0"/>
              <a:t>calibration</a:t>
            </a:r>
            <a:endParaRPr lang="nl-B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4414" y="3214686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Tahoma" pitchFamily="34" charset="0"/>
              </a:rPr>
              <a:t>Base Mote </a:t>
            </a:r>
          </a:p>
          <a:p>
            <a:pPr algn="ctr"/>
            <a:r>
              <a:rPr lang="en-US" dirty="0">
                <a:latin typeface="Tahoma" pitchFamily="34" charset="0"/>
              </a:rPr>
              <a:t>attached to PC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43768" y="328612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 </a:t>
            </a:r>
            <a:r>
              <a:rPr lang="en-US" dirty="0">
                <a:latin typeface="Tahoma" pitchFamily="34" charset="0"/>
              </a:rPr>
              <a:t>1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215206" y="614364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Anchor2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357290" y="578645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 </a:t>
            </a:r>
            <a:r>
              <a:rPr lang="en-US" dirty="0">
                <a:latin typeface="Tahoma" pitchFamily="34" charset="0"/>
              </a:rPr>
              <a:t>3</a:t>
            </a:r>
          </a:p>
        </p:txBody>
      </p:sp>
      <p:cxnSp>
        <p:nvCxnSpPr>
          <p:cNvPr id="9" name="AutoShape 20"/>
          <p:cNvCxnSpPr>
            <a:cxnSpLocks noChangeShapeType="1"/>
            <a:stCxn id="4" idx="3"/>
            <a:endCxn id="5" idx="1"/>
          </p:cNvCxnSpPr>
          <p:nvPr/>
        </p:nvCxnSpPr>
        <p:spPr bwMode="auto">
          <a:xfrm flipV="1">
            <a:off x="2738414" y="3552824"/>
            <a:ext cx="4405354" cy="119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20"/>
          <p:cNvCxnSpPr>
            <a:cxnSpLocks noChangeShapeType="1"/>
            <a:stCxn id="4" idx="3"/>
            <a:endCxn id="6" idx="1"/>
          </p:cNvCxnSpPr>
          <p:nvPr/>
        </p:nvCxnSpPr>
        <p:spPr bwMode="auto">
          <a:xfrm>
            <a:off x="2738414" y="3671886"/>
            <a:ext cx="4476792" cy="27384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20"/>
          <p:cNvCxnSpPr>
            <a:cxnSpLocks noChangeShapeType="1"/>
            <a:stCxn id="4" idx="2"/>
            <a:endCxn id="7" idx="0"/>
          </p:cNvCxnSpPr>
          <p:nvPr/>
        </p:nvCxnSpPr>
        <p:spPr bwMode="auto">
          <a:xfrm rot="5400000">
            <a:off x="1085818" y="4895858"/>
            <a:ext cx="1657368" cy="123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8686800" cy="4572000"/>
          </a:xfrm>
        </p:spPr>
        <p:txBody>
          <a:bodyPr/>
          <a:lstStyle/>
          <a:p>
            <a:r>
              <a:rPr lang="nl-BE" dirty="0" err="1" smtClean="0"/>
              <a:t>Configure</a:t>
            </a:r>
            <a:r>
              <a:rPr lang="nl-BE" dirty="0" smtClean="0"/>
              <a:t> anchor </a:t>
            </a:r>
            <a:r>
              <a:rPr lang="nl-BE" dirty="0" err="1" smtClean="0"/>
              <a:t>nodes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dissemination</a:t>
            </a:r>
            <a:r>
              <a:rPr lang="nl-BE" dirty="0" smtClean="0"/>
              <a:t> protocol</a:t>
            </a: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6000760" y="4786322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Blind</a:t>
            </a:r>
            <a:endParaRPr lang="en-US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Localization</a:t>
            </a:r>
            <a:r>
              <a:rPr lang="nl-BE" dirty="0" smtClean="0"/>
              <a:t> - </a:t>
            </a:r>
            <a:r>
              <a:rPr lang="nl-BE" dirty="0" err="1" smtClean="0"/>
              <a:t>calibration</a:t>
            </a:r>
            <a:endParaRPr lang="nl-B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4414" y="3214686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Tahoma" pitchFamily="34" charset="0"/>
              </a:rPr>
              <a:t>Base Mote </a:t>
            </a:r>
          </a:p>
          <a:p>
            <a:pPr algn="ctr"/>
            <a:r>
              <a:rPr lang="en-US" dirty="0">
                <a:latin typeface="Tahoma" pitchFamily="34" charset="0"/>
              </a:rPr>
              <a:t>attached to PC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43768" y="328612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 </a:t>
            </a:r>
            <a:r>
              <a:rPr lang="en-US" dirty="0">
                <a:latin typeface="Tahoma" pitchFamily="34" charset="0"/>
              </a:rPr>
              <a:t>1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215206" y="614364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Anchor2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357290" y="578645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 </a:t>
            </a:r>
            <a:r>
              <a:rPr lang="en-US" dirty="0">
                <a:latin typeface="Tahoma" pitchFamily="34" charset="0"/>
              </a:rPr>
              <a:t>3</a:t>
            </a:r>
          </a:p>
        </p:txBody>
      </p:sp>
      <p:sp>
        <p:nvSpPr>
          <p:cNvPr id="21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8686800" cy="4572000"/>
          </a:xfrm>
        </p:spPr>
        <p:txBody>
          <a:bodyPr/>
          <a:lstStyle/>
          <a:p>
            <a:r>
              <a:rPr lang="nl-BE" dirty="0" err="1" smtClean="0"/>
              <a:t>Confirmation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a status message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6000760" y="4786322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Blind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27" name="AutoShape 30"/>
          <p:cNvCxnSpPr>
            <a:cxnSpLocks noChangeShapeType="1"/>
            <a:endCxn id="4" idx="3"/>
          </p:cNvCxnSpPr>
          <p:nvPr/>
        </p:nvCxnSpPr>
        <p:spPr bwMode="auto">
          <a:xfrm rot="10800000" flipV="1">
            <a:off x="2738414" y="3571876"/>
            <a:ext cx="4410120" cy="1000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" name="AutoShape 30"/>
          <p:cNvCxnSpPr>
            <a:cxnSpLocks noChangeShapeType="1"/>
            <a:stCxn id="6" idx="1"/>
            <a:endCxn id="4" idx="3"/>
          </p:cNvCxnSpPr>
          <p:nvPr/>
        </p:nvCxnSpPr>
        <p:spPr bwMode="auto">
          <a:xfrm rot="10800000">
            <a:off x="2738414" y="3671886"/>
            <a:ext cx="4476792" cy="27384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30"/>
          <p:cNvCxnSpPr>
            <a:cxnSpLocks noChangeShapeType="1"/>
            <a:stCxn id="7" idx="0"/>
            <a:endCxn id="4" idx="2"/>
          </p:cNvCxnSpPr>
          <p:nvPr/>
        </p:nvCxnSpPr>
        <p:spPr bwMode="auto">
          <a:xfrm rot="5400000" flipH="1" flipV="1">
            <a:off x="1085818" y="4895858"/>
            <a:ext cx="1657368" cy="123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Localization</a:t>
            </a:r>
            <a:r>
              <a:rPr lang="nl-BE" dirty="0" smtClean="0"/>
              <a:t> - </a:t>
            </a:r>
            <a:r>
              <a:rPr lang="nl-BE" dirty="0" err="1" smtClean="0"/>
              <a:t>calibration</a:t>
            </a:r>
            <a:endParaRPr lang="nl-B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4414" y="3214686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Tahoma" pitchFamily="34" charset="0"/>
              </a:rPr>
              <a:t>Base Mote </a:t>
            </a:r>
          </a:p>
          <a:p>
            <a:pPr algn="ctr"/>
            <a:r>
              <a:rPr lang="en-US" dirty="0">
                <a:latin typeface="Tahoma" pitchFamily="34" charset="0"/>
              </a:rPr>
              <a:t>attached to PC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43768" y="328612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 </a:t>
            </a:r>
            <a:r>
              <a:rPr lang="en-US" dirty="0">
                <a:latin typeface="Tahoma" pitchFamily="34" charset="0"/>
              </a:rPr>
              <a:t>1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215206" y="614364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Anchor2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357290" y="578645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 </a:t>
            </a:r>
            <a:r>
              <a:rPr lang="en-US" dirty="0">
                <a:latin typeface="Tahoma" pitchFamily="34" charset="0"/>
              </a:rPr>
              <a:t>3</a:t>
            </a:r>
          </a:p>
        </p:txBody>
      </p:sp>
      <p:cxnSp>
        <p:nvCxnSpPr>
          <p:cNvPr id="9" name="AutoShape 20"/>
          <p:cNvCxnSpPr>
            <a:cxnSpLocks noChangeShapeType="1"/>
            <a:stCxn id="6" idx="0"/>
            <a:endCxn id="5" idx="2"/>
          </p:cNvCxnSpPr>
          <p:nvPr/>
        </p:nvCxnSpPr>
        <p:spPr bwMode="auto">
          <a:xfrm rot="16200000" flipV="1">
            <a:off x="6512727" y="4945865"/>
            <a:ext cx="2324120" cy="71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8686800" cy="4572000"/>
          </a:xfrm>
        </p:spPr>
        <p:txBody>
          <a:bodyPr/>
          <a:lstStyle/>
          <a:p>
            <a:r>
              <a:rPr lang="nl-BE" dirty="0" err="1" smtClean="0"/>
              <a:t>Broadcast</a:t>
            </a:r>
            <a:r>
              <a:rPr lang="nl-BE" dirty="0" smtClean="0"/>
              <a:t> in order to </a:t>
            </a:r>
            <a:r>
              <a:rPr lang="nl-BE" dirty="0" err="1" smtClean="0"/>
              <a:t>measure</a:t>
            </a:r>
            <a:r>
              <a:rPr lang="nl-BE" dirty="0" smtClean="0"/>
              <a:t> RSSI</a:t>
            </a:r>
          </a:p>
        </p:txBody>
      </p:sp>
      <p:cxnSp>
        <p:nvCxnSpPr>
          <p:cNvPr id="15" name="AutoShape 20"/>
          <p:cNvCxnSpPr>
            <a:cxnSpLocks noChangeShapeType="1"/>
            <a:stCxn id="6" idx="1"/>
            <a:endCxn id="7" idx="3"/>
          </p:cNvCxnSpPr>
          <p:nvPr/>
        </p:nvCxnSpPr>
        <p:spPr bwMode="auto">
          <a:xfrm rot="10800000">
            <a:off x="2347890" y="6053154"/>
            <a:ext cx="4867316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" name="AutoShape 20"/>
          <p:cNvCxnSpPr>
            <a:cxnSpLocks noChangeShapeType="1"/>
            <a:stCxn id="7" idx="0"/>
            <a:endCxn id="5" idx="1"/>
          </p:cNvCxnSpPr>
          <p:nvPr/>
        </p:nvCxnSpPr>
        <p:spPr bwMode="auto">
          <a:xfrm rot="5400000" flipH="1" flipV="1">
            <a:off x="3381364" y="2024050"/>
            <a:ext cx="2233630" cy="52911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6000760" y="4786322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Blind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27" name="AutoShape 30"/>
          <p:cNvCxnSpPr>
            <a:cxnSpLocks noChangeShapeType="1"/>
            <a:stCxn id="5" idx="1"/>
            <a:endCxn id="7" idx="0"/>
          </p:cNvCxnSpPr>
          <p:nvPr/>
        </p:nvCxnSpPr>
        <p:spPr bwMode="auto">
          <a:xfrm rot="10800000" flipV="1">
            <a:off x="1852590" y="3552824"/>
            <a:ext cx="5291178" cy="22336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" name="AutoShape 30"/>
          <p:cNvCxnSpPr>
            <a:cxnSpLocks noChangeShapeType="1"/>
            <a:stCxn id="5" idx="2"/>
            <a:endCxn id="6" idx="0"/>
          </p:cNvCxnSpPr>
          <p:nvPr/>
        </p:nvCxnSpPr>
        <p:spPr bwMode="auto">
          <a:xfrm rot="16200000" flipH="1">
            <a:off x="6512727" y="4945865"/>
            <a:ext cx="2324120" cy="71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30"/>
          <p:cNvCxnSpPr>
            <a:cxnSpLocks noChangeShapeType="1"/>
            <a:stCxn id="7" idx="3"/>
            <a:endCxn id="6" idx="1"/>
          </p:cNvCxnSpPr>
          <p:nvPr/>
        </p:nvCxnSpPr>
        <p:spPr bwMode="auto">
          <a:xfrm>
            <a:off x="2347890" y="6053154"/>
            <a:ext cx="4867316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>
                <a:solidFill>
                  <a:srgbClr val="F66004"/>
                </a:solidFill>
              </a:rPr>
              <a:t>Motivation</a:t>
            </a:r>
            <a:endParaRPr lang="nl-BE" sz="2800" dirty="0" smtClean="0">
              <a:solidFill>
                <a:srgbClr val="F66004"/>
              </a:solidFill>
            </a:endParaRPr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as a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Localization</a:t>
            </a:r>
            <a:r>
              <a:rPr lang="nl-BE" dirty="0" smtClean="0"/>
              <a:t> - </a:t>
            </a:r>
            <a:r>
              <a:rPr lang="nl-BE" dirty="0" err="1" smtClean="0"/>
              <a:t>calibration</a:t>
            </a:r>
            <a:endParaRPr lang="nl-B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4414" y="3214686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Tahoma" pitchFamily="34" charset="0"/>
              </a:rPr>
              <a:t>Base Mote </a:t>
            </a:r>
          </a:p>
          <a:p>
            <a:pPr algn="ctr"/>
            <a:r>
              <a:rPr lang="en-US" dirty="0">
                <a:latin typeface="Tahoma" pitchFamily="34" charset="0"/>
              </a:rPr>
              <a:t>attached to PC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43768" y="328612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 </a:t>
            </a:r>
            <a:r>
              <a:rPr lang="en-US" dirty="0">
                <a:latin typeface="Tahoma" pitchFamily="34" charset="0"/>
              </a:rPr>
              <a:t>1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215206" y="614364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Anchor2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357290" y="578645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 </a:t>
            </a:r>
            <a:r>
              <a:rPr lang="en-US" dirty="0">
                <a:latin typeface="Tahoma" pitchFamily="34" charset="0"/>
              </a:rPr>
              <a:t>3</a:t>
            </a:r>
          </a:p>
        </p:txBody>
      </p:sp>
      <p:sp>
        <p:nvSpPr>
          <p:cNvPr id="21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8686800" cy="4572000"/>
          </a:xfrm>
        </p:spPr>
        <p:txBody>
          <a:bodyPr/>
          <a:lstStyle/>
          <a:p>
            <a:r>
              <a:rPr lang="nl-BE" dirty="0" err="1" smtClean="0"/>
              <a:t>Send</a:t>
            </a:r>
            <a:r>
              <a:rPr lang="nl-BE" dirty="0" smtClean="0"/>
              <a:t> back RSSI </a:t>
            </a:r>
            <a:r>
              <a:rPr lang="nl-BE" dirty="0" err="1" smtClean="0"/>
              <a:t>with</a:t>
            </a:r>
            <a:r>
              <a:rPr lang="nl-BE" dirty="0" smtClean="0"/>
              <a:t> the </a:t>
            </a:r>
            <a:r>
              <a:rPr lang="nl-BE" dirty="0" err="1" smtClean="0"/>
              <a:t>collection</a:t>
            </a:r>
            <a:r>
              <a:rPr lang="nl-BE" dirty="0" smtClean="0"/>
              <a:t> protocol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6000760" y="4786322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Blind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27" name="AutoShape 30"/>
          <p:cNvCxnSpPr>
            <a:cxnSpLocks noChangeShapeType="1"/>
            <a:endCxn id="4" idx="3"/>
          </p:cNvCxnSpPr>
          <p:nvPr/>
        </p:nvCxnSpPr>
        <p:spPr bwMode="auto">
          <a:xfrm rot="10800000" flipV="1">
            <a:off x="2738414" y="3571876"/>
            <a:ext cx="4410120" cy="1000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" name="AutoShape 30"/>
          <p:cNvCxnSpPr>
            <a:cxnSpLocks noChangeShapeType="1"/>
            <a:stCxn id="6" idx="1"/>
            <a:endCxn id="4" idx="3"/>
          </p:cNvCxnSpPr>
          <p:nvPr/>
        </p:nvCxnSpPr>
        <p:spPr bwMode="auto">
          <a:xfrm rot="10800000">
            <a:off x="2738414" y="3671886"/>
            <a:ext cx="4476792" cy="27384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30"/>
          <p:cNvCxnSpPr>
            <a:cxnSpLocks noChangeShapeType="1"/>
            <a:stCxn id="7" idx="0"/>
            <a:endCxn id="4" idx="2"/>
          </p:cNvCxnSpPr>
          <p:nvPr/>
        </p:nvCxnSpPr>
        <p:spPr bwMode="auto">
          <a:xfrm rot="5400000" flipH="1" flipV="1">
            <a:off x="1085818" y="4895858"/>
            <a:ext cx="1657368" cy="123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Localization</a:t>
            </a:r>
            <a:r>
              <a:rPr lang="nl-BE" dirty="0" smtClean="0"/>
              <a:t> – </a:t>
            </a:r>
            <a:r>
              <a:rPr lang="nl-BE" dirty="0" err="1" smtClean="0"/>
              <a:t>calibration</a:t>
            </a:r>
            <a:r>
              <a:rPr lang="nl-BE" dirty="0" smtClean="0"/>
              <a:t> (LS)</a:t>
            </a:r>
            <a:endParaRPr lang="nl-B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3143248"/>
            <a:ext cx="6048375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6219825"/>
            <a:ext cx="42767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jdelijke aanduiding voor inhoud 2"/>
          <p:cNvSpPr txBox="1">
            <a:spLocks/>
          </p:cNvSpPr>
          <p:nvPr/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nl-BE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RSS(d) = - P(d0) – 10 n log(d / d0)</a:t>
            </a:r>
          </a:p>
          <a:p>
            <a:pPr marL="82296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Verdana"/>
              <a:buChar char="›"/>
              <a:tabLst/>
              <a:defRPr/>
            </a:pPr>
            <a:r>
              <a:rPr kumimoji="0" lang="nl-BE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RSS	</a:t>
            </a:r>
            <a:r>
              <a:rPr kumimoji="0" lang="nl-BE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Received</a:t>
            </a:r>
            <a:r>
              <a:rPr kumimoji="0" lang="nl-BE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BE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Signal</a:t>
            </a:r>
            <a:r>
              <a:rPr kumimoji="0" lang="nl-BE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BE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Strength</a:t>
            </a:r>
            <a:r>
              <a:rPr kumimoji="0" lang="nl-BE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nl-BE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dBm</a:t>
            </a:r>
            <a:r>
              <a:rPr kumimoji="0" lang="nl-BE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Localization</a:t>
            </a:r>
            <a:r>
              <a:rPr lang="nl-BE" dirty="0" smtClean="0"/>
              <a:t> - </a:t>
            </a:r>
            <a:r>
              <a:rPr lang="nl-BE" dirty="0" err="1" smtClean="0"/>
              <a:t>Algorithms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Trilateration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err="1" smtClean="0"/>
              <a:t>Min-Max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CL</a:t>
            </a:r>
          </a:p>
          <a:p>
            <a:endParaRPr lang="nl-BE" dirty="0" smtClean="0"/>
          </a:p>
          <a:p>
            <a:r>
              <a:rPr lang="nl-BE" dirty="0" smtClean="0"/>
              <a:t>WCL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Trilateration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Lateration</a:t>
            </a:r>
            <a:r>
              <a:rPr lang="en-US" dirty="0" smtClean="0"/>
              <a:t> needs (in theory) distance measurements from:</a:t>
            </a:r>
          </a:p>
          <a:p>
            <a:pPr lvl="1"/>
            <a:r>
              <a:rPr lang="nl-BE" dirty="0" smtClean="0"/>
              <a:t>3 </a:t>
            </a:r>
            <a:r>
              <a:rPr lang="nl-BE" dirty="0" err="1" smtClean="0"/>
              <a:t>non-collinear</a:t>
            </a:r>
            <a:r>
              <a:rPr lang="nl-BE" dirty="0" smtClean="0"/>
              <a:t> </a:t>
            </a:r>
            <a:r>
              <a:rPr lang="nl-BE" dirty="0" err="1" smtClean="0"/>
              <a:t>references</a:t>
            </a:r>
            <a:r>
              <a:rPr lang="nl-BE" dirty="0" smtClean="0"/>
              <a:t> to </a:t>
            </a:r>
            <a:r>
              <a:rPr lang="nl-BE" dirty="0" err="1" smtClean="0"/>
              <a:t>compute</a:t>
            </a:r>
            <a:r>
              <a:rPr lang="nl-BE" dirty="0" smtClean="0"/>
              <a:t> a 2D </a:t>
            </a:r>
            <a:r>
              <a:rPr lang="nl-BE" dirty="0" err="1" smtClean="0"/>
              <a:t>position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14876" y="428604"/>
            <a:ext cx="4429124" cy="4572000"/>
          </a:xfrm>
        </p:spPr>
        <p:txBody>
          <a:bodyPr/>
          <a:lstStyle/>
          <a:p>
            <a:r>
              <a:rPr lang="nl-BE" dirty="0" err="1" smtClean="0"/>
              <a:t>Circle</a:t>
            </a:r>
            <a:r>
              <a:rPr lang="nl-BE" dirty="0" smtClean="0"/>
              <a:t>:</a:t>
            </a:r>
          </a:p>
          <a:p>
            <a:pPr>
              <a:buNone/>
            </a:pPr>
            <a:r>
              <a:rPr lang="nl-BE" dirty="0" smtClean="0"/>
              <a:t>	(x-x1)</a:t>
            </a:r>
            <a:r>
              <a:rPr lang="en-US" baseline="30000" dirty="0" smtClean="0"/>
              <a:t>2</a:t>
            </a:r>
            <a:r>
              <a:rPr lang="en-US" dirty="0" smtClean="0"/>
              <a:t> + (y-y1)</a:t>
            </a:r>
            <a:r>
              <a:rPr lang="en-US" baseline="30000" dirty="0" smtClean="0"/>
              <a:t>2 </a:t>
            </a:r>
            <a:r>
              <a:rPr lang="en-US" dirty="0" smtClean="0"/>
              <a:t> = r1</a:t>
            </a:r>
            <a:r>
              <a:rPr lang="en-US" baseline="30000" dirty="0" smtClean="0"/>
              <a:t> 2 </a:t>
            </a:r>
          </a:p>
          <a:p>
            <a:pPr>
              <a:buNone/>
            </a:pPr>
            <a:r>
              <a:rPr lang="en-US" baseline="30000" dirty="0" smtClean="0"/>
              <a:t>			.</a:t>
            </a:r>
          </a:p>
          <a:p>
            <a:pPr>
              <a:buNone/>
            </a:pPr>
            <a:r>
              <a:rPr lang="en-US" baseline="30000" dirty="0" smtClean="0"/>
              <a:t>			.</a:t>
            </a:r>
          </a:p>
          <a:p>
            <a:pPr>
              <a:buNone/>
            </a:pPr>
            <a:r>
              <a:rPr lang="en-US" baseline="30000" dirty="0" smtClean="0"/>
              <a:t>			.</a:t>
            </a:r>
          </a:p>
          <a:p>
            <a:pPr>
              <a:buNone/>
            </a:pPr>
            <a:r>
              <a:rPr lang="nl-BE" dirty="0" smtClean="0"/>
              <a:t>	(</a:t>
            </a:r>
            <a:r>
              <a:rPr lang="nl-BE" dirty="0" err="1" smtClean="0"/>
              <a:t>x-xk</a:t>
            </a:r>
            <a:r>
              <a:rPr lang="nl-BE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 + (y-</a:t>
            </a:r>
            <a:r>
              <a:rPr lang="en-US" dirty="0" err="1" smtClean="0"/>
              <a:t>yk</a:t>
            </a:r>
            <a:r>
              <a:rPr lang="en-US" dirty="0" smtClean="0"/>
              <a:t>)</a:t>
            </a:r>
            <a:r>
              <a:rPr lang="en-US" baseline="30000" dirty="0" smtClean="0"/>
              <a:t>2 </a:t>
            </a:r>
            <a:r>
              <a:rPr lang="en-US" dirty="0" smtClean="0"/>
              <a:t> = </a:t>
            </a:r>
            <a:r>
              <a:rPr lang="en-US" dirty="0" err="1" smtClean="0"/>
              <a:t>rk</a:t>
            </a:r>
            <a:r>
              <a:rPr lang="en-US" baseline="30000" dirty="0" smtClean="0"/>
              <a:t> 2</a:t>
            </a:r>
          </a:p>
          <a:p>
            <a:pPr>
              <a:buNone/>
            </a:pPr>
            <a:r>
              <a:rPr lang="en-US" baseline="30000" dirty="0" smtClean="0"/>
              <a:t>			</a:t>
            </a:r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Ovaal 3"/>
          <p:cNvSpPr/>
          <p:nvPr/>
        </p:nvSpPr>
        <p:spPr>
          <a:xfrm>
            <a:off x="214282" y="142852"/>
            <a:ext cx="1857388" cy="1857388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Ovaal 4"/>
          <p:cNvSpPr/>
          <p:nvPr/>
        </p:nvSpPr>
        <p:spPr>
          <a:xfrm>
            <a:off x="1571604" y="214290"/>
            <a:ext cx="1857388" cy="1857388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al 7"/>
          <p:cNvSpPr/>
          <p:nvPr/>
        </p:nvSpPr>
        <p:spPr>
          <a:xfrm>
            <a:off x="785786" y="1785926"/>
            <a:ext cx="1857388" cy="1857388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3786190"/>
            <a:ext cx="6667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6" y="5857892"/>
            <a:ext cx="27146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Min-Max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4972056" cy="4572000"/>
          </a:xfrm>
        </p:spPr>
        <p:txBody>
          <a:bodyPr/>
          <a:lstStyle/>
          <a:p>
            <a:r>
              <a:rPr lang="nl-BE" dirty="0" err="1" smtClean="0"/>
              <a:t>Lateration</a:t>
            </a:r>
            <a:r>
              <a:rPr lang="nl-BE" dirty="0" smtClean="0"/>
              <a:t> is </a:t>
            </a:r>
            <a:r>
              <a:rPr lang="nl-BE" dirty="0" err="1" smtClean="0"/>
              <a:t>computation-heavy</a:t>
            </a:r>
            <a:r>
              <a:rPr lang="nl-BE" dirty="0" smtClean="0"/>
              <a:t>; a </a:t>
            </a:r>
            <a:r>
              <a:rPr lang="nl-BE" dirty="0" err="1" smtClean="0"/>
              <a:t>good</a:t>
            </a:r>
            <a:r>
              <a:rPr lang="nl-BE" dirty="0" smtClean="0"/>
              <a:t> </a:t>
            </a:r>
            <a:r>
              <a:rPr lang="nl-BE" dirty="0" err="1" smtClean="0"/>
              <a:t>simplification</a:t>
            </a:r>
            <a:r>
              <a:rPr lang="nl-BE" dirty="0" smtClean="0"/>
              <a:t> models </a:t>
            </a:r>
            <a:r>
              <a:rPr lang="nl-BE" dirty="0" err="1" smtClean="0"/>
              <a:t>around</a:t>
            </a:r>
            <a:r>
              <a:rPr lang="nl-BE" dirty="0" smtClean="0"/>
              <a:t> </a:t>
            </a:r>
            <a:r>
              <a:rPr lang="en-US" dirty="0" smtClean="0"/>
              <a:t>each anchor node a bounding box and estimates position at the </a:t>
            </a:r>
            <a:r>
              <a:rPr lang="nl-BE" dirty="0" err="1" smtClean="0"/>
              <a:t>intersection</a:t>
            </a:r>
            <a:r>
              <a:rPr lang="nl-BE" dirty="0" smtClean="0"/>
              <a:t> of </a:t>
            </a:r>
            <a:r>
              <a:rPr lang="nl-BE" dirty="0" err="1" smtClean="0"/>
              <a:t>boxes</a:t>
            </a:r>
            <a:endParaRPr lang="nl-BE" dirty="0"/>
          </a:p>
        </p:txBody>
      </p:sp>
      <p:sp>
        <p:nvSpPr>
          <p:cNvPr id="7" name="Ovaal 6"/>
          <p:cNvSpPr/>
          <p:nvPr/>
        </p:nvSpPr>
        <p:spPr>
          <a:xfrm>
            <a:off x="5572132" y="1571612"/>
            <a:ext cx="1857388" cy="1857388"/>
          </a:xfrm>
          <a:prstGeom prst="ellipse">
            <a:avLst/>
          </a:prstGeom>
          <a:noFill/>
          <a:ln w="444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al 7"/>
          <p:cNvSpPr/>
          <p:nvPr/>
        </p:nvSpPr>
        <p:spPr>
          <a:xfrm>
            <a:off x="6929454" y="1643050"/>
            <a:ext cx="1857388" cy="1857388"/>
          </a:xfrm>
          <a:prstGeom prst="ellipse">
            <a:avLst/>
          </a:prstGeom>
          <a:noFill/>
          <a:ln w="444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Ovaal 8"/>
          <p:cNvSpPr/>
          <p:nvPr/>
        </p:nvSpPr>
        <p:spPr>
          <a:xfrm>
            <a:off x="6143636" y="3214686"/>
            <a:ext cx="1857388" cy="1857388"/>
          </a:xfrm>
          <a:prstGeom prst="ellipse">
            <a:avLst/>
          </a:prstGeom>
          <a:noFill/>
          <a:ln w="444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5572132" y="1571612"/>
            <a:ext cx="1872000" cy="1872000"/>
          </a:xfrm>
          <a:prstGeom prst="rect">
            <a:avLst/>
          </a:prstGeom>
          <a:noFill/>
          <a:ln w="412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6929454" y="1643050"/>
            <a:ext cx="1872000" cy="1872000"/>
          </a:xfrm>
          <a:prstGeom prst="rect">
            <a:avLst/>
          </a:prstGeom>
          <a:noFill/>
          <a:ln w="412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/>
          <p:cNvSpPr/>
          <p:nvPr/>
        </p:nvSpPr>
        <p:spPr>
          <a:xfrm>
            <a:off x="6143636" y="3214686"/>
            <a:ext cx="1872000" cy="1872000"/>
          </a:xfrm>
          <a:prstGeom prst="rect">
            <a:avLst/>
          </a:prstGeom>
          <a:noFill/>
          <a:ln w="412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Centroid</a:t>
            </a:r>
            <a:r>
              <a:rPr lang="nl-BE" dirty="0" smtClean="0"/>
              <a:t> </a:t>
            </a:r>
            <a:r>
              <a:rPr lang="nl-BE" dirty="0" err="1" smtClean="0"/>
              <a:t>localization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Coarse</a:t>
            </a:r>
            <a:r>
              <a:rPr lang="nl-BE" dirty="0" smtClean="0"/>
              <a:t> </a:t>
            </a:r>
            <a:r>
              <a:rPr lang="nl-BE" dirty="0" err="1" smtClean="0"/>
              <a:t>grained</a:t>
            </a:r>
            <a:r>
              <a:rPr lang="nl-BE" dirty="0" smtClean="0"/>
              <a:t> </a:t>
            </a:r>
            <a:r>
              <a:rPr lang="nl-BE" dirty="0" err="1" smtClean="0"/>
              <a:t>localization</a:t>
            </a:r>
            <a:endParaRPr lang="nl-BE" dirty="0" smtClean="0"/>
          </a:p>
          <a:p>
            <a:r>
              <a:rPr lang="en-US" dirty="0" smtClean="0"/>
              <a:t>calculate the unknown position as the </a:t>
            </a:r>
            <a:r>
              <a:rPr lang="en-US" dirty="0" err="1" smtClean="0"/>
              <a:t>centroid</a:t>
            </a:r>
            <a:r>
              <a:rPr lang="en-US" dirty="0" smtClean="0"/>
              <a:t> of the anchor nodes within their  communication </a:t>
            </a:r>
            <a:r>
              <a:rPr lang="nl-BE" dirty="0" smtClean="0"/>
              <a:t>range</a:t>
            </a:r>
            <a:endParaRPr lang="nl-BE" dirty="0"/>
          </a:p>
        </p:txBody>
      </p:sp>
      <p:sp>
        <p:nvSpPr>
          <p:cNvPr id="4" name="Stroomdiagram: Of 3"/>
          <p:cNvSpPr/>
          <p:nvPr/>
        </p:nvSpPr>
        <p:spPr>
          <a:xfrm>
            <a:off x="7286644" y="392906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Stroomdiagram: Of 4"/>
          <p:cNvSpPr/>
          <p:nvPr/>
        </p:nvSpPr>
        <p:spPr>
          <a:xfrm>
            <a:off x="5072066" y="392906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6" name="Stroomdiagram: Of 5"/>
          <p:cNvSpPr/>
          <p:nvPr/>
        </p:nvSpPr>
        <p:spPr>
          <a:xfrm>
            <a:off x="7215206" y="607220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Stroomdiagram: Of 6"/>
          <p:cNvSpPr/>
          <p:nvPr/>
        </p:nvSpPr>
        <p:spPr>
          <a:xfrm>
            <a:off x="5072066" y="607220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troomdiagram: Of 7"/>
          <p:cNvSpPr/>
          <p:nvPr/>
        </p:nvSpPr>
        <p:spPr>
          <a:xfrm>
            <a:off x="6143636" y="5000636"/>
            <a:ext cx="428628" cy="428628"/>
          </a:xfrm>
          <a:prstGeom prst="flowChar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kstvak 8"/>
          <p:cNvSpPr txBox="1"/>
          <p:nvPr/>
        </p:nvSpPr>
        <p:spPr>
          <a:xfrm>
            <a:off x="4857752" y="4357694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0.0 ; 0.0</a:t>
            </a:r>
            <a:endParaRPr lang="nl-BE" sz="1600" dirty="0"/>
          </a:p>
        </p:txBody>
      </p:sp>
      <p:sp>
        <p:nvSpPr>
          <p:cNvPr id="10" name="Tekstvak 9"/>
          <p:cNvSpPr txBox="1"/>
          <p:nvPr/>
        </p:nvSpPr>
        <p:spPr>
          <a:xfrm>
            <a:off x="7000892" y="4357694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3.0 ; 0.0</a:t>
            </a:r>
            <a:endParaRPr lang="nl-BE" sz="1600" dirty="0"/>
          </a:p>
        </p:txBody>
      </p:sp>
      <p:sp>
        <p:nvSpPr>
          <p:cNvPr id="11" name="Tekstvak 10"/>
          <p:cNvSpPr txBox="1"/>
          <p:nvPr/>
        </p:nvSpPr>
        <p:spPr>
          <a:xfrm>
            <a:off x="4786314" y="6519446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0.0 ; 3.0</a:t>
            </a:r>
            <a:endParaRPr lang="nl-BE" sz="1600" dirty="0"/>
          </a:p>
        </p:txBody>
      </p:sp>
      <p:sp>
        <p:nvSpPr>
          <p:cNvPr id="12" name="Tekstvak 11"/>
          <p:cNvSpPr txBox="1"/>
          <p:nvPr/>
        </p:nvSpPr>
        <p:spPr>
          <a:xfrm>
            <a:off x="6929454" y="6519446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3.0 ; 3.0</a:t>
            </a:r>
            <a:endParaRPr lang="nl-BE" sz="1600" dirty="0"/>
          </a:p>
        </p:txBody>
      </p:sp>
      <p:sp>
        <p:nvSpPr>
          <p:cNvPr id="13" name="Tekstvak 12"/>
          <p:cNvSpPr txBox="1"/>
          <p:nvPr/>
        </p:nvSpPr>
        <p:spPr>
          <a:xfrm>
            <a:off x="5929322" y="5429264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1.5 ; 1.5</a:t>
            </a:r>
            <a:endParaRPr lang="nl-BE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Weighted</a:t>
            </a:r>
            <a:r>
              <a:rPr lang="nl-BE" dirty="0" smtClean="0"/>
              <a:t> CL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weight is coupled to the position of each anchor node by its RSS.</a:t>
            </a:r>
          </a:p>
          <a:p>
            <a:endParaRPr lang="nl-BE" dirty="0"/>
          </a:p>
        </p:txBody>
      </p:sp>
      <p:sp>
        <p:nvSpPr>
          <p:cNvPr id="9" name="Stroomdiagram: Of 8"/>
          <p:cNvSpPr/>
          <p:nvPr/>
        </p:nvSpPr>
        <p:spPr>
          <a:xfrm>
            <a:off x="8072462" y="392906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Stroomdiagram: Of 9"/>
          <p:cNvSpPr/>
          <p:nvPr/>
        </p:nvSpPr>
        <p:spPr>
          <a:xfrm>
            <a:off x="5857884" y="392906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Stroomdiagram: Of 10"/>
          <p:cNvSpPr/>
          <p:nvPr/>
        </p:nvSpPr>
        <p:spPr>
          <a:xfrm>
            <a:off x="8001024" y="607220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Stroomdiagram: Of 11"/>
          <p:cNvSpPr/>
          <p:nvPr/>
        </p:nvSpPr>
        <p:spPr>
          <a:xfrm>
            <a:off x="5857884" y="607220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Stroomdiagram: Of 12"/>
          <p:cNvSpPr/>
          <p:nvPr/>
        </p:nvSpPr>
        <p:spPr>
          <a:xfrm>
            <a:off x="7358082" y="4714884"/>
            <a:ext cx="428628" cy="428628"/>
          </a:xfrm>
          <a:prstGeom prst="flowChar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kstvak 13"/>
          <p:cNvSpPr txBox="1"/>
          <p:nvPr/>
        </p:nvSpPr>
        <p:spPr>
          <a:xfrm>
            <a:off x="5643570" y="4357694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0.0 ; 0.0</a:t>
            </a:r>
            <a:endParaRPr lang="nl-BE" sz="1600" dirty="0"/>
          </a:p>
        </p:txBody>
      </p:sp>
      <p:sp>
        <p:nvSpPr>
          <p:cNvPr id="15" name="Tekstvak 14"/>
          <p:cNvSpPr txBox="1"/>
          <p:nvPr/>
        </p:nvSpPr>
        <p:spPr>
          <a:xfrm>
            <a:off x="7786710" y="4357694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3.0 ; 0.0</a:t>
            </a:r>
            <a:endParaRPr lang="nl-BE" sz="16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4143380"/>
            <a:ext cx="25241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kstvak 16"/>
          <p:cNvSpPr txBox="1"/>
          <p:nvPr/>
        </p:nvSpPr>
        <p:spPr>
          <a:xfrm>
            <a:off x="5572132" y="6519446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0.0 ; 3.0</a:t>
            </a:r>
            <a:endParaRPr lang="nl-BE" sz="1600" dirty="0"/>
          </a:p>
        </p:txBody>
      </p:sp>
      <p:sp>
        <p:nvSpPr>
          <p:cNvPr id="18" name="Tekstvak 17"/>
          <p:cNvSpPr txBox="1"/>
          <p:nvPr/>
        </p:nvSpPr>
        <p:spPr>
          <a:xfrm>
            <a:off x="7715272" y="6519446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3.0 ; 3.0</a:t>
            </a:r>
            <a:endParaRPr lang="nl-BE" sz="1600" dirty="0"/>
          </a:p>
        </p:txBody>
      </p:sp>
      <p:sp>
        <p:nvSpPr>
          <p:cNvPr id="19" name="Tekstvak 18"/>
          <p:cNvSpPr txBox="1"/>
          <p:nvPr/>
        </p:nvSpPr>
        <p:spPr>
          <a:xfrm>
            <a:off x="7143768" y="5143512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2.0 ; 1.0</a:t>
            </a:r>
            <a:endParaRPr lang="nl-BE" sz="1600" dirty="0"/>
          </a:p>
        </p:txBody>
      </p:sp>
      <p:cxnSp>
        <p:nvCxnSpPr>
          <p:cNvPr id="21" name="Rechte verbindingslijn met pijl 20"/>
          <p:cNvCxnSpPr/>
          <p:nvPr/>
        </p:nvCxnSpPr>
        <p:spPr>
          <a:xfrm>
            <a:off x="6429388" y="4643446"/>
            <a:ext cx="785818" cy="21431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/>
          <p:cNvCxnSpPr/>
          <p:nvPr/>
        </p:nvCxnSpPr>
        <p:spPr>
          <a:xfrm rot="16200000" flipV="1">
            <a:off x="7786710" y="5572140"/>
            <a:ext cx="428628" cy="285752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/>
          <p:cNvCxnSpPr/>
          <p:nvPr/>
        </p:nvCxnSpPr>
        <p:spPr>
          <a:xfrm rot="5400000" flipH="1" flipV="1">
            <a:off x="6429388" y="5500702"/>
            <a:ext cx="571504" cy="57150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/>
          <p:cNvCxnSpPr/>
          <p:nvPr/>
        </p:nvCxnSpPr>
        <p:spPr>
          <a:xfrm rot="10800000" flipV="1">
            <a:off x="7858148" y="4786322"/>
            <a:ext cx="357190" cy="7143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6572264" y="56435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1</a:t>
            </a:r>
            <a:endParaRPr lang="nl-BE" dirty="0"/>
          </a:p>
        </p:txBody>
      </p:sp>
      <p:sp>
        <p:nvSpPr>
          <p:cNvPr id="30" name="Tekstvak 29"/>
          <p:cNvSpPr txBox="1"/>
          <p:nvPr/>
        </p:nvSpPr>
        <p:spPr>
          <a:xfrm>
            <a:off x="6643702" y="45720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1</a:t>
            </a:r>
            <a:endParaRPr lang="nl-BE" dirty="0"/>
          </a:p>
        </p:txBody>
      </p:sp>
      <p:sp>
        <p:nvSpPr>
          <p:cNvPr id="31" name="Tekstvak 30"/>
          <p:cNvSpPr txBox="1"/>
          <p:nvPr/>
        </p:nvSpPr>
        <p:spPr>
          <a:xfrm>
            <a:off x="7929586" y="56435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1</a:t>
            </a:r>
            <a:endParaRPr lang="nl-BE" dirty="0"/>
          </a:p>
        </p:txBody>
      </p:sp>
      <p:sp>
        <p:nvSpPr>
          <p:cNvPr id="32" name="Tekstvak 31"/>
          <p:cNvSpPr txBox="1"/>
          <p:nvPr/>
        </p:nvSpPr>
        <p:spPr>
          <a:xfrm>
            <a:off x="8001024" y="46434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3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as a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as a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>
                <a:solidFill>
                  <a:srgbClr val="F66004"/>
                </a:solidFill>
              </a:rPr>
              <a:t>Results</a:t>
            </a:r>
            <a:endParaRPr lang="nl-BE" sz="2800" dirty="0" smtClean="0">
              <a:solidFill>
                <a:srgbClr val="F66004"/>
              </a:solidFill>
            </a:endParaRPr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Wireless Sensor Network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wireless sensor network</a:t>
            </a:r>
            <a:r>
              <a:rPr lang="en-US" dirty="0" smtClean="0"/>
              <a:t> (WSN) is a wireless network consisting of spatially distributed autonomous devices using sensors to cooperatively monitor physical or environmental conditions, such as temperature, sound, vibration, pressure, motion or pollutants.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Results</a:t>
            </a:r>
            <a:r>
              <a:rPr lang="fr-BE" dirty="0" smtClean="0"/>
              <a:t> – Orientation </a:t>
            </a:r>
            <a:endParaRPr lang="en-US" dirty="0"/>
          </a:p>
        </p:txBody>
      </p:sp>
      <p:graphicFrame>
        <p:nvGraphicFramePr>
          <p:cNvPr id="4" name="Grafiek 4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22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Results</a:t>
            </a:r>
            <a:r>
              <a:rPr lang="fr-BE" dirty="0" smtClean="0"/>
              <a:t> - Orientation</a:t>
            </a:r>
            <a:endParaRPr lang="en-US" dirty="0"/>
          </a:p>
        </p:txBody>
      </p:sp>
      <p:graphicFrame>
        <p:nvGraphicFramePr>
          <p:cNvPr id="4" name="Grafiek 6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22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as a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as a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>
                <a:solidFill>
                  <a:srgbClr val="F66004"/>
                </a:solidFill>
              </a:rPr>
              <a:t>Conclusion</a:t>
            </a:r>
            <a:r>
              <a:rPr lang="nl-BE" sz="2800" dirty="0" smtClean="0">
                <a:solidFill>
                  <a:srgbClr val="F66004"/>
                </a:solidFill>
              </a:rPr>
              <a:t> </a:t>
            </a:r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Successfully enhanced the framework and implemented different localization algorithms</a:t>
            </a:r>
          </a:p>
          <a:p>
            <a:r>
              <a:rPr lang="en-US" dirty="0" smtClean="0"/>
              <a:t>Made a working interface to </a:t>
            </a:r>
            <a:r>
              <a:rPr lang="en-US" dirty="0" err="1" smtClean="0"/>
              <a:t>Scala</a:t>
            </a:r>
            <a:endParaRPr lang="en-GB" dirty="0" smtClean="0"/>
          </a:p>
          <a:p>
            <a:r>
              <a:rPr lang="en-US" dirty="0" smtClean="0"/>
              <a:t>Made a WSN Configuration Tool</a:t>
            </a:r>
            <a:r>
              <a:rPr lang="en-GB" dirty="0" smtClean="0"/>
              <a:t>	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algorithm has a different purpose and diverse properties. Learning from these algorithms and techniques, the correct algorithm can be chosen for the correct environment and a more advanced localization system is feasible.</a:t>
            </a:r>
          </a:p>
          <a:p>
            <a:endParaRPr lang="en-US" dirty="0" smtClean="0"/>
          </a:p>
          <a:p>
            <a:r>
              <a:rPr lang="en-US" dirty="0" smtClean="0"/>
              <a:t>Spent too much time  on the framework, too few on the algorithms</a:t>
            </a:r>
          </a:p>
          <a:p>
            <a:endParaRPr lang="nl-BE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as a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as a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</a:p>
          <a:p>
            <a:r>
              <a:rPr lang="nl-BE" sz="2800" dirty="0" err="1" smtClean="0">
                <a:solidFill>
                  <a:srgbClr val="F66004"/>
                </a:solidFill>
              </a:rPr>
              <a:t>Future</a:t>
            </a:r>
            <a:r>
              <a:rPr lang="nl-BE" sz="2800" dirty="0" smtClean="0">
                <a:solidFill>
                  <a:srgbClr val="F66004"/>
                </a:solidFill>
              </a:rPr>
              <a:t> </a:t>
            </a:r>
            <a:r>
              <a:rPr lang="nl-BE" sz="2800" dirty="0" err="1" smtClean="0">
                <a:solidFill>
                  <a:srgbClr val="F66004"/>
                </a:solidFill>
              </a:rPr>
              <a:t>work</a:t>
            </a:r>
            <a:r>
              <a:rPr lang="nl-BE" sz="2800" dirty="0" smtClean="0">
                <a:solidFill>
                  <a:srgbClr val="F66004"/>
                </a:solidFill>
              </a:rPr>
              <a:t>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Simplify the framework </a:t>
            </a:r>
          </a:p>
          <a:p>
            <a:r>
              <a:rPr lang="en-GB" dirty="0" smtClean="0"/>
              <a:t>Distributed?</a:t>
            </a:r>
          </a:p>
          <a:p>
            <a:r>
              <a:rPr lang="en-US" dirty="0" smtClean="0"/>
              <a:t>Database and object integrity / ORM</a:t>
            </a:r>
          </a:p>
          <a:p>
            <a:r>
              <a:rPr lang="en-US" dirty="0" smtClean="0"/>
              <a:t>Implement interfaces with WCF</a:t>
            </a:r>
          </a:p>
          <a:p>
            <a:r>
              <a:rPr lang="en-GB" dirty="0" smtClean="0"/>
              <a:t>Event-based		</a:t>
            </a:r>
          </a:p>
          <a:p>
            <a:r>
              <a:rPr lang="en-US" dirty="0" smtClean="0"/>
              <a:t>C-based serial forwarder under Windows</a:t>
            </a:r>
            <a:endParaRPr lang="en-GB" dirty="0" smtClean="0"/>
          </a:p>
          <a:p>
            <a:r>
              <a:rPr lang="en-GB" dirty="0" smtClean="0"/>
              <a:t>More algorithms!	</a:t>
            </a:r>
          </a:p>
          <a:p>
            <a:r>
              <a:rPr lang="en-GB" dirty="0" smtClean="0"/>
              <a:t>Implement algorithms distributed</a:t>
            </a:r>
          </a:p>
          <a:p>
            <a:r>
              <a:rPr lang="en-US" dirty="0" smtClean="0"/>
              <a:t>Find /help develop tool to make developing WSN applications more simple and less time-consuming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Live Demo!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Motivation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What?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To determine the physical coordinates of a group of sensor nodes in a wireless sensor network (WSN)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Due to application context and massive scale, use of GPS is unrealistic, therefore, sensors need to self-organize a coordinate system</a:t>
            </a:r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Why?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To report data that is geographically meaningful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Services such as routing rely on location information; geographic routing protocols; context-based routing protocols, location-aware services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as a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as a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</a:p>
          <a:p>
            <a:r>
              <a:rPr lang="nl-BE" sz="2800" dirty="0" smtClean="0">
                <a:solidFill>
                  <a:srgbClr val="F66004"/>
                </a:solidFill>
              </a:rPr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1570</TotalTime>
  <Words>1677</Words>
  <Application>Microsoft Office PowerPoint</Application>
  <PresentationFormat>On-screen Show (4:3)</PresentationFormat>
  <Paragraphs>668</Paragraphs>
  <Slides>91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Verve</vt:lpstr>
      <vt:lpstr>WSN localization with Senseless </vt:lpstr>
      <vt:lpstr>Team</vt:lpstr>
      <vt:lpstr>Overview</vt:lpstr>
      <vt:lpstr>Overview</vt:lpstr>
      <vt:lpstr>Contributions</vt:lpstr>
      <vt:lpstr>Overview</vt:lpstr>
      <vt:lpstr>Overview</vt:lpstr>
      <vt:lpstr>Wireless Sensor Network</vt:lpstr>
      <vt:lpstr>Motivation</vt:lpstr>
      <vt:lpstr>Overview</vt:lpstr>
      <vt:lpstr>Overview</vt:lpstr>
      <vt:lpstr>Applications</vt:lpstr>
      <vt:lpstr>Overview</vt:lpstr>
      <vt:lpstr>Overview</vt:lpstr>
      <vt:lpstr>RTLS - Definitions</vt:lpstr>
      <vt:lpstr>RTLS - 2 phases</vt:lpstr>
      <vt:lpstr>RTLS - Phase 1</vt:lpstr>
      <vt:lpstr>RTLS - Phase 1 - Range-based</vt:lpstr>
      <vt:lpstr>RTLS - Phase 1 - Range-based</vt:lpstr>
      <vt:lpstr>Phase 1 – Range-based (RSS)</vt:lpstr>
      <vt:lpstr>RSS - Errors</vt:lpstr>
      <vt:lpstr>RSS - Errors</vt:lpstr>
      <vt:lpstr>RSS - Model</vt:lpstr>
      <vt:lpstr>RTLS - Phase 2</vt:lpstr>
      <vt:lpstr>RTLS - Phase 2 - Range-based</vt:lpstr>
      <vt:lpstr>RTLS - Phase 2 - Range-less</vt:lpstr>
      <vt:lpstr>RTLS - Properties</vt:lpstr>
      <vt:lpstr>Overview</vt:lpstr>
      <vt:lpstr>Overview</vt:lpstr>
      <vt:lpstr>Framework</vt:lpstr>
      <vt:lpstr>Framework</vt:lpstr>
      <vt:lpstr>Framework - Technologies</vt:lpstr>
      <vt:lpstr>Framework - MVC</vt:lpstr>
      <vt:lpstr>Framework - MVC</vt:lpstr>
      <vt:lpstr>Framework - SOA</vt:lpstr>
      <vt:lpstr>WSN - Telos rev. B</vt:lpstr>
      <vt:lpstr>WSN - TinyOS</vt:lpstr>
      <vt:lpstr>WSN - TinyOS</vt:lpstr>
      <vt:lpstr>WSN - TinyOS</vt:lpstr>
      <vt:lpstr>TinyOS - Programming</vt:lpstr>
      <vt:lpstr>TinyOS - nesC</vt:lpstr>
      <vt:lpstr>TinyOS </vt:lpstr>
      <vt:lpstr>WSN</vt:lpstr>
      <vt:lpstr>WSN</vt:lpstr>
      <vt:lpstr>WSN - Sensor message</vt:lpstr>
      <vt:lpstr>WSN - Location message</vt:lpstr>
      <vt:lpstr>WSN - Status message</vt:lpstr>
      <vt:lpstr>WSN - Parser</vt:lpstr>
      <vt:lpstr>Database</vt:lpstr>
      <vt:lpstr>Controller</vt:lpstr>
      <vt:lpstr>Controller - WSN Engine panel</vt:lpstr>
      <vt:lpstr>Scala</vt:lpstr>
      <vt:lpstr>Scala - Engine</vt:lpstr>
      <vt:lpstr>Scala</vt:lpstr>
      <vt:lpstr>Scala - Data</vt:lpstr>
      <vt:lpstr>Scala - Data</vt:lpstr>
      <vt:lpstr>GUI </vt:lpstr>
      <vt:lpstr>GUI - Monitor</vt:lpstr>
      <vt:lpstr>GUI - Graphs</vt:lpstr>
      <vt:lpstr>GUI - Control panel</vt:lpstr>
      <vt:lpstr>GUI - Options</vt:lpstr>
      <vt:lpstr>Overview</vt:lpstr>
      <vt:lpstr>Overview</vt:lpstr>
      <vt:lpstr>Localization</vt:lpstr>
      <vt:lpstr>Localization - Ranging</vt:lpstr>
      <vt:lpstr>Localization - Ranging</vt:lpstr>
      <vt:lpstr>Localization - calibration</vt:lpstr>
      <vt:lpstr>Localization - calibration</vt:lpstr>
      <vt:lpstr>Localization - calibration</vt:lpstr>
      <vt:lpstr>Localization - calibration</vt:lpstr>
      <vt:lpstr>Localization – calibration (LS)</vt:lpstr>
      <vt:lpstr>Localization - Algorithms</vt:lpstr>
      <vt:lpstr>Trilateration</vt:lpstr>
      <vt:lpstr>Slide 74</vt:lpstr>
      <vt:lpstr>Min-Max</vt:lpstr>
      <vt:lpstr>Centroid localization</vt:lpstr>
      <vt:lpstr>Weighted CL</vt:lpstr>
      <vt:lpstr>Overview</vt:lpstr>
      <vt:lpstr>Overview</vt:lpstr>
      <vt:lpstr>Results – Orientation </vt:lpstr>
      <vt:lpstr>Results - Orientation</vt:lpstr>
      <vt:lpstr>Overview</vt:lpstr>
      <vt:lpstr>Overview</vt:lpstr>
      <vt:lpstr>Conclusion</vt:lpstr>
      <vt:lpstr>Conclusion</vt:lpstr>
      <vt:lpstr>Overview</vt:lpstr>
      <vt:lpstr>Overview</vt:lpstr>
      <vt:lpstr>Future work</vt:lpstr>
      <vt:lpstr>Live Demo!</vt:lpstr>
      <vt:lpstr>Overview</vt:lpstr>
      <vt:lpstr>Overview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Poseidon</dc:creator>
  <cp:lastModifiedBy>peter</cp:lastModifiedBy>
  <cp:revision>116</cp:revision>
  <dcterms:created xsi:type="dcterms:W3CDTF">2009-06-11T21:43:36Z</dcterms:created>
  <dcterms:modified xsi:type="dcterms:W3CDTF">2009-06-15T08:26:11Z</dcterms:modified>
</cp:coreProperties>
</file>