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0"/>
  </p:notesMasterIdLst>
  <p:sldIdLst>
    <p:sldId id="256" r:id="rId2"/>
    <p:sldId id="257" r:id="rId3"/>
    <p:sldId id="267" r:id="rId4"/>
    <p:sldId id="295" r:id="rId5"/>
    <p:sldId id="28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273" r:id="rId24"/>
    <p:sldId id="274" r:id="rId25"/>
    <p:sldId id="275" r:id="rId26"/>
    <p:sldId id="276" r:id="rId27"/>
    <p:sldId id="277" r:id="rId28"/>
    <p:sldId id="278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02" r:id="rId37"/>
    <p:sldId id="303" r:id="rId38"/>
    <p:sldId id="261" r:id="rId39"/>
    <p:sldId id="260" r:id="rId40"/>
    <p:sldId id="304" r:id="rId41"/>
    <p:sldId id="306" r:id="rId42"/>
    <p:sldId id="307" r:id="rId43"/>
    <p:sldId id="314" r:id="rId44"/>
    <p:sldId id="312" r:id="rId45"/>
    <p:sldId id="311" r:id="rId46"/>
    <p:sldId id="315" r:id="rId47"/>
    <p:sldId id="319" r:id="rId48"/>
    <p:sldId id="316" r:id="rId49"/>
    <p:sldId id="317" r:id="rId50"/>
    <p:sldId id="318" r:id="rId51"/>
    <p:sldId id="313" r:id="rId52"/>
    <p:sldId id="308" r:id="rId53"/>
    <p:sldId id="310" r:id="rId54"/>
    <p:sldId id="309" r:id="rId55"/>
    <p:sldId id="266" r:id="rId56"/>
    <p:sldId id="299" r:id="rId57"/>
    <p:sldId id="305" r:id="rId58"/>
    <p:sldId id="300" r:id="rId59"/>
    <p:sldId id="301" r:id="rId60"/>
    <p:sldId id="288" r:id="rId61"/>
    <p:sldId id="258" r:id="rId62"/>
    <p:sldId id="259" r:id="rId63"/>
    <p:sldId id="291" r:id="rId64"/>
    <p:sldId id="292" r:id="rId65"/>
    <p:sldId id="293" r:id="rId66"/>
    <p:sldId id="294" r:id="rId67"/>
    <p:sldId id="297" r:id="rId68"/>
    <p:sldId id="298" r:id="rId6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06" autoAdjust="0"/>
  </p:normalViewPr>
  <p:slideViewPr>
    <p:cSldViewPr>
      <p:cViewPr varScale="1">
        <p:scale>
          <a:sx n="60" d="100"/>
          <a:sy n="60" d="100"/>
        </p:scale>
        <p:origin x="-14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95D5A-D05A-4E73-B953-E078ADA6E82B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4AC57-DCFC-4C3B-82CD-1D4FB8B65D24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Received Signal Strength Indicator (RSSI) techniques measure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 power at the receiver; knowing the transmission power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 the path loss model or the calibration map, loss is translated</a:t>
            </a:r>
          </a:p>
          <a:p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RF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signals</a:t>
            </a:r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Time-of-Arrival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methods record the propagation time and,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knowing the signal speed, translate it into distance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Time-Difference-of-Arrival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TDoA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methods record the differences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arrival of the same beacon at different sites; knowing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sites' positions, the sender's position can be inferred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Angle-of-Arrival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methods read the angle of reception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axis and, with the help of known distances, infer</a:t>
            </a:r>
          </a:p>
          <a:p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sender's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AC57-DCFC-4C3B-82CD-1D4FB8B65D24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Trilateration</a:t>
            </a:r>
            <a:r>
              <a:rPr lang="nl-BE" dirty="0" smtClean="0"/>
              <a:t>: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n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dimensions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measuring distance to n+1 reference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</a:t>
            </a:r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Triangulation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n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dimensions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measured one distance and n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angles</a:t>
            </a:r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MinMax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simplified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power-computation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lateration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modelling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coverage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areas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squares instead of circles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Proximity: determines if objects are near known 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 location senses the presence of an object close to a certain point, using a physical phenomenon of limited range: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detecting physical contact (pressure sensors, touch sensors, capacitive field detectors) or ID security systems (points-of-sale, 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telephone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records)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monitoring roaming (access point associations)s, using a physical phenomenon of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limited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range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AC57-DCFC-4C3B-82CD-1D4FB8B65D24}" type="slidenum">
              <a:rPr lang="nl-BE" smtClean="0"/>
              <a:pPr/>
              <a:t>27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AC57-DCFC-4C3B-82CD-1D4FB8B65D24}" type="slidenum">
              <a:rPr lang="nl-BE" smtClean="0"/>
              <a:pPr/>
              <a:t>68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lijkbenige driehoe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ige driehoe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elijkbenige driehoe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  <p:cxnSp>
        <p:nvCxnSpPr>
          <p:cNvPr id="11" name="Rechte verbindingslijn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ige driehoe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nl-BE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8062912" cy="1470025"/>
          </a:xfrm>
        </p:spPr>
        <p:txBody>
          <a:bodyPr/>
          <a:lstStyle/>
          <a:p>
            <a:r>
              <a:rPr lang="nl-BE" dirty="0" smtClean="0"/>
              <a:t>WSN </a:t>
            </a:r>
            <a:r>
              <a:rPr lang="nl-BE" dirty="0" err="1" smtClean="0"/>
              <a:t>localization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Senseless</a:t>
            </a:r>
            <a:r>
              <a:rPr lang="nl-BE" dirty="0" smtClean="0"/>
              <a:t> </a:t>
            </a:r>
            <a:r>
              <a:rPr lang="nl-BE" dirty="0" err="1" smtClean="0"/>
              <a:t>framework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1472" y="1714488"/>
            <a:ext cx="8062912" cy="1035844"/>
          </a:xfrm>
        </p:spPr>
        <p:txBody>
          <a:bodyPr/>
          <a:lstStyle/>
          <a:p>
            <a:r>
              <a:rPr lang="nl-BE" dirty="0" smtClean="0"/>
              <a:t>Peter De </a:t>
            </a:r>
            <a:r>
              <a:rPr lang="nl-BE" dirty="0" err="1" smtClean="0"/>
              <a:t>Cauwer</a:t>
            </a:r>
            <a:endParaRPr lang="nl-BE" dirty="0" smtClean="0"/>
          </a:p>
          <a:p>
            <a:r>
              <a:rPr lang="nl-BE" dirty="0" smtClean="0"/>
              <a:t>Tim Van </a:t>
            </a:r>
            <a:r>
              <a:rPr lang="nl-BE" dirty="0" err="1" smtClean="0"/>
              <a:t>Overtveldt</a:t>
            </a:r>
            <a:endParaRPr lang="nl-BE" dirty="0"/>
          </a:p>
        </p:txBody>
      </p:sp>
      <p:pic>
        <p:nvPicPr>
          <p:cNvPr id="2050" name="Picture 2" descr="C:\Users\Poseidon\Documents\logo artesis 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2200" y="4000504"/>
            <a:ext cx="2730447" cy="1000132"/>
          </a:xfrm>
          <a:prstGeom prst="rect">
            <a:avLst/>
          </a:prstGeom>
          <a:noFill/>
        </p:spPr>
      </p:pic>
      <p:pic>
        <p:nvPicPr>
          <p:cNvPr id="2053" name="Picture 5" descr="C:\Users\Poseidon\Documents\wsn logo hig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857496"/>
            <a:ext cx="3143941" cy="31365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Ranging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TOA</a:t>
            </a:r>
          </a:p>
          <a:p>
            <a:r>
              <a:rPr lang="fr-BE" dirty="0" smtClean="0"/>
              <a:t>TDOA</a:t>
            </a:r>
          </a:p>
          <a:p>
            <a:r>
              <a:rPr lang="fr-BE" dirty="0" smtClean="0"/>
              <a:t>RTT</a:t>
            </a:r>
          </a:p>
          <a:p>
            <a:r>
              <a:rPr lang="fr-BE" dirty="0" smtClean="0"/>
              <a:t>AOA</a:t>
            </a:r>
          </a:p>
          <a:p>
            <a:r>
              <a:rPr lang="fr-BE" dirty="0" smtClean="0"/>
              <a:t>RSS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Radio </a:t>
            </a:r>
            <a:r>
              <a:rPr lang="fr-BE" dirty="0" err="1" smtClean="0"/>
              <a:t>signals</a:t>
            </a:r>
            <a:r>
              <a:rPr lang="fr-BE" dirty="0" smtClean="0"/>
              <a:t> </a:t>
            </a:r>
            <a:r>
              <a:rPr lang="fr-BE" dirty="0" err="1" smtClean="0"/>
              <a:t>attenuate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distance</a:t>
            </a:r>
          </a:p>
          <a:p>
            <a:pPr lvl="1"/>
            <a:endParaRPr lang="fr-BE" dirty="0" smtClean="0"/>
          </a:p>
          <a:p>
            <a:r>
              <a:rPr lang="fr-BE" dirty="0" err="1" smtClean="0"/>
              <a:t>Availaible</a:t>
            </a:r>
            <a:r>
              <a:rPr lang="fr-BE" dirty="0" smtClean="0"/>
              <a:t> in </a:t>
            </a:r>
            <a:r>
              <a:rPr lang="fr-BE" dirty="0" err="1" smtClean="0"/>
              <a:t>most</a:t>
            </a:r>
            <a:r>
              <a:rPr lang="fr-BE" dirty="0" smtClean="0"/>
              <a:t> radios</a:t>
            </a:r>
          </a:p>
          <a:p>
            <a:r>
              <a:rPr lang="fr-BE" dirty="0" err="1" smtClean="0"/>
              <a:t>Poor</a:t>
            </a:r>
            <a:r>
              <a:rPr lang="fr-BE" dirty="0" smtClean="0"/>
              <a:t> </a:t>
            </a:r>
            <a:r>
              <a:rPr lang="fr-BE" dirty="0" err="1" smtClean="0"/>
              <a:t>accuracy</a:t>
            </a:r>
            <a:endParaRPr lang="fr-BE" dirty="0" smtClean="0"/>
          </a:p>
          <a:p>
            <a:r>
              <a:rPr lang="fr-BE" dirty="0" err="1" smtClean="0"/>
              <a:t>Difficult</a:t>
            </a:r>
            <a:r>
              <a:rPr lang="fr-BE" dirty="0" smtClean="0"/>
              <a:t> to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RSS – </a:t>
            </a:r>
            <a:r>
              <a:rPr lang="fr-BE" dirty="0" err="1" smtClean="0"/>
              <a:t>Errors</a:t>
            </a:r>
            <a:endParaRPr lang="fr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Environmental</a:t>
            </a:r>
            <a:r>
              <a:rPr lang="fr-BE" dirty="0" smtClean="0"/>
              <a:t> </a:t>
            </a:r>
            <a:r>
              <a:rPr lang="fr-BE" dirty="0" err="1" smtClean="0"/>
              <a:t>errors</a:t>
            </a:r>
            <a:endParaRPr lang="fr-BE" dirty="0" smtClean="0"/>
          </a:p>
          <a:p>
            <a:pPr lvl="1"/>
            <a:r>
              <a:rPr lang="fr-BE" dirty="0" err="1" smtClean="0"/>
              <a:t>Multipath</a:t>
            </a:r>
            <a:endParaRPr lang="fr-BE" dirty="0" smtClean="0"/>
          </a:p>
          <a:p>
            <a:pPr lvl="1"/>
            <a:r>
              <a:rPr lang="fr-BE" dirty="0" err="1" smtClean="0"/>
              <a:t>Shading</a:t>
            </a:r>
            <a:endParaRPr lang="fr-BE" dirty="0" smtClean="0"/>
          </a:p>
          <a:p>
            <a:pPr lvl="1"/>
            <a:r>
              <a:rPr lang="fr-BE" dirty="0" err="1" smtClean="0"/>
              <a:t>Interference</a:t>
            </a:r>
            <a:endParaRPr lang="fr-BE" dirty="0" smtClean="0"/>
          </a:p>
          <a:p>
            <a:pPr lvl="2"/>
            <a:r>
              <a:rPr lang="fr-BE" dirty="0" err="1" smtClean="0"/>
              <a:t>Gaussian</a:t>
            </a:r>
            <a:r>
              <a:rPr lang="fr-BE" dirty="0" smtClean="0"/>
              <a:t> noise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RSS – </a:t>
            </a:r>
            <a:r>
              <a:rPr lang="fr-BE" dirty="0" err="1" smtClean="0"/>
              <a:t>Errors</a:t>
            </a:r>
            <a:endParaRPr lang="fr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Device</a:t>
            </a:r>
            <a:r>
              <a:rPr lang="fr-BE" dirty="0" smtClean="0"/>
              <a:t> </a:t>
            </a:r>
            <a:r>
              <a:rPr lang="fr-BE" dirty="0" err="1" smtClean="0"/>
              <a:t>errors</a:t>
            </a:r>
            <a:endParaRPr lang="fr-BE" dirty="0" smtClean="0"/>
          </a:p>
          <a:p>
            <a:pPr lvl="1"/>
            <a:r>
              <a:rPr lang="fr-BE" dirty="0" err="1" smtClean="0"/>
              <a:t>Transmitter</a:t>
            </a:r>
            <a:r>
              <a:rPr lang="fr-BE" dirty="0" smtClean="0"/>
              <a:t> </a:t>
            </a:r>
            <a:r>
              <a:rPr lang="fr-BE" dirty="0" err="1" smtClean="0"/>
              <a:t>variability</a:t>
            </a:r>
            <a:endParaRPr lang="fr-BE" dirty="0" smtClean="0"/>
          </a:p>
          <a:p>
            <a:pPr lvl="1"/>
            <a:r>
              <a:rPr lang="fr-BE" dirty="0" err="1" smtClean="0"/>
              <a:t>Receiver</a:t>
            </a:r>
            <a:r>
              <a:rPr lang="fr-BE" dirty="0" smtClean="0"/>
              <a:t> </a:t>
            </a:r>
            <a:r>
              <a:rPr lang="fr-BE" dirty="0" err="1" smtClean="0"/>
              <a:t>variability</a:t>
            </a:r>
            <a:endParaRPr lang="fr-BE" dirty="0" smtClean="0"/>
          </a:p>
          <a:p>
            <a:pPr lvl="1"/>
            <a:r>
              <a:rPr lang="fr-BE" dirty="0" err="1" smtClean="0"/>
              <a:t>Antenna</a:t>
            </a:r>
            <a:r>
              <a:rPr lang="fr-BE" dirty="0" smtClean="0"/>
              <a:t> orientation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RSS – </a:t>
            </a:r>
            <a:r>
              <a:rPr lang="fr-BE" dirty="0" err="1" smtClean="0"/>
              <a:t>Errors</a:t>
            </a:r>
            <a:endParaRPr lang="fr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Different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en-US" sz="2800" dirty="0" smtClean="0"/>
              <a:t>log-distance path loss model</a:t>
            </a:r>
          </a:p>
          <a:p>
            <a:pPr lvl="1"/>
            <a:endParaRPr lang="fr-BE" sz="2800" dirty="0" smtClean="0"/>
          </a:p>
          <a:p>
            <a:r>
              <a:rPr lang="en-US" sz="2800" dirty="0" smtClean="0"/>
              <a:t>RSS(d) = P</a:t>
            </a:r>
            <a:r>
              <a:rPr lang="en-US" sz="2800" baseline="-25000" dirty="0" smtClean="0"/>
              <a:t>T</a:t>
            </a:r>
            <a:r>
              <a:rPr lang="en-US" sz="2800" dirty="0" smtClean="0"/>
              <a:t> - P</a:t>
            </a:r>
            <a:r>
              <a:rPr lang="en-US" sz="2800" baseline="-25000" dirty="0" smtClean="0"/>
              <a:t>L(d0)</a:t>
            </a:r>
            <a:r>
              <a:rPr lang="en-US" sz="2800" dirty="0" smtClean="0"/>
              <a:t> - 10  n  log(d/d0) + Xo</a:t>
            </a:r>
          </a:p>
          <a:p>
            <a:pPr lvl="1"/>
            <a:r>
              <a:rPr lang="fr-BE" sz="2400" dirty="0" smtClean="0"/>
              <a:t>n &amp; P</a:t>
            </a:r>
            <a:r>
              <a:rPr lang="fr-BE" sz="2400" baseline="-25000" dirty="0" smtClean="0"/>
              <a:t>L(do) </a:t>
            </a:r>
            <a:r>
              <a:rPr lang="fr-BE" sz="2400" dirty="0" smtClean="0"/>
              <a:t> </a:t>
            </a:r>
            <a:r>
              <a:rPr lang="fr-BE" sz="2400" dirty="0" err="1" smtClean="0"/>
              <a:t>can</a:t>
            </a:r>
            <a:r>
              <a:rPr lang="fr-BE" sz="2400" dirty="0" smtClean="0"/>
              <a:t> </a:t>
            </a:r>
            <a:r>
              <a:rPr lang="fr-BE" sz="2400" dirty="0" err="1" smtClean="0"/>
              <a:t>be</a:t>
            </a:r>
            <a:r>
              <a:rPr lang="fr-BE" sz="2400" dirty="0" smtClean="0"/>
              <a:t> </a:t>
            </a:r>
            <a:r>
              <a:rPr lang="fr-BE" sz="2400" dirty="0" err="1" smtClean="0"/>
              <a:t>determined</a:t>
            </a:r>
            <a:r>
              <a:rPr lang="fr-BE" sz="2400" dirty="0" smtClean="0"/>
              <a:t> via calibration</a:t>
            </a:r>
            <a:endParaRPr lang="fr-BE" sz="2400" baseline="-25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RTLS </a:t>
            </a:r>
            <a:r>
              <a:rPr lang="fr-BE" dirty="0" err="1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Properties</a:t>
            </a:r>
            <a:endParaRPr lang="fr-BE" dirty="0" smtClean="0"/>
          </a:p>
          <a:p>
            <a:r>
              <a:rPr lang="fr-BE" dirty="0" err="1" smtClean="0"/>
              <a:t>Ranging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endParaRPr lang="fr-BE" dirty="0" smtClean="0"/>
          </a:p>
          <a:p>
            <a:pPr lvl="1"/>
            <a:r>
              <a:rPr lang="fr-BE" dirty="0" smtClean="0"/>
              <a:t>RSSI</a:t>
            </a:r>
          </a:p>
          <a:p>
            <a:r>
              <a:rPr lang="fr-BE" dirty="0" err="1" smtClean="0"/>
              <a:t>Algorithms</a:t>
            </a:r>
            <a:endParaRPr lang="fr-BE" dirty="0" smtClean="0"/>
          </a:p>
          <a:p>
            <a:r>
              <a:rPr lang="fr-BE" dirty="0" err="1" smtClean="0"/>
              <a:t>Optimizations</a:t>
            </a:r>
            <a:endParaRPr lang="fr-BE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RTLS - </a:t>
            </a:r>
            <a:r>
              <a:rPr lang="fr-BE" dirty="0" err="1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Computation distribution</a:t>
            </a:r>
          </a:p>
          <a:p>
            <a:pPr lvl="1"/>
            <a:r>
              <a:rPr lang="fr-BE" dirty="0" err="1" smtClean="0"/>
              <a:t>Centralized</a:t>
            </a:r>
            <a:r>
              <a:rPr lang="fr-BE" dirty="0" smtClean="0"/>
              <a:t> </a:t>
            </a:r>
          </a:p>
          <a:p>
            <a:pPr lvl="1"/>
            <a:r>
              <a:rPr lang="fr-BE" dirty="0" err="1" smtClean="0"/>
              <a:t>Distributed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</a:t>
            </a:r>
            <a:r>
              <a:rPr lang="en-US" dirty="0" err="1" smtClean="0"/>
              <a:t>vs</a:t>
            </a:r>
            <a:r>
              <a:rPr lang="en-US" dirty="0" smtClean="0"/>
              <a:t> Distributed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</a:p>
          <a:p>
            <a:pPr lvl="1"/>
            <a:r>
              <a:rPr lang="en-US" dirty="0" smtClean="0"/>
              <a:t>All computation is done at a central server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Computation is distributed among the nodes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</a:t>
            </a:r>
            <a:r>
              <a:rPr lang="en-US" dirty="0" err="1" smtClean="0"/>
              <a:t>vs</a:t>
            </a:r>
            <a:r>
              <a:rPr lang="en-US" dirty="0" smtClean="0"/>
              <a:t> Distributed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Computation is distributed among the nodes</a:t>
            </a:r>
          </a:p>
          <a:p>
            <a:pPr lvl="2"/>
            <a:r>
              <a:rPr lang="fr-BE" dirty="0" err="1" smtClean="0"/>
              <a:t>Scalability</a:t>
            </a:r>
            <a:endParaRPr lang="fr-BE" dirty="0" smtClean="0"/>
          </a:p>
          <a:p>
            <a:pPr lvl="2"/>
            <a:r>
              <a:rPr lang="fr-BE" dirty="0" err="1" smtClean="0"/>
              <a:t>Unreliable</a:t>
            </a:r>
            <a:r>
              <a:rPr lang="fr-BE" dirty="0" smtClean="0"/>
              <a:t> links &amp; </a:t>
            </a:r>
            <a:r>
              <a:rPr lang="fr-BE" dirty="0" err="1" smtClean="0"/>
              <a:t>nodes</a:t>
            </a:r>
            <a:endParaRPr lang="fr-BE" dirty="0" smtClean="0"/>
          </a:p>
          <a:p>
            <a:pPr lvl="2"/>
            <a:r>
              <a:rPr lang="fr-BE" dirty="0" err="1" smtClean="0"/>
              <a:t>Energy</a:t>
            </a:r>
            <a:r>
              <a:rPr lang="fr-BE" dirty="0" smtClean="0"/>
              <a:t> </a:t>
            </a:r>
            <a:r>
              <a:rPr lang="fr-BE" dirty="0" err="1" smtClean="0"/>
              <a:t>cost</a:t>
            </a:r>
            <a:endParaRPr lang="fr-BE" dirty="0" smtClean="0"/>
          </a:p>
          <a:p>
            <a:pPr lvl="2">
              <a:buNone/>
            </a:pPr>
            <a:endParaRPr lang="en-US" dirty="0" smtClean="0"/>
          </a:p>
          <a:p>
            <a:endParaRPr lang="nl-BE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Comparison</a:t>
            </a:r>
            <a:r>
              <a:rPr lang="nl-BE" dirty="0" smtClean="0"/>
              <a:t> to </a:t>
            </a:r>
            <a:r>
              <a:rPr lang="nl-BE" dirty="0" err="1" smtClean="0"/>
              <a:t>Conventional</a:t>
            </a:r>
            <a:r>
              <a:rPr lang="nl-BE" dirty="0" smtClean="0"/>
              <a:t> </a:t>
            </a:r>
            <a:r>
              <a:rPr lang="nl-BE" dirty="0" err="1" smtClean="0"/>
              <a:t>Netwkors</a:t>
            </a:r>
            <a:endParaRPr lang="nl-BE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1142976" y="1714488"/>
          <a:ext cx="7215206" cy="5339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971"/>
                <a:gridCol w="6082235"/>
              </a:tblGrid>
              <a:tr h="347513">
                <a:tc>
                  <a:txBody>
                    <a:bodyPr/>
                    <a:lstStyle/>
                    <a:p>
                      <a:r>
                        <a:rPr kumimoji="0" lang="nl-BE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l-BE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endParaRPr lang="nl-BE" dirty="0"/>
                    </a:p>
                  </a:txBody>
                  <a:tcPr/>
                </a:tc>
              </a:tr>
              <a:tr h="955661">
                <a:tc>
                  <a:txBody>
                    <a:bodyPr/>
                    <a:lstStyle/>
                    <a:p>
                      <a:r>
                        <a:rPr kumimoji="0" lang="nl-BE" sz="12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Cellular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Thousands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endParaRPr kumimoji="0" lang="nl-BE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•Nodes are appliances outfitted with sophisticated radio transceivers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•Mobile nodes greatly outnumber stationary (BS)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•BS have unlimited power supply, mobiles are battery-operated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•The primary goal is to provide high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along with high bandwidth 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efficiency</a:t>
                      </a:r>
                      <a:endParaRPr lang="nl-BE" sz="1200" dirty="0"/>
                    </a:p>
                  </a:txBody>
                  <a:tcPr/>
                </a:tc>
              </a:tr>
              <a:tr h="1129418">
                <a:tc>
                  <a:txBody>
                    <a:bodyPr/>
                    <a:lstStyle/>
                    <a:p>
                      <a:r>
                        <a:rPr kumimoji="0" lang="nl-BE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MANET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•Tens to hundreds of nodes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•Nodes are appliances outfitted with sophisticated radio transceivers</a:t>
                      </a:r>
                    </a:p>
                    <a:p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fully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mobile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•Energy consumption is of secondary importance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•Aims to form and maintain a connected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multihop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network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•The goal is to provide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(throughput vs. delay)</a:t>
                      </a:r>
                      <a:endParaRPr lang="nl-BE" sz="1200" dirty="0"/>
                    </a:p>
                  </a:txBody>
                  <a:tcPr/>
                </a:tc>
              </a:tr>
              <a:tr h="1303174">
                <a:tc>
                  <a:txBody>
                    <a:bodyPr/>
                    <a:lstStyle/>
                    <a:p>
                      <a:r>
                        <a:rPr kumimoji="0" lang="nl-BE" sz="12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Bluetooth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•Topology is a star network where a master has up to seven slaves (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piconet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there are mechanisms to form a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multihop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topology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•Nodes are appliances and electronic consumer devices</a:t>
                      </a:r>
                    </a:p>
                    <a:p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short-range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mobile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•Energy isn’t generally an issue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•Goal is to replace cable between devices and provide RF connection</a:t>
                      </a:r>
                    </a:p>
                    <a:p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them</a:t>
                      </a:r>
                      <a:endParaRPr lang="nl-BE" sz="1200" dirty="0"/>
                    </a:p>
                  </a:txBody>
                  <a:tcPr/>
                </a:tc>
              </a:tr>
              <a:tr h="1407746">
                <a:tc>
                  <a:txBody>
                    <a:bodyPr/>
                    <a:lstStyle/>
                    <a:p>
                      <a:r>
                        <a:rPr lang="nl-BE" sz="1200" dirty="0" smtClean="0"/>
                        <a:t>WSN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•Hundreds of thousands of nodes</a:t>
                      </a:r>
                    </a:p>
                    <a:p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integrate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sensors, processors,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transceivers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resources</a:t>
                      </a:r>
                    </a:p>
                    <a:p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generally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stationary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  <a:endParaRPr kumimoji="0" lang="nl-BE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•Each node depends on small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lowcapacity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battery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cannot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replacement</a:t>
                      </a:r>
                      <a:endParaRPr kumimoji="0" lang="nl-BE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•The main goal is to prolong the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lifetime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endParaRPr lang="nl-BE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err="1" smtClean="0">
                <a:solidFill>
                  <a:schemeClr val="accent1"/>
                </a:solidFill>
              </a:rPr>
              <a:t>Motivation</a:t>
            </a:r>
            <a:endParaRPr lang="nl-BE" sz="2800" dirty="0" smtClean="0">
              <a:solidFill>
                <a:schemeClr val="accent1"/>
              </a:solidFill>
            </a:endParaRPr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</a:t>
            </a:r>
            <a:r>
              <a:rPr lang="nl-BE" sz="2800" dirty="0" err="1" smtClean="0"/>
              <a:t>an</a:t>
            </a:r>
            <a:r>
              <a:rPr lang="nl-BE" sz="2800" dirty="0" smtClean="0"/>
              <a:t>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smtClean="0"/>
              <a:t> </a:t>
            </a:r>
            <a:r>
              <a:rPr lang="nl-BE" sz="2800" dirty="0" err="1" smtClean="0"/>
              <a:t>Algorithms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  <p:pic>
        <p:nvPicPr>
          <p:cNvPr id="3078" name="Picture 6" descr="C:\Users\Poseidon\Documents\wsn logo hig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572140"/>
            <a:ext cx="1071538" cy="10690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r>
              <a:rPr lang="nl-BE" dirty="0" smtClean="0"/>
              <a:t> </a:t>
            </a:r>
            <a:r>
              <a:rPr lang="nl-BE" dirty="0" err="1" smtClean="0"/>
              <a:t>methods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</a:t>
            </a:r>
            <a:r>
              <a:rPr lang="en-US" dirty="0" err="1" smtClean="0"/>
              <a:t>vs</a:t>
            </a:r>
            <a:r>
              <a:rPr lang="en-US" dirty="0" smtClean="0"/>
              <a:t> Distributed</a:t>
            </a:r>
          </a:p>
          <a:p>
            <a:r>
              <a:rPr lang="en-US" dirty="0" smtClean="0"/>
              <a:t>Anchor-free </a:t>
            </a:r>
            <a:r>
              <a:rPr lang="en-US" dirty="0" err="1" smtClean="0"/>
              <a:t>vs</a:t>
            </a:r>
            <a:r>
              <a:rPr lang="en-US" dirty="0" smtClean="0"/>
              <a:t> Anchor-based</a:t>
            </a:r>
          </a:p>
          <a:p>
            <a:r>
              <a:rPr lang="en-US" dirty="0" smtClean="0"/>
              <a:t>Range-free </a:t>
            </a:r>
            <a:r>
              <a:rPr lang="en-US" dirty="0" err="1" smtClean="0"/>
              <a:t>vs</a:t>
            </a:r>
            <a:r>
              <a:rPr lang="en-US" dirty="0" smtClean="0"/>
              <a:t> Range-based</a:t>
            </a:r>
          </a:p>
          <a:p>
            <a:r>
              <a:rPr lang="en-US" dirty="0" smtClean="0"/>
              <a:t>Mobile </a:t>
            </a:r>
            <a:r>
              <a:rPr lang="en-US" dirty="0" err="1" smtClean="0"/>
              <a:t>vs</a:t>
            </a:r>
            <a:r>
              <a:rPr lang="en-US" dirty="0" smtClean="0"/>
              <a:t> Stationary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Anchor-Free </a:t>
            </a:r>
            <a:r>
              <a:rPr lang="en-US" dirty="0" err="1" smtClean="0"/>
              <a:t>vs</a:t>
            </a:r>
            <a:r>
              <a:rPr lang="en-US" dirty="0" smtClean="0"/>
              <a:t> Anchor-Based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Anchor Nodes:</a:t>
            </a:r>
          </a:p>
          <a:p>
            <a:pPr lvl="1"/>
            <a:r>
              <a:rPr lang="en-US" sz="2000" dirty="0" smtClean="0"/>
              <a:t>Nodes that know their coordinates a priori </a:t>
            </a:r>
          </a:p>
          <a:p>
            <a:pPr lvl="1"/>
            <a:r>
              <a:rPr lang="en-US" sz="2000" dirty="0" smtClean="0"/>
              <a:t>By use of GPS or manual placement</a:t>
            </a:r>
          </a:p>
          <a:p>
            <a:pPr lvl="1"/>
            <a:r>
              <a:rPr lang="en-US" sz="2000" dirty="0" smtClean="0"/>
              <a:t>For 2D three and 3D four anchor nodes are needed</a:t>
            </a:r>
          </a:p>
          <a:p>
            <a:endParaRPr lang="en-US" sz="2400" dirty="0" smtClean="0"/>
          </a:p>
          <a:p>
            <a:r>
              <a:rPr lang="en-US" sz="2400" dirty="0" smtClean="0"/>
              <a:t>Anchor-free</a:t>
            </a:r>
          </a:p>
          <a:p>
            <a:pPr lvl="1"/>
            <a:r>
              <a:rPr lang="en-US" sz="2000" dirty="0" smtClean="0"/>
              <a:t>Relative coordinates</a:t>
            </a:r>
          </a:p>
          <a:p>
            <a:endParaRPr lang="en-US" sz="2400" dirty="0" smtClean="0"/>
          </a:p>
          <a:p>
            <a:r>
              <a:rPr lang="en-US" sz="2400" dirty="0" smtClean="0"/>
              <a:t>Anchor-based</a:t>
            </a:r>
          </a:p>
          <a:p>
            <a:pPr lvl="1"/>
            <a:r>
              <a:rPr lang="en-US" sz="2000" dirty="0" smtClean="0"/>
              <a:t>Use anchor nodes to calculate global coordinates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Range-Free </a:t>
            </a:r>
            <a:r>
              <a:rPr lang="en-US" dirty="0" err="1" smtClean="0"/>
              <a:t>vs</a:t>
            </a:r>
            <a:r>
              <a:rPr lang="en-US" dirty="0" smtClean="0"/>
              <a:t> Range-Based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Range-Free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Local Techniques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Hop-Counting Techniques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Range-Based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Received Signal Strength Indicator (RSSI)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Attenuation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RF signal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Time of Arrival (</a:t>
            </a:r>
            <a:r>
              <a:rPr lang="en-US" sz="1600" dirty="0" err="1" smtClean="0"/>
              <a:t>ToA</a:t>
            </a:r>
            <a:r>
              <a:rPr lang="en-US" sz="1600" dirty="0" smtClean="0"/>
              <a:t>) 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time of flight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Time Difference of Arrival (</a:t>
            </a:r>
            <a:r>
              <a:rPr lang="en-US" sz="1600" dirty="0" err="1" smtClean="0"/>
              <a:t>TDoA</a:t>
            </a:r>
            <a:r>
              <a:rPr lang="en-US" sz="1600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requires time synchronization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electromagnetic (light, RF, microwave)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sound (acoustic, ultrasound)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Angle of Arrival (</a:t>
            </a:r>
            <a:r>
              <a:rPr lang="en-US" sz="1600" dirty="0" err="1" smtClean="0"/>
              <a:t>AoA</a:t>
            </a:r>
            <a:r>
              <a:rPr lang="en-US" sz="1600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RF signal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1: </a:t>
            </a:r>
            <a:r>
              <a:rPr lang="nl-NL" dirty="0" err="1" smtClean="0"/>
              <a:t>Calculating</a:t>
            </a:r>
            <a:r>
              <a:rPr lang="nl-NL" dirty="0" smtClean="0"/>
              <a:t> </a:t>
            </a:r>
            <a:r>
              <a:rPr lang="nl-NL" dirty="0" err="1" smtClean="0"/>
              <a:t>Distance</a:t>
            </a:r>
            <a:r>
              <a:rPr lang="nl-NL" dirty="0" smtClean="0"/>
              <a:t> to Anchor </a:t>
            </a:r>
            <a:r>
              <a:rPr lang="nl-NL" dirty="0" err="1" smtClean="0"/>
              <a:t>Nodes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nl-NL" dirty="0" err="1" smtClean="0"/>
              <a:t>Three</a:t>
            </a:r>
            <a:r>
              <a:rPr lang="nl-NL" dirty="0" smtClean="0"/>
              <a:t> </a:t>
            </a:r>
            <a:r>
              <a:rPr lang="nl-NL" dirty="0" err="1" smtClean="0"/>
              <a:t>algorithms</a:t>
            </a:r>
            <a:endParaRPr lang="nl-NL" dirty="0" smtClean="0"/>
          </a:p>
          <a:p>
            <a:pPr lvl="1">
              <a:lnSpc>
                <a:spcPct val="90000"/>
              </a:lnSpc>
            </a:pPr>
            <a:r>
              <a:rPr lang="nl-NL" dirty="0" err="1" smtClean="0"/>
              <a:t>Sum-dist</a:t>
            </a:r>
            <a:r>
              <a:rPr lang="nl-NL" dirty="0" smtClean="0"/>
              <a:t>	</a:t>
            </a:r>
          </a:p>
          <a:p>
            <a:pPr lvl="1">
              <a:lnSpc>
                <a:spcPct val="90000"/>
              </a:lnSpc>
            </a:pPr>
            <a:r>
              <a:rPr lang="nl-NL" dirty="0" err="1" smtClean="0"/>
              <a:t>DV-Hop</a:t>
            </a:r>
            <a:r>
              <a:rPr lang="nl-NL" dirty="0" smtClean="0"/>
              <a:t> 	</a:t>
            </a:r>
          </a:p>
          <a:p>
            <a:pPr lvl="1">
              <a:lnSpc>
                <a:spcPct val="90000"/>
              </a:lnSpc>
            </a:pPr>
            <a:r>
              <a:rPr lang="nl-NL" dirty="0" err="1" smtClean="0"/>
              <a:t>Euclidean</a:t>
            </a:r>
            <a:r>
              <a:rPr lang="nl-NL" dirty="0" smtClean="0"/>
              <a:t> 	</a:t>
            </a:r>
          </a:p>
          <a:p>
            <a:pPr>
              <a:lnSpc>
                <a:spcPct val="90000"/>
              </a:lnSpc>
            </a:pPr>
            <a:endParaRPr lang="nl-NL" dirty="0" smtClean="0"/>
          </a:p>
          <a:p>
            <a:pPr>
              <a:lnSpc>
                <a:spcPct val="90000"/>
              </a:lnSpc>
            </a:pPr>
            <a:r>
              <a:rPr lang="nl-NL" dirty="0" err="1" smtClean="0"/>
              <a:t>Anchors</a:t>
            </a:r>
            <a:endParaRPr lang="nl-NL" sz="3200" dirty="0" smtClean="0"/>
          </a:p>
          <a:p>
            <a:pPr lvl="1">
              <a:lnSpc>
                <a:spcPct val="90000"/>
              </a:lnSpc>
            </a:pPr>
            <a:r>
              <a:rPr lang="en-GB" dirty="0" smtClean="0"/>
              <a:t>flood network </a:t>
            </a:r>
            <a:endParaRPr lang="nl-NL" dirty="0" smtClean="0"/>
          </a:p>
          <a:p>
            <a:pPr>
              <a:lnSpc>
                <a:spcPct val="90000"/>
              </a:lnSpc>
              <a:buNone/>
            </a:pPr>
            <a:r>
              <a:rPr lang="nl-NL" sz="2400" dirty="0" smtClean="0"/>
              <a:t>		</a:t>
            </a:r>
            <a:r>
              <a:rPr lang="en-GB" sz="2400" dirty="0" smtClean="0"/>
              <a:t>with </a:t>
            </a:r>
            <a:r>
              <a:rPr lang="nl-NL" sz="2400" dirty="0" err="1" smtClean="0"/>
              <a:t>their</a:t>
            </a:r>
            <a:r>
              <a:rPr lang="nl-NL" sz="2400" dirty="0" smtClean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nl-NL" sz="2400" dirty="0" smtClean="0"/>
              <a:t>		</a:t>
            </a:r>
            <a:r>
              <a:rPr lang="en-GB" sz="2400" dirty="0" smtClean="0"/>
              <a:t>own position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Sum-dist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Phase</a:t>
            </a:r>
            <a:r>
              <a:rPr lang="nl-NL" dirty="0" smtClean="0"/>
              <a:t> 1: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nl-NL" dirty="0" err="1" smtClean="0"/>
              <a:t>Anchors</a:t>
            </a:r>
            <a:endParaRPr lang="nl-NL" dirty="0" smtClean="0"/>
          </a:p>
          <a:p>
            <a:pPr lvl="1">
              <a:lnSpc>
                <a:spcPct val="90000"/>
              </a:lnSpc>
            </a:pPr>
            <a:r>
              <a:rPr lang="nl-NL" dirty="0" err="1" smtClean="0"/>
              <a:t>flood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endParaRPr lang="nl-NL" dirty="0" smtClean="0"/>
          </a:p>
          <a:p>
            <a:pPr>
              <a:lnSpc>
                <a:spcPct val="90000"/>
              </a:lnSpc>
              <a:buNone/>
            </a:pPr>
            <a:endParaRPr lang="nl-NL" dirty="0" smtClean="0"/>
          </a:p>
          <a:p>
            <a:pPr>
              <a:lnSpc>
                <a:spcPct val="90000"/>
              </a:lnSpc>
              <a:buNone/>
            </a:pPr>
            <a:endParaRPr lang="nl-NL" dirty="0" smtClean="0"/>
          </a:p>
          <a:p>
            <a:pPr>
              <a:lnSpc>
                <a:spcPct val="90000"/>
              </a:lnSpc>
              <a:buNone/>
            </a:pPr>
            <a:r>
              <a:rPr lang="en-GB" dirty="0" smtClean="0"/>
              <a:t>Nodes</a:t>
            </a:r>
          </a:p>
          <a:p>
            <a:pPr lvl="1">
              <a:lnSpc>
                <a:spcPct val="90000"/>
              </a:lnSpc>
            </a:pPr>
            <a:r>
              <a:rPr lang="nl-NL" dirty="0" err="1" smtClean="0"/>
              <a:t>add</a:t>
            </a:r>
            <a:r>
              <a:rPr lang="nl-NL" dirty="0" smtClean="0"/>
              <a:t> hop </a:t>
            </a:r>
            <a:r>
              <a:rPr lang="nl-NL" dirty="0" err="1" smtClean="0"/>
              <a:t>distances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nl-NL" dirty="0" err="1" smtClean="0"/>
              <a:t>requires</a:t>
            </a:r>
            <a:r>
              <a:rPr lang="nl-NL" dirty="0" smtClean="0"/>
              <a:t> range </a:t>
            </a:r>
            <a:r>
              <a:rPr lang="nl-NL" dirty="0" err="1" smtClean="0"/>
              <a:t>measurement</a:t>
            </a:r>
            <a:endParaRPr lang="en-GB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nl-NL" dirty="0" err="1" smtClean="0"/>
              <a:t>DV-hop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en-GB" dirty="0" smtClean="0"/>
              <a:t>Phase 1: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GB" sz="2400" dirty="0" smtClean="0"/>
              <a:t>Anchors 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flood network with 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dirty="0" smtClean="0"/>
              <a:t>	own position</a:t>
            </a:r>
            <a:endParaRPr lang="nl-NL" sz="2000" dirty="0" smtClean="0"/>
          </a:p>
          <a:p>
            <a:pPr lvl="1">
              <a:lnSpc>
                <a:spcPct val="90000"/>
              </a:lnSpc>
            </a:pPr>
            <a:r>
              <a:rPr lang="nl-NL" sz="2000" dirty="0" err="1" smtClean="0"/>
              <a:t>flood</a:t>
            </a:r>
            <a:r>
              <a:rPr lang="nl-NL" sz="2000" dirty="0" smtClean="0"/>
              <a:t> </a:t>
            </a:r>
            <a:r>
              <a:rPr lang="nl-NL" sz="2000" dirty="0" err="1" smtClean="0"/>
              <a:t>network</a:t>
            </a:r>
            <a:r>
              <a:rPr lang="nl-NL" sz="2000" dirty="0" smtClean="0"/>
              <a:t> </a:t>
            </a:r>
            <a:r>
              <a:rPr lang="nl-NL" sz="2000" dirty="0" err="1" smtClean="0"/>
              <a:t>with</a:t>
            </a:r>
            <a:r>
              <a:rPr lang="nl-NL" sz="2000" dirty="0" smtClean="0"/>
              <a:t>    </a:t>
            </a:r>
          </a:p>
          <a:p>
            <a:pPr lvl="1">
              <a:lnSpc>
                <a:spcPct val="90000"/>
              </a:lnSpc>
              <a:buNone/>
            </a:pPr>
            <a:r>
              <a:rPr lang="nl-NL" sz="2000" dirty="0" smtClean="0"/>
              <a:t>     </a:t>
            </a:r>
            <a:r>
              <a:rPr lang="nl-NL" sz="2000" dirty="0" err="1" smtClean="0"/>
              <a:t>avg</a:t>
            </a:r>
            <a:r>
              <a:rPr lang="nl-NL" sz="2000" dirty="0" smtClean="0"/>
              <a:t> hop </a:t>
            </a:r>
            <a:r>
              <a:rPr lang="nl-NL" sz="2000" dirty="0" err="1" smtClean="0"/>
              <a:t>distance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endParaRPr lang="en-GB" sz="2000" dirty="0" smtClean="0"/>
          </a:p>
          <a:p>
            <a:pPr lvl="1"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  <a:buNone/>
            </a:pPr>
            <a:r>
              <a:rPr lang="en-GB" sz="2400" dirty="0" smtClean="0"/>
              <a:t>Nodes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count number 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dirty="0" smtClean="0"/>
              <a:t>	of hops to anchors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multiply with </a:t>
            </a:r>
            <a:r>
              <a:rPr lang="en-GB" sz="2000" dirty="0" err="1" smtClean="0"/>
              <a:t>avg</a:t>
            </a:r>
            <a:r>
              <a:rPr lang="en-GB" sz="2000" dirty="0" smtClean="0"/>
              <a:t> hop distance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Euclidean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Phase</a:t>
            </a:r>
            <a:r>
              <a:rPr lang="nl-NL" dirty="0" smtClean="0"/>
              <a:t> 1: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nl-NL" dirty="0" err="1" smtClean="0"/>
              <a:t>Anchors</a:t>
            </a:r>
            <a:endParaRPr lang="nl-NL" dirty="0" smtClean="0"/>
          </a:p>
          <a:p>
            <a:pPr marL="476250" lvl="1">
              <a:lnSpc>
                <a:spcPct val="90000"/>
              </a:lnSpc>
            </a:pPr>
            <a:r>
              <a:rPr lang="nl-NL" dirty="0" err="1" smtClean="0"/>
              <a:t>flood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</a:p>
          <a:p>
            <a:pPr marL="476250" lvl="1">
              <a:lnSpc>
                <a:spcPct val="90000"/>
              </a:lnSpc>
              <a:buNone/>
            </a:pPr>
            <a:r>
              <a:rPr lang="nl-NL" dirty="0" smtClean="0"/>
              <a:t>	</a:t>
            </a:r>
            <a:r>
              <a:rPr lang="nl-NL" dirty="0" err="1" smtClean="0"/>
              <a:t>own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endParaRPr lang="nl-NL" dirty="0" smtClean="0"/>
          </a:p>
          <a:p>
            <a:pPr marL="0" indent="0">
              <a:lnSpc>
                <a:spcPct val="90000"/>
              </a:lnSpc>
            </a:pPr>
            <a:endParaRPr lang="nl-NL" dirty="0" smtClean="0"/>
          </a:p>
          <a:p>
            <a:pPr marL="0" indent="0">
              <a:lnSpc>
                <a:spcPct val="90000"/>
              </a:lnSpc>
              <a:buNone/>
            </a:pPr>
            <a:endParaRPr lang="en-GB" sz="1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1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1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1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dirty="0" smtClean="0"/>
              <a:t>Nodes</a:t>
            </a:r>
          </a:p>
          <a:p>
            <a:pPr marL="476250" lvl="1">
              <a:lnSpc>
                <a:spcPct val="90000"/>
              </a:lnSpc>
            </a:pPr>
            <a:r>
              <a:rPr lang="nl-NL" dirty="0" err="1" smtClean="0"/>
              <a:t>determine</a:t>
            </a:r>
            <a:r>
              <a:rPr lang="nl-NL" dirty="0" smtClean="0"/>
              <a:t> 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endParaRPr lang="nl-NL" dirty="0" smtClean="0"/>
          </a:p>
          <a:p>
            <a:pPr marL="857250" lvl="2" indent="-190500">
              <a:lnSpc>
                <a:spcPct val="90000"/>
              </a:lnSpc>
              <a:buFontTx/>
              <a:buAutoNum type="arabicPeriod"/>
            </a:pPr>
            <a:r>
              <a:rPr lang="nl-NL" dirty="0" smtClean="0"/>
              <a:t>range </a:t>
            </a:r>
            <a:r>
              <a:rPr lang="nl-NL" dirty="0" err="1" smtClean="0"/>
              <a:t>measurement</a:t>
            </a:r>
            <a:endParaRPr lang="nl-NL" dirty="0" smtClean="0"/>
          </a:p>
          <a:p>
            <a:pPr marL="857250" lvl="2" indent="-190500">
              <a:lnSpc>
                <a:spcPct val="90000"/>
              </a:lnSpc>
              <a:buFontTx/>
              <a:buAutoNum type="arabicPeriod"/>
            </a:pPr>
            <a:r>
              <a:rPr lang="nl-NL" dirty="0" err="1" smtClean="0"/>
              <a:t>geometric</a:t>
            </a:r>
            <a:r>
              <a:rPr lang="nl-NL" dirty="0" smtClean="0"/>
              <a:t> </a:t>
            </a:r>
            <a:r>
              <a:rPr lang="nl-NL" dirty="0" err="1" smtClean="0"/>
              <a:t>calculation</a:t>
            </a:r>
            <a:endParaRPr lang="en-GB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Phase</a:t>
            </a:r>
            <a:r>
              <a:rPr lang="nl-NL" dirty="0" smtClean="0"/>
              <a:t> 2:</a:t>
            </a:r>
            <a:br>
              <a:rPr lang="nl-NL" dirty="0" smtClean="0"/>
            </a:br>
            <a:r>
              <a:rPr lang="nl-NL" dirty="0" err="1" smtClean="0"/>
              <a:t>Determining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Trilateration</a:t>
            </a:r>
            <a:endParaRPr lang="en-US" dirty="0" smtClean="0"/>
          </a:p>
          <a:p>
            <a:pPr lvl="1"/>
            <a:r>
              <a:rPr lang="en-US" sz="1800" dirty="0" smtClean="0"/>
              <a:t>uses multiple distance </a:t>
            </a:r>
          </a:p>
          <a:p>
            <a:pPr lvl="1">
              <a:buNone/>
            </a:pPr>
            <a:r>
              <a:rPr lang="en-US" sz="1800" dirty="0" smtClean="0"/>
              <a:t>    measurements between </a:t>
            </a:r>
          </a:p>
          <a:p>
            <a:pPr lvl="1">
              <a:buNone/>
            </a:pPr>
            <a:r>
              <a:rPr lang="en-US" sz="1800" dirty="0" smtClean="0"/>
              <a:t>    known points</a:t>
            </a:r>
          </a:p>
          <a:p>
            <a:pPr lvl="1"/>
            <a:r>
              <a:rPr lang="nl-NL" sz="1800" dirty="0" smtClean="0"/>
              <a:t>Must </a:t>
            </a:r>
            <a:r>
              <a:rPr lang="nl-NL" sz="1800" dirty="0" err="1" smtClean="0"/>
              <a:t>solve</a:t>
            </a:r>
            <a:r>
              <a:rPr lang="nl-NL" sz="1800" dirty="0" smtClean="0"/>
              <a:t> a set of </a:t>
            </a:r>
          </a:p>
          <a:p>
            <a:pPr lvl="1">
              <a:buNone/>
            </a:pPr>
            <a:r>
              <a:rPr lang="nl-NL" sz="1800" dirty="0" smtClean="0"/>
              <a:t>    </a:t>
            </a:r>
            <a:r>
              <a:rPr lang="nl-NL" sz="1800" dirty="0" err="1" smtClean="0"/>
              <a:t>linear</a:t>
            </a:r>
            <a:r>
              <a:rPr lang="nl-NL" sz="1800" dirty="0" smtClean="0"/>
              <a:t> </a:t>
            </a:r>
            <a:r>
              <a:rPr lang="nl-NL" sz="1800" dirty="0" err="1" smtClean="0"/>
              <a:t>equation</a:t>
            </a:r>
            <a:endParaRPr lang="nl-NL" sz="1800" dirty="0" smtClean="0"/>
          </a:p>
          <a:p>
            <a:pPr lvl="2">
              <a:buNone/>
            </a:pPr>
            <a:endParaRPr lang="en-US" sz="1000" dirty="0" smtClean="0"/>
          </a:p>
          <a:p>
            <a:r>
              <a:rPr lang="en-US" dirty="0" smtClean="0"/>
              <a:t>Triangulation</a:t>
            </a:r>
          </a:p>
          <a:p>
            <a:pPr lvl="1"/>
            <a:r>
              <a:rPr lang="en-US" sz="1800" dirty="0" smtClean="0"/>
              <a:t>Law of </a:t>
            </a:r>
            <a:r>
              <a:rPr lang="en-US" sz="1800" dirty="0" err="1" smtClean="0"/>
              <a:t>sines</a:t>
            </a:r>
            <a:r>
              <a:rPr lang="en-US" sz="1800" dirty="0" smtClean="0"/>
              <a:t>: (sin a)/A=(sin b)/B=(sin c)/C</a:t>
            </a:r>
            <a:endParaRPr lang="nl-NL" dirty="0" smtClean="0"/>
          </a:p>
          <a:p>
            <a:r>
              <a:rPr lang="nl-NL" dirty="0" err="1" smtClean="0"/>
              <a:t>Min-max</a:t>
            </a:r>
            <a:endParaRPr lang="nl-NL" dirty="0" smtClean="0"/>
          </a:p>
          <a:p>
            <a:r>
              <a:rPr lang="nl-NL" dirty="0" err="1" smtClean="0"/>
              <a:t>Proximity</a:t>
            </a:r>
            <a:endParaRPr lang="en-GB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Phase</a:t>
            </a:r>
            <a:r>
              <a:rPr lang="nl-NL" dirty="0" smtClean="0"/>
              <a:t> 2:</a:t>
            </a:r>
            <a:br>
              <a:rPr lang="nl-NL" dirty="0" smtClean="0"/>
            </a:br>
            <a:r>
              <a:rPr lang="nl-NL" dirty="0" err="1" smtClean="0"/>
              <a:t>Min-max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 err="1" smtClean="0"/>
              <a:t>Distance</a:t>
            </a:r>
            <a:r>
              <a:rPr lang="nl-NL" sz="3200" dirty="0" smtClean="0"/>
              <a:t> to </a:t>
            </a:r>
            <a:r>
              <a:rPr lang="nl-NL" sz="3200" dirty="0" err="1" smtClean="0"/>
              <a:t>anchors</a:t>
            </a:r>
            <a:r>
              <a:rPr lang="nl-NL" sz="3200" dirty="0" smtClean="0"/>
              <a:t> </a:t>
            </a:r>
            <a:r>
              <a:rPr lang="nl-NL" sz="3200" dirty="0" err="1" smtClean="0"/>
              <a:t>determines</a:t>
            </a:r>
            <a:r>
              <a:rPr lang="nl-NL" sz="3200" dirty="0" smtClean="0"/>
              <a:t> a </a:t>
            </a:r>
            <a:r>
              <a:rPr lang="nl-NL" sz="3200" dirty="0" err="1" smtClean="0"/>
              <a:t>bounding</a:t>
            </a:r>
            <a:r>
              <a:rPr lang="nl-NL" sz="3200" dirty="0" smtClean="0"/>
              <a:t> box</a:t>
            </a:r>
          </a:p>
          <a:p>
            <a:endParaRPr lang="nl-NL" sz="3200" dirty="0" smtClean="0"/>
          </a:p>
          <a:p>
            <a:r>
              <a:rPr lang="nl-NL" sz="3200" dirty="0" smtClean="0"/>
              <a:t>Center of box </a:t>
            </a:r>
            <a:r>
              <a:rPr lang="nl-NL" sz="3200" dirty="0" err="1" smtClean="0"/>
              <a:t>estimates</a:t>
            </a:r>
            <a:r>
              <a:rPr lang="nl-NL" sz="3200" dirty="0" smtClean="0"/>
              <a:t> node </a:t>
            </a:r>
            <a:r>
              <a:rPr lang="nl-NL" sz="3200" dirty="0" err="1" smtClean="0"/>
              <a:t>position</a:t>
            </a:r>
            <a:endParaRPr lang="en-GB" sz="3200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Telos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TI MSP430 microcontroller with 10kB RAM</a:t>
            </a:r>
          </a:p>
          <a:p>
            <a:pPr lvl="1"/>
            <a:r>
              <a:rPr lang="nl-BE" dirty="0" smtClean="0"/>
              <a:t>Ultra low-power</a:t>
            </a:r>
          </a:p>
          <a:p>
            <a:r>
              <a:rPr lang="nl-BE" dirty="0" smtClean="0"/>
              <a:t>IEEE 802.15.4 compliant radio</a:t>
            </a:r>
          </a:p>
          <a:p>
            <a:r>
              <a:rPr lang="en-US" dirty="0" smtClean="0"/>
              <a:t>Integrated temperature, light, humidity and voltage sensor</a:t>
            </a:r>
          </a:p>
          <a:p>
            <a:r>
              <a:rPr lang="nl-BE" dirty="0" smtClean="0"/>
              <a:t>Programmable via USB interface</a:t>
            </a:r>
          </a:p>
          <a:p>
            <a:r>
              <a:rPr lang="nl-BE" dirty="0" err="1" smtClean="0"/>
              <a:t>TinyOS</a:t>
            </a:r>
            <a:r>
              <a:rPr lang="nl-BE" dirty="0" smtClean="0"/>
              <a:t> 2.X compatible</a:t>
            </a:r>
          </a:p>
          <a:p>
            <a:r>
              <a:rPr lang="nl-BE" dirty="0" smtClean="0"/>
              <a:t>Integrated antenna</a:t>
            </a:r>
            <a:endParaRPr lang="fr-CA" dirty="0" smtClean="0"/>
          </a:p>
          <a:p>
            <a:pPr>
              <a:buNone/>
            </a:pPr>
            <a:endParaRPr lang="nl-BE" dirty="0"/>
          </a:p>
        </p:txBody>
      </p:sp>
      <p:pic>
        <p:nvPicPr>
          <p:cNvPr id="4" name="Afbeelding 4" descr="Untitled-1.png"/>
          <p:cNvPicPr>
            <a:picLocks noChangeAspect="1"/>
          </p:cNvPicPr>
          <p:nvPr/>
        </p:nvPicPr>
        <p:blipFill>
          <a:blip r:embed="rId2" cstate="print"/>
          <a:srcRect l="7407" t="11111" r="7407" b="11111"/>
          <a:stretch>
            <a:fillRect/>
          </a:stretch>
        </p:blipFill>
        <p:spPr>
          <a:xfrm>
            <a:off x="5715008" y="4429132"/>
            <a:ext cx="3051423" cy="1857388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  <a:scene3d>
            <a:camera prst="perspectiveContrastingLeftFacing">
              <a:rot lat="300000" lon="1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Motivation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What?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To determine the physical coordinates of a group of sensor nodes in a wireless sensor network (WSN)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Due to application context and massive scale, use of GPS is unrealistic, therefore, sensors need to self-organize a coordinate system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Why?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To report data that is geographically meaningful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Services such as routing rely on location information; geographic routing protocols; context-based routing protocols, location-aware services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TinyOS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Most popular OS for Wireless Sensor Networks</a:t>
            </a:r>
          </a:p>
          <a:p>
            <a:r>
              <a:rPr lang="nl-BE" sz="2800" dirty="0" smtClean="0"/>
              <a:t>Open source</a:t>
            </a:r>
          </a:p>
          <a:p>
            <a:r>
              <a:rPr lang="nl-BE" sz="2800" dirty="0" smtClean="0"/>
              <a:t>Energy efficient – low power</a:t>
            </a:r>
          </a:p>
          <a:p>
            <a:pPr lvl="1"/>
            <a:r>
              <a:rPr lang="nl-BE" sz="2400" dirty="0" smtClean="0"/>
              <a:t>Hurry up and go to sleep!</a:t>
            </a:r>
          </a:p>
          <a:p>
            <a:pPr lvl="1"/>
            <a:r>
              <a:rPr lang="nl-BE" sz="2400" dirty="0" smtClean="0"/>
              <a:t>Split phase commands</a:t>
            </a:r>
          </a:p>
          <a:p>
            <a:r>
              <a:rPr lang="nl-BE" sz="2800" dirty="0" smtClean="0"/>
              <a:t>Multi-platform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TinyOS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200" dirty="0" smtClean="0"/>
              <a:t>Small footprint (x KB)</a:t>
            </a:r>
          </a:p>
          <a:p>
            <a:pPr lvl="1"/>
            <a:r>
              <a:rPr lang="nl-BE" dirty="0" smtClean="0"/>
              <a:t>No separate OS &amp; user memory space</a:t>
            </a:r>
          </a:p>
          <a:p>
            <a:pPr lvl="1"/>
            <a:r>
              <a:rPr lang="nl-BE" dirty="0" smtClean="0"/>
              <a:t>No multithreading</a:t>
            </a:r>
          </a:p>
          <a:p>
            <a:pPr lvl="1"/>
            <a:r>
              <a:rPr lang="nl-BE" dirty="0" smtClean="0"/>
              <a:t>No virtual memory</a:t>
            </a:r>
          </a:p>
          <a:p>
            <a:pPr lvl="1"/>
            <a:r>
              <a:rPr lang="nl-BE" dirty="0" smtClean="0"/>
              <a:t>Static memory usage</a:t>
            </a:r>
          </a:p>
          <a:p>
            <a:pPr lvl="2"/>
            <a:r>
              <a:rPr lang="nl-BE" dirty="0" smtClean="0"/>
              <a:t>Memory is allocated at compile-time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TinyOS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Primary functions:</a:t>
            </a:r>
          </a:p>
          <a:p>
            <a:pPr lvl="1"/>
            <a:r>
              <a:rPr lang="nl-BE" dirty="0" smtClean="0"/>
              <a:t>Sensing </a:t>
            </a:r>
          </a:p>
          <a:p>
            <a:pPr lvl="1"/>
            <a:r>
              <a:rPr lang="nl-BE" dirty="0" smtClean="0"/>
              <a:t>Actuating</a:t>
            </a:r>
          </a:p>
          <a:p>
            <a:pPr lvl="1"/>
            <a:r>
              <a:rPr lang="nl-BE" dirty="0" smtClean="0"/>
              <a:t>Communication</a:t>
            </a:r>
          </a:p>
          <a:p>
            <a:pPr lvl="2"/>
            <a:r>
              <a:rPr lang="nl-BE" dirty="0" smtClean="0"/>
              <a:t>Collection</a:t>
            </a:r>
          </a:p>
          <a:p>
            <a:pPr lvl="2"/>
            <a:r>
              <a:rPr lang="nl-BE" dirty="0" smtClean="0"/>
              <a:t>Dissemination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TinyOS </a:t>
            </a:r>
            <a:r>
              <a:rPr lang="fr-BE" dirty="0" err="1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 err="1" smtClean="0"/>
              <a:t>Modular</a:t>
            </a:r>
            <a:r>
              <a:rPr lang="fr-BE" dirty="0" smtClean="0"/>
              <a:t> source code</a:t>
            </a:r>
          </a:p>
          <a:p>
            <a:r>
              <a:rPr lang="fr-BE" dirty="0" err="1" smtClean="0"/>
              <a:t>Two</a:t>
            </a:r>
            <a:r>
              <a:rPr lang="fr-BE" dirty="0" smtClean="0"/>
              <a:t> type of source files</a:t>
            </a:r>
          </a:p>
          <a:p>
            <a:pPr lvl="1"/>
            <a:r>
              <a:rPr lang="fr-BE" dirty="0" smtClean="0"/>
              <a:t>Modules</a:t>
            </a:r>
          </a:p>
          <a:p>
            <a:pPr lvl="2"/>
            <a:r>
              <a:rPr lang="fr-BE" dirty="0" err="1" smtClean="0"/>
              <a:t>Logic</a:t>
            </a:r>
            <a:endParaRPr lang="fr-BE" dirty="0" smtClean="0"/>
          </a:p>
          <a:p>
            <a:pPr lvl="1"/>
            <a:r>
              <a:rPr lang="fr-BE" dirty="0" smtClean="0"/>
              <a:t>Configurations</a:t>
            </a:r>
          </a:p>
          <a:p>
            <a:pPr lvl="2"/>
            <a:r>
              <a:rPr lang="fr-BE" dirty="0" err="1" smtClean="0"/>
              <a:t>Bindings</a:t>
            </a:r>
            <a:r>
              <a:rPr lang="fr-BE" dirty="0" smtClean="0"/>
              <a:t> via interfaces</a:t>
            </a:r>
          </a:p>
          <a:p>
            <a:r>
              <a:rPr lang="fr-BE" dirty="0" smtClean="0"/>
              <a:t>All components use and </a:t>
            </a:r>
            <a:r>
              <a:rPr lang="fr-BE" dirty="0" err="1" smtClean="0"/>
              <a:t>provide</a:t>
            </a:r>
            <a:r>
              <a:rPr lang="fr-BE" dirty="0" smtClean="0"/>
              <a:t> interfaces</a:t>
            </a:r>
          </a:p>
          <a:p>
            <a:pPr lvl="1"/>
            <a:r>
              <a:rPr lang="fr-BE" dirty="0" smtClean="0"/>
              <a:t>Events</a:t>
            </a:r>
          </a:p>
          <a:p>
            <a:pPr lvl="1"/>
            <a:r>
              <a:rPr lang="fr-BE" dirty="0" err="1" smtClean="0"/>
              <a:t>Commands</a:t>
            </a:r>
            <a:endParaRPr lang="fr-BE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TinyOS &amp; nesC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TinyOS is competely programmed in nesC</a:t>
            </a:r>
          </a:p>
          <a:p>
            <a:pPr lvl="1"/>
            <a:r>
              <a:rPr lang="nl-BE" dirty="0" smtClean="0"/>
              <a:t>Interfaces</a:t>
            </a:r>
          </a:p>
          <a:p>
            <a:pPr lvl="1"/>
            <a:r>
              <a:rPr lang="nl-BE" dirty="0" smtClean="0"/>
              <a:t>Tasks</a:t>
            </a:r>
          </a:p>
          <a:p>
            <a:pPr lvl="2"/>
            <a:r>
              <a:rPr lang="nl-BE" dirty="0" smtClean="0"/>
              <a:t>atomic</a:t>
            </a:r>
          </a:p>
          <a:p>
            <a:r>
              <a:rPr lang="nl-BE" dirty="0" smtClean="0"/>
              <a:t>nesC is a C dialect</a:t>
            </a:r>
          </a:p>
          <a:p>
            <a:r>
              <a:rPr lang="nl-BE" dirty="0" smtClean="0"/>
              <a:t>.nc</a:t>
            </a:r>
          </a:p>
          <a:p>
            <a:r>
              <a:rPr lang="nl-BE" dirty="0" smtClean="0"/>
              <a:t>Source code passes through a preproccessor</a:t>
            </a:r>
          </a:p>
          <a:p>
            <a:pPr lvl="1"/>
            <a:r>
              <a:rPr lang="nl-BE" dirty="0" smtClean="0"/>
              <a:t>C-code</a:t>
            </a:r>
          </a:p>
          <a:p>
            <a:r>
              <a:rPr lang="nl-BE" dirty="0" err="1" smtClean="0"/>
              <a:t>Gcc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TinyOS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smtClean="0"/>
              <a:t>Still very experimental &amp; academic</a:t>
            </a:r>
          </a:p>
          <a:p>
            <a:r>
              <a:rPr lang="nl-BE" sz="2800" dirty="0" smtClean="0"/>
              <a:t>Limited support</a:t>
            </a:r>
            <a:endParaRPr lang="nl-BE" sz="2400" dirty="0" smtClean="0"/>
          </a:p>
          <a:p>
            <a:r>
              <a:rPr lang="nl-BE" sz="2800" dirty="0" smtClean="0"/>
              <a:t>No development environment</a:t>
            </a:r>
          </a:p>
          <a:p>
            <a:pPr lvl="1"/>
            <a:r>
              <a:rPr lang="nl-BE" sz="2400" dirty="0" smtClean="0"/>
              <a:t>No debugger</a:t>
            </a:r>
          </a:p>
          <a:p>
            <a:pPr lvl="1"/>
            <a:r>
              <a:rPr lang="nl-BE" sz="2400" dirty="0" smtClean="0"/>
              <a:t>Printf library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Senseless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framework</a:t>
            </a:r>
          </a:p>
          <a:p>
            <a:r>
              <a:rPr lang="en-US" dirty="0" smtClean="0"/>
              <a:t>Data interface to the WSNs and GUIs</a:t>
            </a:r>
          </a:p>
          <a:p>
            <a:r>
              <a:rPr lang="en-US" dirty="0" smtClean="0"/>
              <a:t>Dataflow in database</a:t>
            </a:r>
          </a:p>
          <a:p>
            <a:r>
              <a:rPr lang="en-US" dirty="0" smtClean="0"/>
              <a:t>Localization algorithms</a:t>
            </a:r>
          </a:p>
          <a:p>
            <a:r>
              <a:rPr lang="en-US" dirty="0" smtClean="0"/>
              <a:t>in pluggable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MVC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 View Controller design</a:t>
            </a:r>
            <a:endParaRPr lang="en-GB" dirty="0"/>
          </a:p>
        </p:txBody>
      </p:sp>
      <p:pic>
        <p:nvPicPr>
          <p:cNvPr id="19458" name="Picture 2" descr="C:\Users\Poseidon\Desktop\MAP SVN\LateX\Images\mv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28934"/>
            <a:ext cx="9144000" cy="33242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MVC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Advantages</a:t>
            </a:r>
            <a:r>
              <a:rPr lang="nl-BE" dirty="0" smtClean="0"/>
              <a:t>: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The </a:t>
            </a:r>
            <a:r>
              <a:rPr lang="nl-BE" dirty="0" err="1" smtClean="0"/>
              <a:t>adding</a:t>
            </a:r>
            <a:r>
              <a:rPr lang="nl-BE" dirty="0" smtClean="0"/>
              <a:t> of </a:t>
            </a:r>
            <a:r>
              <a:rPr lang="nl-BE" dirty="0" err="1" smtClean="0"/>
              <a:t>new</a:t>
            </a:r>
            <a:r>
              <a:rPr lang="nl-BE" dirty="0" smtClean="0"/>
              <a:t> Views en Models</a:t>
            </a:r>
          </a:p>
          <a:p>
            <a:pPr lvl="1"/>
            <a:r>
              <a:rPr lang="nl-BE" dirty="0" err="1" smtClean="0"/>
              <a:t>Independance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Service Oriented Architecture</a:t>
            </a:r>
          </a:p>
          <a:p>
            <a:r>
              <a:rPr lang="en-GB" dirty="0" smtClean="0"/>
              <a:t>Advantages: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Modularity and flexibility</a:t>
            </a:r>
          </a:p>
          <a:p>
            <a:pPr lvl="1"/>
            <a:r>
              <a:rPr lang="en-GB" dirty="0" smtClean="0"/>
              <a:t>Scalability</a:t>
            </a:r>
          </a:p>
          <a:p>
            <a:pPr lvl="1"/>
            <a:r>
              <a:rPr lang="en-GB" dirty="0" err="1" smtClean="0"/>
              <a:t>Reusage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>
                <a:solidFill>
                  <a:schemeClr val="accent1"/>
                </a:solidFill>
              </a:rPr>
              <a:t>Applications</a:t>
            </a:r>
            <a:endParaRPr lang="nl-BE" sz="2800" dirty="0" smtClean="0">
              <a:solidFill>
                <a:schemeClr val="accent1"/>
              </a:solidFill>
            </a:endParaRPr>
          </a:p>
          <a:p>
            <a:r>
              <a:rPr lang="nl-BE" sz="2800" dirty="0" smtClean="0"/>
              <a:t>WSN as </a:t>
            </a:r>
            <a:r>
              <a:rPr lang="nl-BE" sz="2800" dirty="0" err="1" smtClean="0"/>
              <a:t>an</a:t>
            </a:r>
            <a:r>
              <a:rPr lang="nl-BE" sz="2800" dirty="0" smtClean="0"/>
              <a:t>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smtClean="0"/>
              <a:t> </a:t>
            </a:r>
            <a:r>
              <a:rPr lang="nl-BE" sz="2800" dirty="0" err="1" smtClean="0"/>
              <a:t>Algorithms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  <p:pic>
        <p:nvPicPr>
          <p:cNvPr id="3078" name="Picture 6" descr="C:\Users\Poseidon\Documents\wsn logo hig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572140"/>
            <a:ext cx="1071538" cy="10690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Functionality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WSN</a:t>
            </a:r>
          </a:p>
          <a:p>
            <a:r>
              <a:rPr lang="en-GB" dirty="0" smtClean="0"/>
              <a:t> Database</a:t>
            </a:r>
          </a:p>
          <a:p>
            <a:r>
              <a:rPr lang="en-GB" dirty="0" smtClean="0"/>
              <a:t> Graphical Unit Interface (GUI)</a:t>
            </a:r>
          </a:p>
          <a:p>
            <a:r>
              <a:rPr lang="en-GB" dirty="0" smtClean="0"/>
              <a:t> Controller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different roles:</a:t>
            </a:r>
          </a:p>
          <a:p>
            <a:pPr lvl="1"/>
            <a:r>
              <a:rPr lang="en-GB" dirty="0" smtClean="0"/>
              <a:t>Root Node</a:t>
            </a:r>
          </a:p>
          <a:p>
            <a:pPr lvl="1"/>
            <a:r>
              <a:rPr lang="en-GB" dirty="0" smtClean="0"/>
              <a:t>Anchor Node</a:t>
            </a:r>
          </a:p>
          <a:p>
            <a:pPr lvl="1"/>
            <a:r>
              <a:rPr lang="en-GB" dirty="0" smtClean="0"/>
              <a:t>Blind Node</a:t>
            </a:r>
            <a:endParaRPr lang="en-GB" dirty="0"/>
          </a:p>
        </p:txBody>
      </p:sp>
      <p:pic>
        <p:nvPicPr>
          <p:cNvPr id="4" name="Afbeelding 3" descr="Untitled-1.png"/>
          <p:cNvPicPr>
            <a:picLocks noChangeAspect="1"/>
          </p:cNvPicPr>
          <p:nvPr/>
        </p:nvPicPr>
        <p:blipFill>
          <a:blip r:embed="rId2" cstate="print"/>
          <a:srcRect l="7407" t="11111" r="7407" b="11111"/>
          <a:stretch>
            <a:fillRect/>
          </a:stretch>
        </p:blipFill>
        <p:spPr>
          <a:xfrm>
            <a:off x="5072066" y="3214686"/>
            <a:ext cx="3051423" cy="1857388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  <a:scene3d>
            <a:camera prst="perspectiveContrastingLeftFacing">
              <a:rot lat="300000" lon="1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different messages:</a:t>
            </a:r>
          </a:p>
          <a:p>
            <a:pPr lvl="1"/>
            <a:r>
              <a:rPr lang="en-GB" dirty="0" smtClean="0"/>
              <a:t>Sensor</a:t>
            </a:r>
          </a:p>
          <a:p>
            <a:pPr lvl="1"/>
            <a:r>
              <a:rPr lang="en-GB" dirty="0" smtClean="0"/>
              <a:t>Location</a:t>
            </a:r>
          </a:p>
          <a:p>
            <a:pPr lvl="1"/>
            <a:r>
              <a:rPr lang="en-GB" dirty="0" smtClean="0"/>
              <a:t>Status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 (Parser)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000240"/>
            <a:ext cx="3986232" cy="329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MySQL</a:t>
            </a:r>
            <a:r>
              <a:rPr lang="en-GB" dirty="0" smtClean="0"/>
              <a:t> 5.0 database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of the system</a:t>
            </a:r>
          </a:p>
          <a:p>
            <a:r>
              <a:rPr lang="en-GB" dirty="0" smtClean="0"/>
              <a:t>Gatekeeper to the database</a:t>
            </a:r>
          </a:p>
          <a:p>
            <a:r>
              <a:rPr lang="en-GB" dirty="0" smtClean="0"/>
              <a:t>Central gathering point</a:t>
            </a:r>
          </a:p>
          <a:p>
            <a:r>
              <a:rPr lang="en-GB" dirty="0" smtClean="0"/>
              <a:t>Interface to SCALA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RTLS Middleware</a:t>
            </a:r>
          </a:p>
          <a:p>
            <a:pPr lvl="1"/>
            <a:r>
              <a:rPr lang="en-GB" dirty="0" smtClean="0"/>
              <a:t>Next presentation</a:t>
            </a:r>
          </a:p>
          <a:p>
            <a:r>
              <a:rPr lang="en-GB" dirty="0" smtClean="0"/>
              <a:t>Seamless integration of different locating </a:t>
            </a:r>
            <a:r>
              <a:rPr lang="en-GB" dirty="0" smtClean="0"/>
              <a:t>systems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Engine: our system</a:t>
            </a:r>
          </a:p>
          <a:p>
            <a:r>
              <a:rPr lang="en-GB" dirty="0" smtClean="0"/>
              <a:t>Middleware: </a:t>
            </a:r>
            <a:r>
              <a:rPr lang="en-GB" dirty="0" err="1" smtClean="0"/>
              <a:t>Scala.Core</a:t>
            </a:r>
            <a:endParaRPr lang="en-GB" dirty="0" smtClean="0"/>
          </a:p>
          <a:p>
            <a:r>
              <a:rPr lang="en-GB" dirty="0" smtClean="0"/>
              <a:t>GUI: SUI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Scala - </a:t>
            </a:r>
            <a:r>
              <a:rPr lang="fr-BE" dirty="0" err="1" smtClean="0"/>
              <a:t>Engine</a:t>
            </a:r>
            <a:endParaRPr lang="en-US" dirty="0"/>
          </a:p>
        </p:txBody>
      </p:sp>
      <p:pic>
        <p:nvPicPr>
          <p:cNvPr id="1026" name="Picture 2" descr="C:\Documents and Settings\peter\Desktop\ScalaOverviewEngi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500174"/>
            <a:ext cx="5011737" cy="5357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Communication </a:t>
            </a:r>
            <a:r>
              <a:rPr lang="fr-BE" dirty="0" err="1" smtClean="0"/>
              <a:t>happens</a:t>
            </a:r>
            <a:r>
              <a:rPr lang="fr-BE" dirty="0" smtClean="0"/>
              <a:t> via a WCF service</a:t>
            </a:r>
          </a:p>
          <a:p>
            <a:pPr lvl="1"/>
            <a:r>
              <a:rPr lang="fr-BE" dirty="0" smtClean="0"/>
              <a:t>http</a:t>
            </a:r>
          </a:p>
          <a:p>
            <a:pPr lvl="1"/>
            <a:r>
              <a:rPr lang="fr-BE" dirty="0" err="1" smtClean="0"/>
              <a:t>Several</a:t>
            </a:r>
            <a:r>
              <a:rPr lang="fr-BE" dirty="0" smtClean="0"/>
              <a:t> interfaces</a:t>
            </a:r>
          </a:p>
          <a:p>
            <a:pPr lvl="2"/>
            <a:r>
              <a:rPr lang="fr-BE" dirty="0" smtClean="0"/>
              <a:t>Tag Information</a:t>
            </a:r>
          </a:p>
          <a:p>
            <a:pPr lvl="2"/>
            <a:r>
              <a:rPr lang="fr-BE" dirty="0" smtClean="0"/>
              <a:t>Event</a:t>
            </a:r>
          </a:p>
          <a:p>
            <a:pPr lvl="2"/>
            <a:r>
              <a:rPr lang="fr-BE" dirty="0" err="1" smtClean="0"/>
              <a:t>Query</a:t>
            </a:r>
            <a:endParaRPr lang="fr-BE" dirty="0" smtClean="0"/>
          </a:p>
          <a:p>
            <a:pPr lvl="2"/>
            <a:r>
              <a:rPr lang="fr-BE" dirty="0" err="1" smtClean="0"/>
              <a:t>Map</a:t>
            </a:r>
            <a:endParaRPr lang="fr-BE" dirty="0" smtClean="0"/>
          </a:p>
          <a:p>
            <a:pPr lvl="1"/>
            <a:r>
              <a:rPr lang="fr-BE" dirty="0" err="1" smtClean="0"/>
              <a:t>Roughly</a:t>
            </a:r>
            <a:r>
              <a:rPr lang="fr-BE" dirty="0" smtClean="0"/>
              <a:t> </a:t>
            </a:r>
            <a:r>
              <a:rPr lang="fr-BE" dirty="0" err="1" smtClean="0"/>
              <a:t>based</a:t>
            </a:r>
            <a:r>
              <a:rPr lang="fr-BE" dirty="0" smtClean="0"/>
              <a:t> on the ANSI RTLS 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Scala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Location </a:t>
            </a:r>
          </a:p>
          <a:p>
            <a:pPr lvl="1"/>
            <a:r>
              <a:rPr lang="fr-BE" dirty="0" smtClean="0"/>
              <a:t>X</a:t>
            </a:r>
          </a:p>
          <a:p>
            <a:pPr lvl="1"/>
            <a:r>
              <a:rPr lang="fr-BE" dirty="0" smtClean="0"/>
              <a:t>Y</a:t>
            </a:r>
          </a:p>
          <a:p>
            <a:pPr lvl="1"/>
            <a:r>
              <a:rPr lang="fr-BE" dirty="0" err="1" smtClean="0"/>
              <a:t>Map</a:t>
            </a:r>
            <a:endParaRPr lang="fr-BE" dirty="0" smtClean="0"/>
          </a:p>
          <a:p>
            <a:pPr lvl="1"/>
            <a:r>
              <a:rPr lang="fr-BE" dirty="0" err="1" smtClean="0"/>
              <a:t>Accuracy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Applications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Environmental monitoring (air, water, soil </a:t>
            </a:r>
            <a:r>
              <a:rPr lang="nl-BE" dirty="0" err="1" smtClean="0"/>
              <a:t>chemistry</a:t>
            </a:r>
            <a:r>
              <a:rPr lang="nl-BE" dirty="0" smtClean="0"/>
              <a:t>, surveillance)</a:t>
            </a:r>
          </a:p>
          <a:p>
            <a:pPr lvl="1"/>
            <a:r>
              <a:rPr lang="nl-BE" dirty="0" smtClean="0"/>
              <a:t>REDWOOD</a:t>
            </a:r>
          </a:p>
          <a:p>
            <a:r>
              <a:rPr lang="en-US" dirty="0" smtClean="0"/>
              <a:t>Home automation (smart ho</a:t>
            </a:r>
            <a:r>
              <a:rPr lang="nl-BE" dirty="0" smtClean="0"/>
              <a:t>me)</a:t>
            </a:r>
          </a:p>
          <a:p>
            <a:r>
              <a:rPr lang="en-US" dirty="0" smtClean="0"/>
              <a:t>Inventory tracking (in warehouses, laboratories)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Scala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Temperature</a:t>
            </a:r>
            <a:endParaRPr lang="fr-BE" dirty="0" smtClean="0"/>
          </a:p>
          <a:p>
            <a:r>
              <a:rPr lang="fr-BE" dirty="0" err="1" smtClean="0"/>
              <a:t>Humidity</a:t>
            </a:r>
            <a:endParaRPr lang="fr-BE" dirty="0" smtClean="0"/>
          </a:p>
          <a:p>
            <a:r>
              <a:rPr lang="fr-BE" dirty="0" smtClean="0"/>
              <a:t>Light</a:t>
            </a:r>
          </a:p>
          <a:p>
            <a:r>
              <a:rPr lang="fr-BE" dirty="0" err="1" smtClean="0"/>
              <a:t>Button</a:t>
            </a:r>
            <a:r>
              <a:rPr lang="fr-BE" dirty="0" smtClean="0"/>
              <a:t>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	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Monitoring</a:t>
            </a:r>
          </a:p>
          <a:p>
            <a:r>
              <a:rPr lang="en-GB" dirty="0" smtClean="0"/>
              <a:t>Controlling the WSN:</a:t>
            </a:r>
          </a:p>
          <a:p>
            <a:pPr lvl="1"/>
            <a:r>
              <a:rPr lang="en-GB" dirty="0" smtClean="0"/>
              <a:t>Active</a:t>
            </a:r>
          </a:p>
          <a:p>
            <a:pPr lvl="1"/>
            <a:r>
              <a:rPr lang="en-GB" dirty="0" smtClean="0"/>
              <a:t>Anchor node</a:t>
            </a:r>
          </a:p>
          <a:p>
            <a:pPr lvl="1"/>
            <a:r>
              <a:rPr lang="en-GB" dirty="0" smtClean="0"/>
              <a:t>Coordinates</a:t>
            </a:r>
          </a:p>
          <a:p>
            <a:pPr lvl="1"/>
            <a:r>
              <a:rPr lang="en-GB" dirty="0" smtClean="0"/>
              <a:t>Sample rate of location and sensor message</a:t>
            </a:r>
          </a:p>
          <a:p>
            <a:pPr lvl="1"/>
            <a:r>
              <a:rPr lang="en-GB" dirty="0" err="1" smtClean="0"/>
              <a:t>Leds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Sensor message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Battery (voltage)	</a:t>
            </a:r>
            <a:endParaRPr lang="nl-BE" dirty="0" smtClean="0"/>
          </a:p>
          <a:p>
            <a:r>
              <a:rPr lang="en-US" dirty="0" smtClean="0"/>
              <a:t>Light</a:t>
            </a:r>
            <a:endParaRPr lang="nl-BE" dirty="0" smtClean="0"/>
          </a:p>
          <a:p>
            <a:r>
              <a:rPr lang="en-US" dirty="0" smtClean="0"/>
              <a:t>Humidity</a:t>
            </a:r>
            <a:endParaRPr lang="nl-BE" dirty="0" smtClean="0"/>
          </a:p>
          <a:p>
            <a:r>
              <a:rPr lang="en-US" dirty="0" smtClean="0"/>
              <a:t>Temperature</a:t>
            </a:r>
            <a:endParaRPr lang="nl-BE" dirty="0" smtClean="0"/>
          </a:p>
          <a:p>
            <a:r>
              <a:rPr lang="en-US" dirty="0" smtClean="0"/>
              <a:t>Button pressed</a:t>
            </a:r>
            <a:endParaRPr lang="nl-BE" dirty="0" smtClean="0"/>
          </a:p>
          <a:p>
            <a:r>
              <a:rPr lang="en-US" dirty="0" smtClean="0"/>
              <a:t>Mote ID</a:t>
            </a:r>
            <a:endParaRPr lang="nl-BE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Location message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Mote id</a:t>
            </a:r>
            <a:endParaRPr lang="nl-BE" dirty="0" smtClean="0"/>
          </a:p>
          <a:p>
            <a:r>
              <a:rPr lang="en-US" dirty="0" err="1" smtClean="0"/>
              <a:t>Anmoteid</a:t>
            </a:r>
            <a:endParaRPr lang="en-US" dirty="0" smtClean="0"/>
          </a:p>
          <a:p>
            <a:r>
              <a:rPr lang="en-US" dirty="0" smtClean="0"/>
              <a:t>VANs</a:t>
            </a:r>
          </a:p>
          <a:p>
            <a:r>
              <a:rPr lang="en-US" dirty="0" err="1" smtClean="0"/>
              <a:t>VANr</a:t>
            </a:r>
            <a:endParaRPr lang="en-US" dirty="0" smtClean="0"/>
          </a:p>
          <a:p>
            <a:r>
              <a:rPr lang="en-US" dirty="0" smtClean="0"/>
              <a:t>Hop count</a:t>
            </a:r>
            <a:endParaRPr lang="nl-BE" dirty="0" smtClean="0"/>
          </a:p>
          <a:p>
            <a:r>
              <a:rPr lang="en-US" dirty="0" smtClean="0"/>
              <a:t>RSSI</a:t>
            </a:r>
            <a:endParaRPr lang="nl-BE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Status message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Mote id</a:t>
            </a:r>
            <a:endParaRPr lang="nl-BE" dirty="0" smtClean="0"/>
          </a:p>
          <a:p>
            <a:r>
              <a:rPr lang="en-US" dirty="0" smtClean="0"/>
              <a:t>Active </a:t>
            </a:r>
            <a:endParaRPr lang="nl-BE" dirty="0" smtClean="0"/>
          </a:p>
          <a:p>
            <a:r>
              <a:rPr lang="en-US" dirty="0" smtClean="0"/>
              <a:t>AN</a:t>
            </a:r>
            <a:endParaRPr lang="nl-BE" dirty="0" smtClean="0"/>
          </a:p>
          <a:p>
            <a:r>
              <a:rPr lang="en-US" dirty="0" err="1" smtClean="0"/>
              <a:t>Posx</a:t>
            </a:r>
            <a:endParaRPr lang="nl-BE" dirty="0" smtClean="0"/>
          </a:p>
          <a:p>
            <a:r>
              <a:rPr lang="en-US" dirty="0" smtClean="0"/>
              <a:t>Posy</a:t>
            </a:r>
            <a:endParaRPr lang="nl-BE" dirty="0" smtClean="0"/>
          </a:p>
          <a:p>
            <a:r>
              <a:rPr lang="en-US" dirty="0" err="1" smtClean="0"/>
              <a:t>Samplerate</a:t>
            </a:r>
            <a:endParaRPr lang="nl-BE" dirty="0" smtClean="0"/>
          </a:p>
          <a:p>
            <a:r>
              <a:rPr lang="en-US" dirty="0" err="1" smtClean="0"/>
              <a:t>locRate</a:t>
            </a:r>
            <a:endParaRPr lang="nl-BE" dirty="0" smtClean="0"/>
          </a:p>
          <a:p>
            <a:r>
              <a:rPr lang="en-US" dirty="0" err="1" smtClean="0"/>
              <a:t>leds</a:t>
            </a:r>
            <a:endParaRPr lang="nl-BE" dirty="0" smtClean="0"/>
          </a:p>
          <a:p>
            <a:r>
              <a:rPr lang="en-US" dirty="0" smtClean="0"/>
              <a:t>power</a:t>
            </a:r>
            <a:endParaRPr lang="nl-BE" dirty="0" smtClean="0"/>
          </a:p>
          <a:p>
            <a:r>
              <a:rPr lang="en-US" dirty="0" smtClean="0"/>
              <a:t>frequency</a:t>
            </a:r>
            <a:endParaRPr lang="nl-BE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Workflow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cxnSp>
        <p:nvCxnSpPr>
          <p:cNvPr id="9" name="AutoShape 20"/>
          <p:cNvCxnSpPr>
            <a:cxnSpLocks noChangeShapeType="1"/>
            <a:stCxn id="4" idx="3"/>
            <a:endCxn id="5" idx="1"/>
          </p:cNvCxnSpPr>
          <p:nvPr/>
        </p:nvCxnSpPr>
        <p:spPr bwMode="auto">
          <a:xfrm flipV="1">
            <a:off x="2738414" y="3552824"/>
            <a:ext cx="4405354" cy="11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20"/>
          <p:cNvCxnSpPr>
            <a:cxnSpLocks noChangeShapeType="1"/>
            <a:stCxn id="4" idx="3"/>
            <a:endCxn id="6" idx="1"/>
          </p:cNvCxnSpPr>
          <p:nvPr/>
        </p:nvCxnSpPr>
        <p:spPr bwMode="auto">
          <a:xfrm>
            <a:off x="2738414" y="3671886"/>
            <a:ext cx="4476792" cy="27384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20"/>
          <p:cNvCxnSpPr>
            <a:cxnSpLocks noChangeShapeType="1"/>
            <a:stCxn id="4" idx="2"/>
            <a:endCxn id="7" idx="0"/>
          </p:cNvCxnSpPr>
          <p:nvPr/>
        </p:nvCxnSpPr>
        <p:spPr bwMode="auto">
          <a:xfrm rot="5400000">
            <a:off x="1085818" y="4895858"/>
            <a:ext cx="1657368" cy="123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Configure</a:t>
            </a:r>
            <a:r>
              <a:rPr lang="nl-BE" dirty="0" smtClean="0"/>
              <a:t> anchor </a:t>
            </a:r>
            <a:r>
              <a:rPr lang="nl-BE" dirty="0" err="1" smtClean="0"/>
              <a:t>nodes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dissemination</a:t>
            </a:r>
            <a:r>
              <a:rPr lang="nl-BE" dirty="0" smtClean="0"/>
              <a:t> protocol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Workflow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cxnSp>
        <p:nvCxnSpPr>
          <p:cNvPr id="9" name="AutoShape 20"/>
          <p:cNvCxnSpPr>
            <a:cxnSpLocks noChangeShapeType="1"/>
            <a:stCxn id="6" idx="0"/>
            <a:endCxn id="5" idx="2"/>
          </p:cNvCxnSpPr>
          <p:nvPr/>
        </p:nvCxnSpPr>
        <p:spPr bwMode="auto">
          <a:xfrm rot="16200000" flipV="1">
            <a:off x="6512727" y="4945865"/>
            <a:ext cx="2324120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Confirmation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a status message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7" name="AutoShape 30"/>
          <p:cNvCxnSpPr>
            <a:cxnSpLocks noChangeShapeType="1"/>
            <a:endCxn id="4" idx="3"/>
          </p:cNvCxnSpPr>
          <p:nvPr/>
        </p:nvCxnSpPr>
        <p:spPr bwMode="auto">
          <a:xfrm rot="10800000" flipV="1">
            <a:off x="2738414" y="3571876"/>
            <a:ext cx="4410120" cy="1000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30"/>
          <p:cNvCxnSpPr>
            <a:cxnSpLocks noChangeShapeType="1"/>
            <a:stCxn id="6" idx="1"/>
            <a:endCxn id="4" idx="3"/>
          </p:cNvCxnSpPr>
          <p:nvPr/>
        </p:nvCxnSpPr>
        <p:spPr bwMode="auto">
          <a:xfrm rot="10800000">
            <a:off x="2738414" y="3671886"/>
            <a:ext cx="4476792" cy="27384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30"/>
          <p:cNvCxnSpPr>
            <a:cxnSpLocks noChangeShapeType="1"/>
            <a:stCxn id="7" idx="0"/>
            <a:endCxn id="4" idx="2"/>
          </p:cNvCxnSpPr>
          <p:nvPr/>
        </p:nvCxnSpPr>
        <p:spPr bwMode="auto">
          <a:xfrm rot="5400000" flipH="1" flipV="1">
            <a:off x="1085818" y="4895858"/>
            <a:ext cx="1657368" cy="123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Workflow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cxnSp>
        <p:nvCxnSpPr>
          <p:cNvPr id="9" name="AutoShape 20"/>
          <p:cNvCxnSpPr>
            <a:cxnSpLocks noChangeShapeType="1"/>
            <a:stCxn id="6" idx="0"/>
            <a:endCxn id="5" idx="2"/>
          </p:cNvCxnSpPr>
          <p:nvPr/>
        </p:nvCxnSpPr>
        <p:spPr bwMode="auto">
          <a:xfrm rot="16200000" flipV="1">
            <a:off x="6512727" y="4945865"/>
            <a:ext cx="2324120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Broadcast</a:t>
            </a:r>
            <a:r>
              <a:rPr lang="nl-BE" dirty="0" smtClean="0"/>
              <a:t> in order to </a:t>
            </a:r>
            <a:r>
              <a:rPr lang="nl-BE" dirty="0" err="1" smtClean="0"/>
              <a:t>measure</a:t>
            </a:r>
            <a:r>
              <a:rPr lang="nl-BE" dirty="0" smtClean="0"/>
              <a:t> RSSI</a:t>
            </a:r>
          </a:p>
        </p:txBody>
      </p:sp>
      <p:cxnSp>
        <p:nvCxnSpPr>
          <p:cNvPr id="15" name="AutoShape 20"/>
          <p:cNvCxnSpPr>
            <a:cxnSpLocks noChangeShapeType="1"/>
            <a:stCxn id="6" idx="1"/>
            <a:endCxn id="7" idx="3"/>
          </p:cNvCxnSpPr>
          <p:nvPr/>
        </p:nvCxnSpPr>
        <p:spPr bwMode="auto">
          <a:xfrm rot="10800000">
            <a:off x="2347890" y="6053154"/>
            <a:ext cx="4867316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0"/>
          <p:cNvCxnSpPr>
            <a:cxnSpLocks noChangeShapeType="1"/>
            <a:stCxn id="7" idx="0"/>
            <a:endCxn id="5" idx="1"/>
          </p:cNvCxnSpPr>
          <p:nvPr/>
        </p:nvCxnSpPr>
        <p:spPr bwMode="auto">
          <a:xfrm rot="5400000" flipH="1" flipV="1">
            <a:off x="3381364" y="2024050"/>
            <a:ext cx="2233630" cy="52911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7" name="AutoShape 30"/>
          <p:cNvCxnSpPr>
            <a:cxnSpLocks noChangeShapeType="1"/>
            <a:stCxn id="5" idx="1"/>
            <a:endCxn id="7" idx="0"/>
          </p:cNvCxnSpPr>
          <p:nvPr/>
        </p:nvCxnSpPr>
        <p:spPr bwMode="auto">
          <a:xfrm rot="10800000" flipV="1">
            <a:off x="1852590" y="3552824"/>
            <a:ext cx="5291178" cy="22336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30"/>
          <p:cNvCxnSpPr>
            <a:cxnSpLocks noChangeShapeType="1"/>
            <a:stCxn id="5" idx="2"/>
            <a:endCxn id="6" idx="0"/>
          </p:cNvCxnSpPr>
          <p:nvPr/>
        </p:nvCxnSpPr>
        <p:spPr bwMode="auto">
          <a:xfrm rot="16200000" flipH="1">
            <a:off x="6512727" y="4945865"/>
            <a:ext cx="2324120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30"/>
          <p:cNvCxnSpPr>
            <a:cxnSpLocks noChangeShapeType="1"/>
            <a:stCxn id="7" idx="3"/>
            <a:endCxn id="6" idx="1"/>
          </p:cNvCxnSpPr>
          <p:nvPr/>
        </p:nvCxnSpPr>
        <p:spPr bwMode="auto">
          <a:xfrm>
            <a:off x="2347890" y="6053154"/>
            <a:ext cx="4867316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Workflow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cxnSp>
        <p:nvCxnSpPr>
          <p:cNvPr id="9" name="AutoShape 20"/>
          <p:cNvCxnSpPr>
            <a:cxnSpLocks noChangeShapeType="1"/>
            <a:stCxn id="6" idx="0"/>
            <a:endCxn id="5" idx="2"/>
          </p:cNvCxnSpPr>
          <p:nvPr/>
        </p:nvCxnSpPr>
        <p:spPr bwMode="auto">
          <a:xfrm rot="16200000" flipV="1">
            <a:off x="6512727" y="4945865"/>
            <a:ext cx="2324120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Send</a:t>
            </a:r>
            <a:r>
              <a:rPr lang="nl-BE" dirty="0" smtClean="0"/>
              <a:t> back RSSI </a:t>
            </a:r>
            <a:r>
              <a:rPr lang="nl-BE" dirty="0" err="1" smtClean="0"/>
              <a:t>with</a:t>
            </a:r>
            <a:r>
              <a:rPr lang="nl-BE" dirty="0" smtClean="0"/>
              <a:t> the </a:t>
            </a:r>
            <a:r>
              <a:rPr lang="nl-BE" dirty="0" err="1" smtClean="0"/>
              <a:t>collection</a:t>
            </a:r>
            <a:r>
              <a:rPr lang="nl-BE" dirty="0" smtClean="0"/>
              <a:t> protocol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7" name="AutoShape 30"/>
          <p:cNvCxnSpPr>
            <a:cxnSpLocks noChangeShapeType="1"/>
            <a:endCxn id="4" idx="3"/>
          </p:cNvCxnSpPr>
          <p:nvPr/>
        </p:nvCxnSpPr>
        <p:spPr bwMode="auto">
          <a:xfrm rot="10800000" flipV="1">
            <a:off x="2738414" y="3571876"/>
            <a:ext cx="4410120" cy="1000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30"/>
          <p:cNvCxnSpPr>
            <a:cxnSpLocks noChangeShapeType="1"/>
            <a:stCxn id="6" idx="1"/>
            <a:endCxn id="4" idx="3"/>
          </p:cNvCxnSpPr>
          <p:nvPr/>
        </p:nvCxnSpPr>
        <p:spPr bwMode="auto">
          <a:xfrm rot="10800000">
            <a:off x="2738414" y="3671886"/>
            <a:ext cx="4476792" cy="27384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30"/>
          <p:cNvCxnSpPr>
            <a:cxnSpLocks noChangeShapeType="1"/>
            <a:stCxn id="7" idx="0"/>
            <a:endCxn id="4" idx="2"/>
          </p:cNvCxnSpPr>
          <p:nvPr/>
        </p:nvCxnSpPr>
        <p:spPr bwMode="auto">
          <a:xfrm rot="5400000" flipH="1" flipV="1">
            <a:off x="1085818" y="4895858"/>
            <a:ext cx="1657368" cy="123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>
                <a:solidFill>
                  <a:schemeClr val="accent1"/>
                </a:solidFill>
              </a:rPr>
              <a:t>WSN as an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smtClean="0"/>
              <a:t> </a:t>
            </a:r>
            <a:r>
              <a:rPr lang="nl-BE" sz="2800" dirty="0" err="1" smtClean="0"/>
              <a:t>Algorithms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  <p:pic>
        <p:nvPicPr>
          <p:cNvPr id="3078" name="Picture 6" descr="C:\Users\Poseidon\Documents\wsn logo hig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572140"/>
            <a:ext cx="1071538" cy="10690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Workflow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57224" y="12192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15224" y="7620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Beacon 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39024" y="63246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Beacon 2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47824" y="63246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Beacon 3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895824" y="37338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Central</a:t>
            </a:r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2381224" y="1524000"/>
            <a:ext cx="3481388" cy="2476500"/>
            <a:chOff x="1488" y="720"/>
            <a:chExt cx="2193" cy="1560"/>
          </a:xfrm>
        </p:grpSpPr>
        <p:cxnSp>
          <p:nvCxnSpPr>
            <p:cNvPr id="10" name="AutoShape 9"/>
            <p:cNvCxnSpPr>
              <a:cxnSpLocks noChangeShapeType="1"/>
            </p:cNvCxnSpPr>
            <p:nvPr/>
          </p:nvCxnSpPr>
          <p:spPr bwMode="auto">
            <a:xfrm>
              <a:off x="1488" y="816"/>
              <a:ext cx="1584" cy="1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1968" y="720"/>
              <a:ext cx="1713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Request Transmission </a:t>
              </a:r>
            </a:p>
            <a:p>
              <a:r>
                <a:rPr lang="en-US">
                  <a:latin typeface="Tahoma" pitchFamily="34" charset="0"/>
                </a:rPr>
                <a:t>and tell how many cycles</a:t>
              </a:r>
            </a:p>
            <a:p>
              <a:r>
                <a:rPr lang="en-US">
                  <a:latin typeface="Tahoma" pitchFamily="34" charset="0"/>
                </a:rPr>
                <a:t>of power to loop through</a:t>
              </a:r>
            </a:p>
          </p:txBody>
        </p:sp>
      </p:grp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2362174" y="1676400"/>
            <a:ext cx="5919788" cy="5029200"/>
            <a:chOff x="1476" y="816"/>
            <a:chExt cx="3729" cy="3168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1476" y="816"/>
              <a:ext cx="3696" cy="3168"/>
              <a:chOff x="1476" y="816"/>
              <a:chExt cx="3696" cy="3168"/>
            </a:xfrm>
          </p:grpSpPr>
          <p:cxnSp>
            <p:nvCxnSpPr>
              <p:cNvPr id="15" name="AutoShape 10"/>
              <p:cNvCxnSpPr>
                <a:cxnSpLocks noChangeShapeType="1"/>
                <a:stCxn id="8" idx="1"/>
                <a:endCxn id="7" idx="0"/>
              </p:cNvCxnSpPr>
              <p:nvPr/>
            </p:nvCxnSpPr>
            <p:spPr bwMode="auto">
              <a:xfrm rot="10800000" flipV="1">
                <a:off x="1476" y="2520"/>
                <a:ext cx="1608" cy="146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6" name="AutoShape 11"/>
              <p:cNvCxnSpPr>
                <a:cxnSpLocks noChangeShapeType="1"/>
                <a:stCxn id="8" idx="0"/>
                <a:endCxn id="5" idx="2"/>
              </p:cNvCxnSpPr>
              <p:nvPr/>
            </p:nvCxnSpPr>
            <p:spPr bwMode="auto">
              <a:xfrm rot="5400000" flipH="1" flipV="1">
                <a:off x="3516" y="696"/>
                <a:ext cx="1536" cy="17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7" name="AutoShape 12"/>
              <p:cNvCxnSpPr>
                <a:cxnSpLocks noChangeShapeType="1"/>
                <a:stCxn id="8" idx="2"/>
                <a:endCxn id="6" idx="0"/>
              </p:cNvCxnSpPr>
              <p:nvPr/>
            </p:nvCxnSpPr>
            <p:spPr bwMode="auto">
              <a:xfrm rot="16200000" flipH="1">
                <a:off x="3612" y="2472"/>
                <a:ext cx="1296" cy="17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878" y="2468"/>
              <a:ext cx="1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Broadcast in order </a:t>
              </a:r>
            </a:p>
            <a:p>
              <a:r>
                <a:rPr lang="en-US">
                  <a:latin typeface="Tahoma" pitchFamily="34" charset="0"/>
                </a:rPr>
                <a:t>to measure RSSI</a:t>
              </a:r>
            </a:p>
          </p:txBody>
        </p:sp>
      </p:grpSp>
      <p:grpSp>
        <p:nvGrpSpPr>
          <p:cNvPr id="18" name="Group 27"/>
          <p:cNvGrpSpPr>
            <a:grpSpLocks/>
          </p:cNvGrpSpPr>
          <p:nvPr/>
        </p:nvGrpSpPr>
        <p:grpSpPr bwMode="auto">
          <a:xfrm>
            <a:off x="2400274" y="838200"/>
            <a:ext cx="5334000" cy="1219200"/>
            <a:chOff x="1500" y="288"/>
            <a:chExt cx="3360" cy="768"/>
          </a:xfrm>
        </p:grpSpPr>
        <p:cxnSp>
          <p:nvCxnSpPr>
            <p:cNvPr id="19" name="AutoShape 20"/>
            <p:cNvCxnSpPr>
              <a:cxnSpLocks noChangeShapeType="1"/>
              <a:stCxn id="5" idx="1"/>
              <a:endCxn id="4" idx="3"/>
            </p:cNvCxnSpPr>
            <p:nvPr/>
          </p:nvCxnSpPr>
          <p:spPr bwMode="auto">
            <a:xfrm rot="10800000" flipV="1">
              <a:off x="1500" y="648"/>
              <a:ext cx="336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160" y="288"/>
              <a:ext cx="16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Send back value of RSSI</a:t>
              </a:r>
            </a:p>
          </p:txBody>
        </p:sp>
      </p:grpSp>
      <p:grpSp>
        <p:nvGrpSpPr>
          <p:cNvPr id="21" name="Group 26"/>
          <p:cNvGrpSpPr>
            <a:grpSpLocks/>
          </p:cNvGrpSpPr>
          <p:nvPr/>
        </p:nvGrpSpPr>
        <p:grpSpPr bwMode="auto">
          <a:xfrm>
            <a:off x="1638274" y="2514600"/>
            <a:ext cx="3013075" cy="4191000"/>
            <a:chOff x="1020" y="1344"/>
            <a:chExt cx="1898" cy="2640"/>
          </a:xfrm>
        </p:grpSpPr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248" y="2352"/>
              <a:ext cx="16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</a:rPr>
                <a:t>Send back value of RSSI</a:t>
              </a:r>
            </a:p>
          </p:txBody>
        </p:sp>
        <p:cxnSp>
          <p:nvCxnSpPr>
            <p:cNvPr id="23" name="AutoShape 24"/>
            <p:cNvCxnSpPr>
              <a:cxnSpLocks noChangeShapeType="1"/>
              <a:stCxn id="7" idx="0"/>
              <a:endCxn id="4" idx="2"/>
            </p:cNvCxnSpPr>
            <p:nvPr/>
          </p:nvCxnSpPr>
          <p:spPr bwMode="auto">
            <a:xfrm rot="16200000" flipV="1">
              <a:off x="-72" y="2436"/>
              <a:ext cx="2640" cy="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4" name="Group 28"/>
          <p:cNvGrpSpPr>
            <a:grpSpLocks/>
          </p:cNvGrpSpPr>
          <p:nvPr/>
        </p:nvGrpSpPr>
        <p:grpSpPr bwMode="auto">
          <a:xfrm>
            <a:off x="1638274" y="2514600"/>
            <a:ext cx="6019800" cy="4457701"/>
            <a:chOff x="1020" y="1344"/>
            <a:chExt cx="3792" cy="2808"/>
          </a:xfrm>
        </p:grpSpPr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640" y="3792"/>
              <a:ext cx="16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Send back value of RSSI</a:t>
              </a:r>
            </a:p>
          </p:txBody>
        </p:sp>
        <p:cxnSp>
          <p:nvCxnSpPr>
            <p:cNvPr id="26" name="AutoShape 25"/>
            <p:cNvCxnSpPr>
              <a:cxnSpLocks noChangeShapeType="1"/>
              <a:stCxn id="6" idx="1"/>
              <a:endCxn id="4" idx="2"/>
            </p:cNvCxnSpPr>
            <p:nvPr/>
          </p:nvCxnSpPr>
          <p:spPr bwMode="auto">
            <a:xfrm rot="10800000">
              <a:off x="1020" y="1344"/>
              <a:ext cx="3792" cy="28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460349" y="2698750"/>
            <a:ext cx="32194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This process repeats for each </a:t>
            </a:r>
          </a:p>
          <a:p>
            <a:r>
              <a:rPr lang="en-US">
                <a:latin typeface="Tahoma" pitchFamily="34" charset="0"/>
              </a:rPr>
              <a:t>power level the amount of </a:t>
            </a:r>
          </a:p>
          <a:p>
            <a:r>
              <a:rPr lang="en-US">
                <a:latin typeface="Tahoma" pitchFamily="34" charset="0"/>
              </a:rPr>
              <a:t>times the request asked for</a:t>
            </a:r>
          </a:p>
        </p:txBody>
      </p:sp>
      <p:cxnSp>
        <p:nvCxnSpPr>
          <p:cNvPr id="28" name="AutoShape 30"/>
          <p:cNvCxnSpPr>
            <a:cxnSpLocks noChangeShapeType="1"/>
            <a:stCxn id="8" idx="1"/>
            <a:endCxn id="4" idx="3"/>
          </p:cNvCxnSpPr>
          <p:nvPr/>
        </p:nvCxnSpPr>
        <p:spPr bwMode="auto">
          <a:xfrm flipH="1" flipV="1">
            <a:off x="2381224" y="1676400"/>
            <a:ext cx="2514600" cy="2324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133824" y="2514600"/>
            <a:ext cx="362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ahoma" pitchFamily="34" charset="0"/>
              </a:rPr>
              <a:t>Sends a notification that it is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Calibration</a:t>
            </a:r>
            <a:r>
              <a:rPr lang="nl-BE" dirty="0" smtClean="0"/>
              <a:t>(1)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RSS(d) = - P(d0) – 10 n log(d / d0)</a:t>
            </a:r>
          </a:p>
          <a:p>
            <a:pPr lvl="1"/>
            <a:r>
              <a:rPr lang="nl-BE" dirty="0" smtClean="0"/>
              <a:t>RSS	</a:t>
            </a:r>
            <a:r>
              <a:rPr lang="nl-BE" dirty="0" err="1" smtClean="0"/>
              <a:t>Received</a:t>
            </a:r>
            <a:r>
              <a:rPr lang="nl-BE" dirty="0" smtClean="0"/>
              <a:t> </a:t>
            </a:r>
            <a:r>
              <a:rPr lang="nl-BE" dirty="0" err="1" smtClean="0"/>
              <a:t>Signal</a:t>
            </a:r>
            <a:r>
              <a:rPr lang="nl-BE" dirty="0" smtClean="0"/>
              <a:t> </a:t>
            </a:r>
            <a:r>
              <a:rPr lang="nl-BE" dirty="0" err="1" smtClean="0"/>
              <a:t>Strength</a:t>
            </a:r>
            <a:r>
              <a:rPr lang="nl-BE" dirty="0" smtClean="0"/>
              <a:t>[</a:t>
            </a:r>
            <a:r>
              <a:rPr lang="nl-BE" dirty="0" err="1" smtClean="0"/>
              <a:t>dBm</a:t>
            </a:r>
            <a:r>
              <a:rPr lang="nl-BE" dirty="0" smtClean="0"/>
              <a:t>]</a:t>
            </a:r>
          </a:p>
          <a:p>
            <a:pPr lvl="1"/>
            <a:r>
              <a:rPr lang="nl-BE" dirty="0" smtClean="0"/>
              <a:t>P(d0)	</a:t>
            </a:r>
            <a:r>
              <a:rPr lang="nl-BE" dirty="0" err="1" smtClean="0"/>
              <a:t>Path</a:t>
            </a:r>
            <a:r>
              <a:rPr lang="nl-BE" dirty="0" smtClean="0"/>
              <a:t> loss in </a:t>
            </a:r>
            <a:r>
              <a:rPr lang="nl-BE" dirty="0" err="1" smtClean="0"/>
              <a:t>dBm</a:t>
            </a:r>
            <a:r>
              <a:rPr lang="nl-BE" dirty="0" smtClean="0"/>
              <a:t> at a </a:t>
            </a:r>
            <a:r>
              <a:rPr lang="nl-BE" dirty="0" err="1" smtClean="0"/>
              <a:t>distance</a:t>
            </a:r>
            <a:r>
              <a:rPr lang="nl-BE" dirty="0" smtClean="0"/>
              <a:t> of d0</a:t>
            </a:r>
          </a:p>
          <a:p>
            <a:pPr lvl="1"/>
            <a:r>
              <a:rPr lang="nl-BE" dirty="0" smtClean="0"/>
              <a:t>n	</a:t>
            </a:r>
            <a:r>
              <a:rPr lang="nl-BE" dirty="0" err="1" smtClean="0"/>
              <a:t>Path</a:t>
            </a:r>
            <a:r>
              <a:rPr lang="nl-BE" dirty="0" smtClean="0"/>
              <a:t> loss exponent</a:t>
            </a:r>
          </a:p>
          <a:p>
            <a:pPr lvl="1"/>
            <a:r>
              <a:rPr lang="nl-BE" dirty="0" smtClean="0"/>
              <a:t>d	</a:t>
            </a:r>
            <a:r>
              <a:rPr lang="nl-BE" dirty="0" err="1" smtClean="0"/>
              <a:t>Distance</a:t>
            </a:r>
            <a:r>
              <a:rPr lang="nl-BE" dirty="0" smtClean="0"/>
              <a:t> </a:t>
            </a:r>
            <a:r>
              <a:rPr lang="nl-BE" dirty="0" err="1" smtClean="0"/>
              <a:t>between</a:t>
            </a:r>
            <a:r>
              <a:rPr lang="nl-BE" dirty="0" smtClean="0"/>
              <a:t> </a:t>
            </a:r>
            <a:r>
              <a:rPr lang="nl-BE" dirty="0" err="1" smtClean="0"/>
              <a:t>two</a:t>
            </a:r>
            <a:r>
              <a:rPr lang="nl-BE" dirty="0" smtClean="0"/>
              <a:t> </a:t>
            </a:r>
            <a:r>
              <a:rPr lang="nl-BE" dirty="0" err="1" smtClean="0"/>
              <a:t>nodes</a:t>
            </a:r>
            <a:r>
              <a:rPr lang="nl-BE" dirty="0" smtClean="0"/>
              <a:t>[m]</a:t>
            </a:r>
          </a:p>
          <a:p>
            <a:pPr lvl="1"/>
            <a:r>
              <a:rPr lang="nl-BE" dirty="0" smtClean="0"/>
              <a:t>d(0)	</a:t>
            </a:r>
            <a:r>
              <a:rPr lang="nl-BE" dirty="0" err="1" smtClean="0"/>
              <a:t>Reference</a:t>
            </a:r>
            <a:r>
              <a:rPr lang="nl-BE" dirty="0" smtClean="0"/>
              <a:t> </a:t>
            </a:r>
            <a:r>
              <a:rPr lang="nl-BE" dirty="0" err="1" smtClean="0"/>
              <a:t>distance</a:t>
            </a:r>
            <a:r>
              <a:rPr lang="nl-BE" dirty="0" smtClean="0"/>
              <a:t>[m]: 1m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Calibration</a:t>
            </a:r>
            <a:r>
              <a:rPr lang="nl-BE" dirty="0" smtClean="0"/>
              <a:t>(2)</a:t>
            </a:r>
            <a:endParaRPr lang="nl-B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000240"/>
            <a:ext cx="60483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5643578"/>
            <a:ext cx="42767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Algorithms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Trilateration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err="1" smtClean="0"/>
              <a:t>Min-Max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CL</a:t>
            </a:r>
          </a:p>
          <a:p>
            <a:endParaRPr lang="nl-BE" dirty="0" smtClean="0"/>
          </a:p>
          <a:p>
            <a:r>
              <a:rPr lang="nl-BE" dirty="0" smtClean="0"/>
              <a:t>WCL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Trilateration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Lateration</a:t>
            </a:r>
            <a:r>
              <a:rPr lang="en-US" dirty="0" smtClean="0"/>
              <a:t> needs (in theory) distance measurements from:</a:t>
            </a:r>
          </a:p>
          <a:p>
            <a:pPr lvl="1"/>
            <a:r>
              <a:rPr lang="nl-BE" dirty="0" smtClean="0"/>
              <a:t>3 </a:t>
            </a:r>
            <a:r>
              <a:rPr lang="nl-BE" dirty="0" err="1" smtClean="0"/>
              <a:t>non-collinear</a:t>
            </a:r>
            <a:r>
              <a:rPr lang="nl-BE" dirty="0" smtClean="0"/>
              <a:t> </a:t>
            </a:r>
            <a:r>
              <a:rPr lang="nl-BE" dirty="0" err="1" smtClean="0"/>
              <a:t>references</a:t>
            </a:r>
            <a:r>
              <a:rPr lang="nl-BE" dirty="0" smtClean="0"/>
              <a:t> to </a:t>
            </a:r>
            <a:r>
              <a:rPr lang="nl-BE" dirty="0" err="1" smtClean="0"/>
              <a:t>compute</a:t>
            </a:r>
            <a:r>
              <a:rPr lang="nl-BE" dirty="0" smtClean="0"/>
              <a:t> a 2D </a:t>
            </a:r>
            <a:r>
              <a:rPr lang="nl-BE" dirty="0" err="1" smtClean="0"/>
              <a:t>position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14876" y="428604"/>
            <a:ext cx="4429124" cy="4572000"/>
          </a:xfrm>
        </p:spPr>
        <p:txBody>
          <a:bodyPr/>
          <a:lstStyle/>
          <a:p>
            <a:r>
              <a:rPr lang="nl-BE" dirty="0" err="1" smtClean="0"/>
              <a:t>Circle</a:t>
            </a:r>
            <a:r>
              <a:rPr lang="nl-BE" dirty="0" smtClean="0"/>
              <a:t>:</a:t>
            </a:r>
          </a:p>
          <a:p>
            <a:pPr>
              <a:buNone/>
            </a:pPr>
            <a:r>
              <a:rPr lang="nl-BE" dirty="0" smtClean="0"/>
              <a:t>	(x-x1)</a:t>
            </a:r>
            <a:r>
              <a:rPr lang="en-US" baseline="30000" dirty="0" smtClean="0"/>
              <a:t>2</a:t>
            </a:r>
            <a:r>
              <a:rPr lang="en-US" dirty="0" smtClean="0"/>
              <a:t> + (y-y1)</a:t>
            </a:r>
            <a:r>
              <a:rPr lang="en-US" baseline="30000" dirty="0" smtClean="0"/>
              <a:t>2 </a:t>
            </a:r>
            <a:r>
              <a:rPr lang="en-US" dirty="0" smtClean="0"/>
              <a:t> = r1</a:t>
            </a:r>
            <a:r>
              <a:rPr lang="en-US" baseline="30000" dirty="0" smtClean="0"/>
              <a:t> 2 </a:t>
            </a:r>
          </a:p>
          <a:p>
            <a:pPr>
              <a:buNone/>
            </a:pPr>
            <a:r>
              <a:rPr lang="en-US" baseline="30000" dirty="0" smtClean="0"/>
              <a:t>			.</a:t>
            </a:r>
          </a:p>
          <a:p>
            <a:pPr>
              <a:buNone/>
            </a:pPr>
            <a:r>
              <a:rPr lang="en-US" baseline="30000" dirty="0" smtClean="0"/>
              <a:t>			.</a:t>
            </a:r>
          </a:p>
          <a:p>
            <a:pPr>
              <a:buNone/>
            </a:pPr>
            <a:r>
              <a:rPr lang="en-US" baseline="30000" dirty="0" smtClean="0"/>
              <a:t>			.</a:t>
            </a:r>
          </a:p>
          <a:p>
            <a:pPr>
              <a:buNone/>
            </a:pPr>
            <a:r>
              <a:rPr lang="nl-BE" dirty="0" smtClean="0"/>
              <a:t>	(</a:t>
            </a:r>
            <a:r>
              <a:rPr lang="nl-BE" dirty="0" err="1" smtClean="0"/>
              <a:t>x-xk</a:t>
            </a:r>
            <a:r>
              <a:rPr lang="nl-BE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+ (y-</a:t>
            </a:r>
            <a:r>
              <a:rPr lang="en-US" dirty="0" err="1" smtClean="0"/>
              <a:t>yk</a:t>
            </a:r>
            <a:r>
              <a:rPr lang="en-US" dirty="0" smtClean="0"/>
              <a:t>)</a:t>
            </a:r>
            <a:r>
              <a:rPr lang="en-US" baseline="30000" dirty="0" smtClean="0"/>
              <a:t>2 </a:t>
            </a:r>
            <a:r>
              <a:rPr lang="en-US" dirty="0" smtClean="0"/>
              <a:t> = </a:t>
            </a:r>
            <a:r>
              <a:rPr lang="en-US" dirty="0" err="1" smtClean="0"/>
              <a:t>rk</a:t>
            </a:r>
            <a:r>
              <a:rPr lang="en-US" baseline="30000" dirty="0" smtClean="0"/>
              <a:t> 2</a:t>
            </a:r>
          </a:p>
          <a:p>
            <a:pPr>
              <a:buNone/>
            </a:pPr>
            <a:r>
              <a:rPr lang="en-US" baseline="30000" dirty="0" smtClean="0"/>
              <a:t>			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Ovaal 3"/>
          <p:cNvSpPr/>
          <p:nvPr/>
        </p:nvSpPr>
        <p:spPr>
          <a:xfrm>
            <a:off x="214282" y="142852"/>
            <a:ext cx="1857388" cy="1857388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al 4"/>
          <p:cNvSpPr/>
          <p:nvPr/>
        </p:nvSpPr>
        <p:spPr>
          <a:xfrm>
            <a:off x="1571604" y="214290"/>
            <a:ext cx="1857388" cy="1857388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>
            <a:off x="785786" y="1785926"/>
            <a:ext cx="1857388" cy="1857388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786190"/>
            <a:ext cx="6667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5857892"/>
            <a:ext cx="27146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Min-Max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4972056" cy="4572000"/>
          </a:xfrm>
        </p:spPr>
        <p:txBody>
          <a:bodyPr/>
          <a:lstStyle/>
          <a:p>
            <a:r>
              <a:rPr lang="nl-BE" dirty="0" err="1" smtClean="0"/>
              <a:t>Lateration</a:t>
            </a:r>
            <a:r>
              <a:rPr lang="nl-BE" dirty="0" smtClean="0"/>
              <a:t> is </a:t>
            </a:r>
            <a:r>
              <a:rPr lang="nl-BE" dirty="0" err="1" smtClean="0"/>
              <a:t>computation-heavy</a:t>
            </a:r>
            <a:r>
              <a:rPr lang="nl-BE" dirty="0" smtClean="0"/>
              <a:t>; a </a:t>
            </a:r>
            <a:r>
              <a:rPr lang="nl-BE" dirty="0" err="1" smtClean="0"/>
              <a:t>good</a:t>
            </a:r>
            <a:r>
              <a:rPr lang="nl-BE" dirty="0" smtClean="0"/>
              <a:t> </a:t>
            </a:r>
            <a:r>
              <a:rPr lang="nl-BE" dirty="0" err="1" smtClean="0"/>
              <a:t>simplification</a:t>
            </a:r>
            <a:r>
              <a:rPr lang="nl-BE" dirty="0" smtClean="0"/>
              <a:t> models </a:t>
            </a:r>
            <a:r>
              <a:rPr lang="nl-BE" dirty="0" err="1" smtClean="0"/>
              <a:t>around</a:t>
            </a:r>
            <a:r>
              <a:rPr lang="nl-BE" dirty="0" smtClean="0"/>
              <a:t> </a:t>
            </a:r>
            <a:r>
              <a:rPr lang="en-US" dirty="0" smtClean="0"/>
              <a:t>each anchor node a bounding box and estimates position at the </a:t>
            </a:r>
            <a:r>
              <a:rPr lang="nl-BE" dirty="0" err="1" smtClean="0"/>
              <a:t>intersection</a:t>
            </a:r>
            <a:r>
              <a:rPr lang="nl-BE" dirty="0" smtClean="0"/>
              <a:t> of </a:t>
            </a:r>
            <a:r>
              <a:rPr lang="nl-BE" dirty="0" err="1" smtClean="0"/>
              <a:t>boxes</a:t>
            </a:r>
            <a:endParaRPr lang="nl-BE" dirty="0"/>
          </a:p>
        </p:txBody>
      </p:sp>
      <p:sp>
        <p:nvSpPr>
          <p:cNvPr id="7" name="Ovaal 6"/>
          <p:cNvSpPr/>
          <p:nvPr/>
        </p:nvSpPr>
        <p:spPr>
          <a:xfrm>
            <a:off x="5572132" y="1571612"/>
            <a:ext cx="1857388" cy="1857388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>
            <a:off x="6929454" y="1643050"/>
            <a:ext cx="1857388" cy="1857388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/>
          <p:cNvSpPr/>
          <p:nvPr/>
        </p:nvSpPr>
        <p:spPr>
          <a:xfrm>
            <a:off x="6143636" y="3214686"/>
            <a:ext cx="1857388" cy="1857388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5572132" y="1571612"/>
            <a:ext cx="1872000" cy="1872000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6929454" y="1643050"/>
            <a:ext cx="1872000" cy="1872000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6143636" y="3214686"/>
            <a:ext cx="1872000" cy="1872000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Centroid</a:t>
            </a:r>
            <a:r>
              <a:rPr lang="nl-BE" dirty="0" smtClean="0"/>
              <a:t> </a:t>
            </a:r>
            <a:r>
              <a:rPr lang="nl-BE" dirty="0" err="1" smtClean="0"/>
              <a:t>localization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Coarse</a:t>
            </a:r>
            <a:r>
              <a:rPr lang="nl-BE" dirty="0" smtClean="0"/>
              <a:t> </a:t>
            </a:r>
            <a:r>
              <a:rPr lang="nl-BE" dirty="0" err="1" smtClean="0"/>
              <a:t>grained</a:t>
            </a:r>
            <a:r>
              <a:rPr lang="nl-BE" dirty="0" smtClean="0"/>
              <a:t> </a:t>
            </a:r>
            <a:r>
              <a:rPr lang="nl-BE" dirty="0" err="1" smtClean="0"/>
              <a:t>localization</a:t>
            </a:r>
            <a:endParaRPr lang="nl-BE" dirty="0" smtClean="0"/>
          </a:p>
          <a:p>
            <a:r>
              <a:rPr lang="en-US" dirty="0" smtClean="0"/>
              <a:t>calculate the unknown position as the </a:t>
            </a:r>
            <a:r>
              <a:rPr lang="en-US" dirty="0" err="1" smtClean="0"/>
              <a:t>centroid</a:t>
            </a:r>
            <a:r>
              <a:rPr lang="en-US" dirty="0" smtClean="0"/>
              <a:t> of the anchor nodes within their  communication </a:t>
            </a:r>
            <a:r>
              <a:rPr lang="nl-BE" dirty="0" smtClean="0"/>
              <a:t>range</a:t>
            </a:r>
            <a:endParaRPr lang="nl-BE" dirty="0"/>
          </a:p>
        </p:txBody>
      </p:sp>
      <p:sp>
        <p:nvSpPr>
          <p:cNvPr id="4" name="Stroomdiagram: Of 3"/>
          <p:cNvSpPr/>
          <p:nvPr/>
        </p:nvSpPr>
        <p:spPr>
          <a:xfrm>
            <a:off x="7286644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Stroomdiagram: Of 4"/>
          <p:cNvSpPr/>
          <p:nvPr/>
        </p:nvSpPr>
        <p:spPr>
          <a:xfrm>
            <a:off x="5072066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6" name="Stroomdiagram: Of 5"/>
          <p:cNvSpPr/>
          <p:nvPr/>
        </p:nvSpPr>
        <p:spPr>
          <a:xfrm>
            <a:off x="7215206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Stroomdiagram: Of 6"/>
          <p:cNvSpPr/>
          <p:nvPr/>
        </p:nvSpPr>
        <p:spPr>
          <a:xfrm>
            <a:off x="5072066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troomdiagram: Of 7"/>
          <p:cNvSpPr/>
          <p:nvPr/>
        </p:nvSpPr>
        <p:spPr>
          <a:xfrm>
            <a:off x="6143636" y="5000636"/>
            <a:ext cx="428628" cy="428628"/>
          </a:xfrm>
          <a:prstGeom prst="flowChar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/>
          <p:cNvSpPr txBox="1"/>
          <p:nvPr/>
        </p:nvSpPr>
        <p:spPr>
          <a:xfrm>
            <a:off x="4857752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0.0</a:t>
            </a:r>
            <a:endParaRPr lang="nl-BE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7000892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3.0 ; 0.0</a:t>
            </a:r>
            <a:endParaRPr lang="nl-BE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4786314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3.0</a:t>
            </a:r>
            <a:endParaRPr lang="nl-BE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6929454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3.0 ; 3.0</a:t>
            </a:r>
            <a:endParaRPr lang="nl-BE" sz="1600" dirty="0"/>
          </a:p>
        </p:txBody>
      </p:sp>
      <p:sp>
        <p:nvSpPr>
          <p:cNvPr id="13" name="Tekstvak 12"/>
          <p:cNvSpPr txBox="1"/>
          <p:nvPr/>
        </p:nvSpPr>
        <p:spPr>
          <a:xfrm>
            <a:off x="5929322" y="542926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1.5 ; 1.5</a:t>
            </a:r>
            <a:endParaRPr lang="nl-B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Weighted</a:t>
            </a:r>
            <a:r>
              <a:rPr lang="nl-BE" dirty="0" smtClean="0"/>
              <a:t> CL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weight is coupled to the position of each anchor node by its RSS.</a:t>
            </a:r>
          </a:p>
          <a:p>
            <a:endParaRPr lang="nl-BE" dirty="0"/>
          </a:p>
        </p:txBody>
      </p:sp>
      <p:sp>
        <p:nvSpPr>
          <p:cNvPr id="9" name="Stroomdiagram: Of 8"/>
          <p:cNvSpPr/>
          <p:nvPr/>
        </p:nvSpPr>
        <p:spPr>
          <a:xfrm>
            <a:off x="8072462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Stroomdiagram: Of 9"/>
          <p:cNvSpPr/>
          <p:nvPr/>
        </p:nvSpPr>
        <p:spPr>
          <a:xfrm>
            <a:off x="5857884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Stroomdiagram: Of 10"/>
          <p:cNvSpPr/>
          <p:nvPr/>
        </p:nvSpPr>
        <p:spPr>
          <a:xfrm>
            <a:off x="8001024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Stroomdiagram: Of 11"/>
          <p:cNvSpPr/>
          <p:nvPr/>
        </p:nvSpPr>
        <p:spPr>
          <a:xfrm>
            <a:off x="5857884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Stroomdiagram: Of 12"/>
          <p:cNvSpPr/>
          <p:nvPr/>
        </p:nvSpPr>
        <p:spPr>
          <a:xfrm>
            <a:off x="7358082" y="4714884"/>
            <a:ext cx="428628" cy="428628"/>
          </a:xfrm>
          <a:prstGeom prst="flowChar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13"/>
          <p:cNvSpPr txBox="1"/>
          <p:nvPr/>
        </p:nvSpPr>
        <p:spPr>
          <a:xfrm>
            <a:off x="5643570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0.0</a:t>
            </a:r>
            <a:endParaRPr lang="nl-BE" sz="1600" dirty="0"/>
          </a:p>
        </p:txBody>
      </p:sp>
      <p:sp>
        <p:nvSpPr>
          <p:cNvPr id="15" name="Tekstvak 14"/>
          <p:cNvSpPr txBox="1"/>
          <p:nvPr/>
        </p:nvSpPr>
        <p:spPr>
          <a:xfrm>
            <a:off x="7786710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3.0 ; 0.0</a:t>
            </a:r>
            <a:endParaRPr lang="nl-BE" sz="1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4143380"/>
            <a:ext cx="25241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kstvak 16"/>
          <p:cNvSpPr txBox="1"/>
          <p:nvPr/>
        </p:nvSpPr>
        <p:spPr>
          <a:xfrm>
            <a:off x="5572132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3.0</a:t>
            </a:r>
            <a:endParaRPr lang="nl-BE" sz="1600" dirty="0"/>
          </a:p>
        </p:txBody>
      </p:sp>
      <p:sp>
        <p:nvSpPr>
          <p:cNvPr id="18" name="Tekstvak 17"/>
          <p:cNvSpPr txBox="1"/>
          <p:nvPr/>
        </p:nvSpPr>
        <p:spPr>
          <a:xfrm>
            <a:off x="7715272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3.0 ; 3.0</a:t>
            </a:r>
            <a:endParaRPr lang="nl-BE" sz="1600" dirty="0"/>
          </a:p>
        </p:txBody>
      </p:sp>
      <p:sp>
        <p:nvSpPr>
          <p:cNvPr id="19" name="Tekstvak 18"/>
          <p:cNvSpPr txBox="1"/>
          <p:nvPr/>
        </p:nvSpPr>
        <p:spPr>
          <a:xfrm>
            <a:off x="7143768" y="5143512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2.0 ; 1.0</a:t>
            </a:r>
            <a:endParaRPr lang="nl-BE" sz="1600" dirty="0"/>
          </a:p>
        </p:txBody>
      </p:sp>
      <p:cxnSp>
        <p:nvCxnSpPr>
          <p:cNvPr id="21" name="Rechte verbindingslijn met pijl 20"/>
          <p:cNvCxnSpPr/>
          <p:nvPr/>
        </p:nvCxnSpPr>
        <p:spPr>
          <a:xfrm>
            <a:off x="6429388" y="4643446"/>
            <a:ext cx="785818" cy="21431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/>
          <p:nvPr/>
        </p:nvCxnSpPr>
        <p:spPr>
          <a:xfrm rot="16200000" flipV="1">
            <a:off x="7786710" y="5572140"/>
            <a:ext cx="428628" cy="28575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 rot="5400000" flipH="1" flipV="1">
            <a:off x="6429388" y="5500702"/>
            <a:ext cx="571504" cy="57150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/>
          <p:nvPr/>
        </p:nvCxnSpPr>
        <p:spPr>
          <a:xfrm rot="10800000" flipV="1">
            <a:off x="7858148" y="4786322"/>
            <a:ext cx="357190" cy="7143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6572264" y="5643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0" name="Tekstvak 29"/>
          <p:cNvSpPr txBox="1"/>
          <p:nvPr/>
        </p:nvSpPr>
        <p:spPr>
          <a:xfrm>
            <a:off x="6643702" y="45720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1" name="Tekstvak 30"/>
          <p:cNvSpPr txBox="1"/>
          <p:nvPr/>
        </p:nvSpPr>
        <p:spPr>
          <a:xfrm>
            <a:off x="7929586" y="5643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2" name="Tekstvak 31"/>
          <p:cNvSpPr txBox="1"/>
          <p:nvPr/>
        </p:nvSpPr>
        <p:spPr>
          <a:xfrm>
            <a:off x="8001024" y="4643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3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Definitions</a:t>
            </a:r>
            <a:r>
              <a:rPr lang="fr-BE" dirty="0" smtClean="0"/>
              <a:t> / </a:t>
            </a:r>
            <a:r>
              <a:rPr lang="fr-BE" dirty="0" err="1" smtClean="0"/>
              <a:t>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Anchor </a:t>
            </a:r>
            <a:r>
              <a:rPr lang="fr-BE" dirty="0" err="1" smtClean="0"/>
              <a:t>node</a:t>
            </a:r>
            <a:r>
              <a:rPr lang="fr-BE" dirty="0" smtClean="0"/>
              <a:t>: </a:t>
            </a:r>
            <a:r>
              <a:rPr lang="fr-BE" dirty="0" err="1" smtClean="0"/>
              <a:t>known</a:t>
            </a:r>
            <a:r>
              <a:rPr lang="fr-BE" dirty="0" smtClean="0"/>
              <a:t> position</a:t>
            </a:r>
          </a:p>
          <a:p>
            <a:r>
              <a:rPr lang="fr-BE" dirty="0" smtClean="0"/>
              <a:t>Blind </a:t>
            </a:r>
            <a:r>
              <a:rPr lang="fr-BE" dirty="0" err="1" smtClean="0"/>
              <a:t>node</a:t>
            </a:r>
            <a:r>
              <a:rPr lang="fr-BE" dirty="0" smtClean="0"/>
              <a:t>: </a:t>
            </a:r>
            <a:r>
              <a:rPr lang="fr-BE" dirty="0" err="1" smtClean="0"/>
              <a:t>unknown</a:t>
            </a:r>
            <a:r>
              <a:rPr lang="fr-BE" dirty="0" smtClean="0"/>
              <a:t> position</a:t>
            </a:r>
          </a:p>
          <a:p>
            <a:endParaRPr lang="fr-BE" dirty="0" smtClean="0"/>
          </a:p>
          <a:p>
            <a:r>
              <a:rPr lang="fr-BE" dirty="0" smtClean="0"/>
              <a:t>Goal: to position a </a:t>
            </a:r>
            <a:r>
              <a:rPr lang="fr-BE" dirty="0" err="1" smtClean="0"/>
              <a:t>blind</a:t>
            </a:r>
            <a:r>
              <a:rPr lang="fr-BE" dirty="0" smtClean="0"/>
              <a:t> </a:t>
            </a:r>
            <a:r>
              <a:rPr lang="fr-BE" dirty="0" err="1" smtClean="0"/>
              <a:t>node</a:t>
            </a:r>
            <a:r>
              <a:rPr lang="fr-BE" dirty="0" smtClean="0"/>
              <a:t> by </a:t>
            </a:r>
            <a:r>
              <a:rPr lang="fr-BE" dirty="0" err="1" smtClean="0"/>
              <a:t>using</a:t>
            </a:r>
            <a:r>
              <a:rPr lang="fr-BE" dirty="0" smtClean="0"/>
              <a:t> pair-</a:t>
            </a:r>
            <a:r>
              <a:rPr lang="fr-BE" dirty="0" err="1" smtClean="0"/>
              <a:t>wise</a:t>
            </a:r>
            <a:r>
              <a:rPr lang="fr-BE" dirty="0" smtClean="0"/>
              <a:t> </a:t>
            </a:r>
            <a:r>
              <a:rPr lang="fr-BE" dirty="0" err="1" smtClean="0"/>
              <a:t>measurements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the </a:t>
            </a:r>
            <a:r>
              <a:rPr lang="fr-BE" dirty="0" err="1" smtClean="0"/>
              <a:t>anchor</a:t>
            </a:r>
            <a:r>
              <a:rPr lang="fr-BE" dirty="0" smtClean="0"/>
              <a:t> </a:t>
            </a:r>
            <a:r>
              <a:rPr lang="fr-BE" dirty="0" err="1" smtClean="0"/>
              <a:t>nodes</a:t>
            </a:r>
            <a:r>
              <a:rPr lang="fr-BE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3-phase 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dirty="0" smtClean="0"/>
              <a:t>1. Determine the distances between </a:t>
            </a:r>
            <a:r>
              <a:rPr lang="en-US" dirty="0" err="1" smtClean="0"/>
              <a:t>blindnodes</a:t>
            </a:r>
            <a:r>
              <a:rPr lang="en-US" dirty="0" smtClean="0"/>
              <a:t> and anchor nodes. </a:t>
            </a:r>
            <a:endParaRPr lang="en-US" dirty="0" smtClean="0">
              <a:solidFill>
                <a:schemeClr val="accent2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dirty="0" smtClean="0">
              <a:solidFill>
                <a:schemeClr val="folHlink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dirty="0" smtClean="0"/>
              <a:t>2.</a:t>
            </a:r>
            <a:r>
              <a:rPr lang="en-US" b="1" dirty="0" smtClean="0"/>
              <a:t> </a:t>
            </a:r>
            <a:r>
              <a:rPr lang="en-US" dirty="0" smtClean="0"/>
              <a:t>Derive the position of each node from its anchor distances. </a:t>
            </a:r>
            <a:endParaRPr lang="en-US" dirty="0" smtClean="0">
              <a:solidFill>
                <a:schemeClr val="folHlink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endParaRPr lang="en-US" dirty="0" smtClean="0">
              <a:solidFill>
                <a:schemeClr val="folHlink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dirty="0" smtClean="0"/>
              <a:t>3.</a:t>
            </a:r>
            <a:r>
              <a:rPr lang="en-US" b="1" dirty="0" smtClean="0"/>
              <a:t> </a:t>
            </a:r>
            <a:r>
              <a:rPr lang="en-US" dirty="0" smtClean="0"/>
              <a:t>Iteratively</a:t>
            </a:r>
            <a:r>
              <a:rPr lang="en-US" b="1" dirty="0" smtClean="0"/>
              <a:t> </a:t>
            </a:r>
            <a:r>
              <a:rPr lang="en-US" dirty="0" smtClean="0"/>
              <a:t>refine node positions using range information and positions of neighboring nodes. </a:t>
            </a:r>
            <a:endParaRPr lang="en-US" dirty="0" smtClean="0">
              <a:solidFill>
                <a:schemeClr val="folHlink"/>
              </a:solidFill>
            </a:endParaRP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</a:pPr>
            <a:r>
              <a:rPr lang="fr-BE" dirty="0" smtClean="0"/>
              <a:t>Phase 1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the distances between blind nodes and anchor nodes. </a:t>
            </a:r>
          </a:p>
          <a:p>
            <a:endParaRPr lang="fr-BE" dirty="0" smtClean="0"/>
          </a:p>
          <a:p>
            <a:r>
              <a:rPr lang="fr-BE" dirty="0" smtClean="0"/>
              <a:t>Range-</a:t>
            </a:r>
            <a:r>
              <a:rPr lang="fr-BE" dirty="0" err="1" smtClean="0"/>
              <a:t>based</a:t>
            </a:r>
            <a:endParaRPr lang="fr-BE" dirty="0" smtClean="0"/>
          </a:p>
          <a:p>
            <a:pPr lvl="1"/>
            <a:r>
              <a:rPr lang="fr-BE" dirty="0" err="1" smtClean="0"/>
              <a:t>Ranging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endParaRPr lang="fr-BE" dirty="0" smtClean="0"/>
          </a:p>
          <a:p>
            <a:r>
              <a:rPr lang="fr-BE" dirty="0" smtClean="0"/>
              <a:t>Range-</a:t>
            </a:r>
            <a:r>
              <a:rPr lang="fr-BE" dirty="0" err="1" smtClean="0"/>
              <a:t>less</a:t>
            </a:r>
            <a:endParaRPr lang="fr-BE" dirty="0" smtClean="0"/>
          </a:p>
          <a:p>
            <a:pPr lvl="1"/>
            <a:r>
              <a:rPr lang="fr-BE" dirty="0" err="1" smtClean="0"/>
              <a:t>Mostly</a:t>
            </a:r>
            <a:r>
              <a:rPr lang="fr-BE" dirty="0" smtClean="0"/>
              <a:t> </a:t>
            </a:r>
            <a:r>
              <a:rPr lang="fr-BE" dirty="0" err="1" smtClean="0"/>
              <a:t>based</a:t>
            </a:r>
            <a:r>
              <a:rPr lang="fr-BE" dirty="0" smtClean="0"/>
              <a:t> on hop-count</a:t>
            </a:r>
          </a:p>
          <a:p>
            <a:pPr>
              <a:buNone/>
            </a:pPr>
            <a:r>
              <a:rPr lang="fr-BE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832</TotalTime>
  <Words>1683</Words>
  <Application>Microsoft Office PowerPoint</Application>
  <PresentationFormat>On-screen Show (4:3)</PresentationFormat>
  <Paragraphs>517</Paragraphs>
  <Slides>68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Verve</vt:lpstr>
      <vt:lpstr>WSN localization with Senseless framework</vt:lpstr>
      <vt:lpstr>Overview</vt:lpstr>
      <vt:lpstr>Motivation</vt:lpstr>
      <vt:lpstr>Overview</vt:lpstr>
      <vt:lpstr>Applications</vt:lpstr>
      <vt:lpstr>Overview</vt:lpstr>
      <vt:lpstr>Definitions / Taxonomy</vt:lpstr>
      <vt:lpstr>3-phase model</vt:lpstr>
      <vt:lpstr>Phase 1</vt:lpstr>
      <vt:lpstr>Ranging Methods</vt:lpstr>
      <vt:lpstr>RSS</vt:lpstr>
      <vt:lpstr>RSS – Errors</vt:lpstr>
      <vt:lpstr>RSS – Errors</vt:lpstr>
      <vt:lpstr>RSS – Errors</vt:lpstr>
      <vt:lpstr>RTLS Overview</vt:lpstr>
      <vt:lpstr>RTLS - Properties</vt:lpstr>
      <vt:lpstr>Centralized vs Distributed</vt:lpstr>
      <vt:lpstr>Centralized vs Distributed</vt:lpstr>
      <vt:lpstr>Comparison to Conventional Netwkors</vt:lpstr>
      <vt:lpstr>Localization methods</vt:lpstr>
      <vt:lpstr>Anchor-Free vs Anchor-Based</vt:lpstr>
      <vt:lpstr>Range-Free vs Range-Based</vt:lpstr>
      <vt:lpstr>Phase 1: Calculating Distance to Anchor Nodes</vt:lpstr>
      <vt:lpstr>Sum-dist  Phase 1:</vt:lpstr>
      <vt:lpstr> DV-hop  Phase 1: </vt:lpstr>
      <vt:lpstr>Euclidean Phase 1:</vt:lpstr>
      <vt:lpstr>Phase 2: Determining Position</vt:lpstr>
      <vt:lpstr>Phase 2: Min-max</vt:lpstr>
      <vt:lpstr>Telos</vt:lpstr>
      <vt:lpstr>TinyOS</vt:lpstr>
      <vt:lpstr>TinyOS</vt:lpstr>
      <vt:lpstr>TinyOS</vt:lpstr>
      <vt:lpstr>TinyOS Programming</vt:lpstr>
      <vt:lpstr>TinyOS &amp; nesC</vt:lpstr>
      <vt:lpstr>TinyOS </vt:lpstr>
      <vt:lpstr>Senseless</vt:lpstr>
      <vt:lpstr>MVC</vt:lpstr>
      <vt:lpstr>MVC</vt:lpstr>
      <vt:lpstr>SOA</vt:lpstr>
      <vt:lpstr>Functionality</vt:lpstr>
      <vt:lpstr>WSN</vt:lpstr>
      <vt:lpstr>WSN</vt:lpstr>
      <vt:lpstr>WSN (Parser)</vt:lpstr>
      <vt:lpstr>Database</vt:lpstr>
      <vt:lpstr>Controller</vt:lpstr>
      <vt:lpstr>SCALA</vt:lpstr>
      <vt:lpstr>Scala - Engine</vt:lpstr>
      <vt:lpstr>Scala</vt:lpstr>
      <vt:lpstr>Scala - Data</vt:lpstr>
      <vt:lpstr>Scala - Data</vt:lpstr>
      <vt:lpstr>GUI </vt:lpstr>
      <vt:lpstr>Sensor message</vt:lpstr>
      <vt:lpstr>Location message</vt:lpstr>
      <vt:lpstr>Status message</vt:lpstr>
      <vt:lpstr>Localization</vt:lpstr>
      <vt:lpstr>Workflow</vt:lpstr>
      <vt:lpstr>Workflow</vt:lpstr>
      <vt:lpstr>Workflow</vt:lpstr>
      <vt:lpstr>Workflow</vt:lpstr>
      <vt:lpstr>Workflow</vt:lpstr>
      <vt:lpstr>Calibration(1)</vt:lpstr>
      <vt:lpstr>Calibration(2)</vt:lpstr>
      <vt:lpstr>Algorithms</vt:lpstr>
      <vt:lpstr>Trilateration</vt:lpstr>
      <vt:lpstr>Slide 65</vt:lpstr>
      <vt:lpstr>Min-Max</vt:lpstr>
      <vt:lpstr>Centroid localization</vt:lpstr>
      <vt:lpstr>Weighted CL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Poseidon</dc:creator>
  <cp:lastModifiedBy>peter</cp:lastModifiedBy>
  <cp:revision>78</cp:revision>
  <dcterms:created xsi:type="dcterms:W3CDTF">2009-06-11T21:43:36Z</dcterms:created>
  <dcterms:modified xsi:type="dcterms:W3CDTF">2009-06-14T20:16:08Z</dcterms:modified>
</cp:coreProperties>
</file>