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67" r:id="rId4"/>
    <p:sldId id="295" r:id="rId5"/>
    <p:sldId id="289" r:id="rId6"/>
    <p:sldId id="296" r:id="rId7"/>
    <p:sldId id="290" r:id="rId8"/>
    <p:sldId id="27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  <p:sldId id="280" r:id="rId22"/>
    <p:sldId id="264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  <p:sldId id="261" r:id="rId32"/>
    <p:sldId id="265" r:id="rId33"/>
    <p:sldId id="262" r:id="rId34"/>
    <p:sldId id="266" r:id="rId35"/>
    <p:sldId id="258" r:id="rId36"/>
    <p:sldId id="259" r:id="rId37"/>
    <p:sldId id="288" r:id="rId38"/>
    <p:sldId id="291" r:id="rId39"/>
    <p:sldId id="292" r:id="rId40"/>
    <p:sldId id="293" r:id="rId41"/>
    <p:sldId id="294" r:id="rId42"/>
    <p:sldId id="297" r:id="rId4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6" autoAdjust="0"/>
  </p:normalViewPr>
  <p:slideViewPr>
    <p:cSldViewPr>
      <p:cViewPr varScale="1">
        <p:scale>
          <a:sx n="69" d="100"/>
          <a:sy n="69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t>14/06/2009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Received Signal Strength Indicator (RSSI) techniques measure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power at the receiver; knowing the transmission power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the path loss model or the calibration map, loss is translated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propagation time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knowing the signal speed, translate it into distance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Time-Difference-of-Arrival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differences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arrival of the same beacon at different sites; knowing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sites' positions, the sender's position can be inferred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Angle-of-Arrival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read the angle of reception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axis and, with the help of known distances, infer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sender's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18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All computation is done in a central server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Computation is distributed among the nodes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endParaRPr lang="en-US" sz="2400" dirty="0" smtClean="0"/>
          </a:p>
          <a:p>
            <a:r>
              <a:rPr lang="en-US" sz="2400" dirty="0" smtClean="0"/>
              <a:t>Anchor-free</a:t>
            </a:r>
          </a:p>
          <a:p>
            <a:pPr lvl="1"/>
            <a:r>
              <a:rPr lang="en-US" sz="2000" dirty="0" smtClean="0"/>
              <a:t>Relative coordinates</a:t>
            </a:r>
          </a:p>
          <a:p>
            <a:endParaRPr lang="en-US" sz="2400" dirty="0" smtClean="0"/>
          </a:p>
          <a:p>
            <a:r>
              <a:rPr lang="en-US" sz="2400" dirty="0" smtClean="0"/>
              <a:t>Anchor-based</a:t>
            </a:r>
          </a:p>
          <a:p>
            <a:pPr lvl="1"/>
            <a:r>
              <a:rPr lang="en-US" sz="2000" dirty="0" smtClean="0"/>
              <a:t>Use anchor nodes to calculate global coordinates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Range-Free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Local Techniques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Hop-Counting Techniques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Range-Based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Received Signal Strength Indicator (RSSI)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Attenuation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of Arrival (</a:t>
            </a:r>
            <a:r>
              <a:rPr lang="en-US" sz="1600" dirty="0" err="1" smtClean="0"/>
              <a:t>ToA</a:t>
            </a:r>
            <a:r>
              <a:rPr lang="en-US" sz="1600" dirty="0" smtClean="0"/>
              <a:t>) 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time of flight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Difference of Arrival (</a:t>
            </a:r>
            <a:r>
              <a:rPr lang="en-US" sz="1600" dirty="0" err="1" smtClean="0"/>
              <a:t>TDoA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requires time synchronization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electromagnetic (light, RF, microwave)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sound (acoustic, ultrasound)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Angle of Arrival (</a:t>
            </a:r>
            <a:r>
              <a:rPr lang="en-US" sz="1600" dirty="0" err="1" smtClean="0"/>
              <a:t>AoA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. Determine the distances between regular nodes and anchor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2.</a:t>
            </a:r>
            <a:r>
              <a:rPr lang="en-US" sz="3200" b="1" dirty="0" smtClean="0"/>
              <a:t> </a:t>
            </a:r>
            <a:r>
              <a:rPr lang="en-US" sz="3200" dirty="0" smtClean="0"/>
              <a:t>Derive the position of each node from its anchor distances. </a:t>
            </a:r>
            <a:r>
              <a:rPr lang="en-US" sz="3200" dirty="0" smtClean="0">
                <a:solidFill>
                  <a:schemeClr val="accent2"/>
                </a:solidFill>
              </a:rPr>
              <a:t>(Computation)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3.</a:t>
            </a:r>
            <a:r>
              <a:rPr lang="en-US" sz="3200" b="1" dirty="0" smtClean="0"/>
              <a:t> </a:t>
            </a:r>
            <a:r>
              <a:rPr lang="en-US" sz="3200" dirty="0" smtClean="0"/>
              <a:t>Iteratively</a:t>
            </a:r>
            <a:r>
              <a:rPr lang="en-US" sz="3200" b="1" dirty="0" smtClean="0"/>
              <a:t> </a:t>
            </a:r>
            <a:r>
              <a:rPr lang="en-US" sz="3200" dirty="0" smtClean="0"/>
              <a:t>refine node positions using range information and positions of neighboring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 &amp; 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</a:t>
            </a:r>
            <a:r>
              <a:rPr lang="nl-NL" dirty="0" err="1" smtClean="0"/>
              <a:t>Calculating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to Anchor </a:t>
            </a:r>
            <a:r>
              <a:rPr lang="nl-NL" dirty="0" err="1" smtClean="0"/>
              <a:t>Nodes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Sum-dist</a:t>
            </a:r>
            <a:r>
              <a:rPr lang="nl-NL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DV-Hop</a:t>
            </a:r>
            <a:r>
              <a:rPr lang="nl-NL" dirty="0" smtClean="0"/>
              <a:t> 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Euclidean</a:t>
            </a:r>
            <a:r>
              <a:rPr lang="nl-NL" dirty="0" smtClean="0"/>
              <a:t> 	</a:t>
            </a:r>
          </a:p>
          <a:p>
            <a:pPr>
              <a:lnSpc>
                <a:spcPct val="90000"/>
              </a:lnSpc>
            </a:pPr>
            <a:endParaRPr lang="nl-NL" dirty="0" smtClean="0"/>
          </a:p>
          <a:p>
            <a:pPr>
              <a:lnSpc>
                <a:spcPct val="90000"/>
              </a:lnSpc>
            </a:pPr>
            <a:r>
              <a:rPr lang="nl-NL" dirty="0" err="1" smtClean="0"/>
              <a:t>Anchors</a:t>
            </a:r>
            <a:endParaRPr lang="nl-NL" sz="3200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flood network 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with </a:t>
            </a:r>
            <a:r>
              <a:rPr lang="nl-NL" sz="2400" dirty="0" err="1" smtClean="0"/>
              <a:t>their</a:t>
            </a:r>
            <a:r>
              <a:rPr lang="nl-NL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own position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Sum-dist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add</a:t>
            </a:r>
            <a:r>
              <a:rPr lang="nl-NL" dirty="0" smtClean="0"/>
              <a:t> hop </a:t>
            </a:r>
            <a:r>
              <a:rPr lang="nl-NL" dirty="0" err="1" smtClean="0"/>
              <a:t>distances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requires</a:t>
            </a:r>
            <a:r>
              <a:rPr lang="nl-NL" dirty="0" smtClean="0"/>
              <a:t> range </a:t>
            </a:r>
            <a:r>
              <a:rPr lang="nl-NL" dirty="0" err="1" smtClean="0"/>
              <a:t>measurement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nl-NL" dirty="0" err="1" smtClean="0"/>
              <a:t>DV-hop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en-GB" dirty="0" smtClean="0"/>
              <a:t>Phase 1: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Anchors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flood network with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own position</a:t>
            </a:r>
            <a:endParaRPr lang="nl-NL" sz="2000" dirty="0" smtClean="0"/>
          </a:p>
          <a:p>
            <a:pPr lvl="1">
              <a:lnSpc>
                <a:spcPct val="90000"/>
              </a:lnSpc>
            </a:pPr>
            <a:r>
              <a:rPr lang="nl-NL" sz="2000" dirty="0" err="1" smtClean="0"/>
              <a:t>flood</a:t>
            </a:r>
            <a:r>
              <a:rPr lang="nl-NL" sz="2000" dirty="0" smtClean="0"/>
              <a:t> </a:t>
            </a:r>
            <a:r>
              <a:rPr lang="nl-NL" sz="2000" dirty="0" err="1" smtClean="0"/>
              <a:t>network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   </a:t>
            </a:r>
          </a:p>
          <a:p>
            <a:pPr lvl="1">
              <a:lnSpc>
                <a:spcPct val="90000"/>
              </a:lnSpc>
              <a:buNone/>
            </a:pPr>
            <a:r>
              <a:rPr lang="nl-NL" sz="2000" dirty="0" smtClean="0"/>
              <a:t>     </a:t>
            </a:r>
            <a:r>
              <a:rPr lang="nl-NL" sz="2000" dirty="0" err="1" smtClean="0"/>
              <a:t>avg</a:t>
            </a:r>
            <a:r>
              <a:rPr lang="nl-NL" sz="2000" dirty="0" smtClean="0"/>
              <a:t> hop </a:t>
            </a:r>
            <a:r>
              <a:rPr lang="nl-NL" sz="2000" dirty="0" err="1" smtClean="0"/>
              <a:t>distance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count number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of hops to anchors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multiply with </a:t>
            </a:r>
            <a:r>
              <a:rPr lang="en-GB" sz="2000" dirty="0" err="1" smtClean="0"/>
              <a:t>avg</a:t>
            </a:r>
            <a:r>
              <a:rPr lang="en-GB" sz="2000" dirty="0" smtClean="0"/>
              <a:t> hop distance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Euclidean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</a:p>
          <a:p>
            <a:pPr marL="476250" lvl="1">
              <a:lnSpc>
                <a:spcPct val="9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 marL="0" indent="0">
              <a:lnSpc>
                <a:spcPct val="90000"/>
              </a:lnSpc>
            </a:pPr>
            <a:endParaRPr lang="nl-NL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smtClean="0"/>
              <a:t>range </a:t>
            </a:r>
            <a:r>
              <a:rPr lang="nl-NL" dirty="0" err="1" smtClean="0"/>
              <a:t>measurement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err="1" smtClean="0"/>
              <a:t>geometric</a:t>
            </a:r>
            <a:r>
              <a:rPr lang="nl-NL" dirty="0" smtClean="0"/>
              <a:t> </a:t>
            </a:r>
            <a:r>
              <a:rPr lang="nl-NL" dirty="0" err="1" smtClean="0"/>
              <a:t>calculation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sz="1800" dirty="0" smtClean="0"/>
              <a:t>uses multiple distance </a:t>
            </a:r>
          </a:p>
          <a:p>
            <a:pPr lvl="1">
              <a:buNone/>
            </a:pPr>
            <a:r>
              <a:rPr lang="en-US" sz="1800" dirty="0" smtClean="0"/>
              <a:t>    measurements between </a:t>
            </a:r>
          </a:p>
          <a:p>
            <a:pPr lvl="1">
              <a:buNone/>
            </a:pPr>
            <a:r>
              <a:rPr lang="en-US" sz="1800" dirty="0" smtClean="0"/>
              <a:t>    known points</a:t>
            </a:r>
          </a:p>
          <a:p>
            <a:pPr lvl="1"/>
            <a:r>
              <a:rPr lang="nl-NL" sz="1800" dirty="0" smtClean="0"/>
              <a:t>Must </a:t>
            </a:r>
            <a:r>
              <a:rPr lang="nl-NL" sz="1800" dirty="0" err="1" smtClean="0"/>
              <a:t>solve</a:t>
            </a:r>
            <a:r>
              <a:rPr lang="nl-NL" sz="1800" dirty="0" smtClean="0"/>
              <a:t> a set of </a:t>
            </a:r>
          </a:p>
          <a:p>
            <a:pPr lvl="1">
              <a:buNone/>
            </a:pPr>
            <a:r>
              <a:rPr lang="nl-NL" sz="1800" dirty="0" smtClean="0"/>
              <a:t>    </a:t>
            </a:r>
            <a:r>
              <a:rPr lang="nl-NL" sz="1800" dirty="0" err="1" smtClean="0"/>
              <a:t>linear</a:t>
            </a:r>
            <a:r>
              <a:rPr lang="nl-NL" sz="1800" dirty="0" smtClean="0"/>
              <a:t> </a:t>
            </a:r>
            <a:r>
              <a:rPr lang="nl-NL" sz="1800" dirty="0" err="1" smtClean="0"/>
              <a:t>equation</a:t>
            </a: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r>
              <a:rPr lang="en-US" dirty="0" smtClean="0"/>
              <a:t>Triangulation</a:t>
            </a:r>
          </a:p>
          <a:p>
            <a:pPr lvl="1"/>
            <a:r>
              <a:rPr lang="en-US" sz="1800" dirty="0" smtClean="0"/>
              <a:t>Law of </a:t>
            </a:r>
            <a:r>
              <a:rPr lang="en-US" sz="1800" dirty="0" err="1" smtClean="0"/>
              <a:t>sines</a:t>
            </a:r>
            <a:r>
              <a:rPr lang="en-US" sz="1800" dirty="0" smtClean="0"/>
              <a:t>: (sin a)/A=(sin b)/B=(sin c)/</a:t>
            </a:r>
            <a:r>
              <a:rPr lang="en-US" sz="1800" dirty="0" smtClean="0"/>
              <a:t>C</a:t>
            </a:r>
            <a:endParaRPr lang="nl-NL" dirty="0" smtClean="0"/>
          </a:p>
          <a:p>
            <a:r>
              <a:rPr lang="nl-NL" dirty="0" err="1" smtClean="0"/>
              <a:t>Min-max</a:t>
            </a:r>
            <a:endParaRPr lang="nl-NL" dirty="0" smtClean="0"/>
          </a:p>
          <a:p>
            <a:r>
              <a:rPr lang="nl-NL" dirty="0" err="1" smtClean="0"/>
              <a:t>Proximity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err="1" smtClean="0"/>
              <a:t>Distance</a:t>
            </a:r>
            <a:r>
              <a:rPr lang="nl-NL" sz="3200" dirty="0" smtClean="0"/>
              <a:t> to </a:t>
            </a:r>
            <a:r>
              <a:rPr lang="nl-NL" sz="3200" dirty="0" err="1" smtClean="0"/>
              <a:t>anchors</a:t>
            </a:r>
            <a:r>
              <a:rPr lang="nl-NL" sz="3200" dirty="0" smtClean="0"/>
              <a:t> </a:t>
            </a:r>
            <a:r>
              <a:rPr lang="nl-NL" sz="3200" dirty="0" err="1" smtClean="0"/>
              <a:t>determines</a:t>
            </a:r>
            <a:r>
              <a:rPr lang="nl-NL" sz="3200" dirty="0" smtClean="0"/>
              <a:t> a </a:t>
            </a:r>
            <a:r>
              <a:rPr lang="nl-NL" sz="3200" dirty="0" err="1" smtClean="0"/>
              <a:t>bounding</a:t>
            </a:r>
            <a:r>
              <a:rPr lang="nl-NL" sz="3200" dirty="0" smtClean="0"/>
              <a:t> box</a:t>
            </a:r>
          </a:p>
          <a:p>
            <a:endParaRPr lang="nl-NL" sz="3200" dirty="0" smtClean="0"/>
          </a:p>
          <a:p>
            <a:r>
              <a:rPr lang="nl-NL" sz="3200" dirty="0" smtClean="0"/>
              <a:t>Center of box </a:t>
            </a:r>
            <a:r>
              <a:rPr lang="nl-NL" sz="3200" dirty="0" err="1" smtClean="0"/>
              <a:t>estimates</a:t>
            </a:r>
            <a:r>
              <a:rPr lang="nl-NL" sz="3200" dirty="0" smtClean="0"/>
              <a:t> node </a:t>
            </a:r>
            <a:r>
              <a:rPr lang="nl-NL" sz="3200" dirty="0" err="1" smtClean="0"/>
              <a:t>position</a:t>
            </a:r>
            <a:endParaRPr lang="en-GB" sz="32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>
                <a:solidFill>
                  <a:schemeClr val="accent1"/>
                </a:solidFill>
              </a:rPr>
              <a:t>Motivation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err="1" smtClean="0"/>
              <a:t>Open-source</a:t>
            </a:r>
            <a:r>
              <a:rPr lang="nl-BE" sz="2800" dirty="0" smtClean="0"/>
              <a:t> platform voor ontwerpen van WSN.</a:t>
            </a:r>
            <a:endParaRPr lang="nl-BE" dirty="0" smtClean="0"/>
          </a:p>
          <a:p>
            <a:pPr lvl="1"/>
            <a:r>
              <a:rPr lang="nl-BE" dirty="0" err="1" smtClean="0"/>
              <a:t>Wireless</a:t>
            </a:r>
            <a:r>
              <a:rPr lang="nl-BE" dirty="0" smtClean="0"/>
              <a:t> sensor platform</a:t>
            </a:r>
          </a:p>
          <a:p>
            <a:pPr lvl="1"/>
            <a:r>
              <a:rPr lang="nl-BE" dirty="0" smtClean="0"/>
              <a:t>Netwerk node</a:t>
            </a:r>
          </a:p>
          <a:p>
            <a:pPr lvl="1"/>
            <a:r>
              <a:rPr lang="nl-BE" dirty="0" smtClean="0"/>
              <a:t>Gateway </a:t>
            </a:r>
          </a:p>
          <a:p>
            <a:r>
              <a:rPr lang="nl-BE" dirty="0" smtClean="0"/>
              <a:t>Componenten:</a:t>
            </a:r>
          </a:p>
          <a:p>
            <a:pPr lvl="1"/>
            <a:r>
              <a:rPr lang="nl-BE" dirty="0" smtClean="0"/>
              <a:t>USB</a:t>
            </a:r>
          </a:p>
          <a:p>
            <a:pPr lvl="1"/>
            <a:r>
              <a:rPr lang="nl-BE" dirty="0" smtClean="0"/>
              <a:t>Antenna</a:t>
            </a:r>
          </a:p>
          <a:p>
            <a:pPr lvl="1"/>
            <a:r>
              <a:rPr lang="nl-BE" dirty="0" smtClean="0"/>
              <a:t>Processor</a:t>
            </a:r>
          </a:p>
          <a:p>
            <a:pPr lvl="1"/>
            <a:r>
              <a:rPr lang="nl-BE" dirty="0" smtClean="0"/>
              <a:t>Sensors</a:t>
            </a:r>
          </a:p>
          <a:p>
            <a:endParaRPr lang="nl-BE" dirty="0"/>
          </a:p>
        </p:txBody>
      </p:sp>
      <p:pic>
        <p:nvPicPr>
          <p:cNvPr id="5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4806725" y="4214818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telosb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 TI MSP430 microcontroller </a:t>
            </a:r>
            <a:r>
              <a:rPr lang="nl-BE" dirty="0" err="1" smtClean="0"/>
              <a:t>with</a:t>
            </a:r>
            <a:r>
              <a:rPr lang="nl-BE" dirty="0" smtClean="0"/>
              <a:t> 10kB RAM</a:t>
            </a:r>
          </a:p>
          <a:p>
            <a:r>
              <a:rPr lang="nl-BE" dirty="0" smtClean="0"/>
              <a:t> IEEE 802.15.4 </a:t>
            </a:r>
            <a:r>
              <a:rPr lang="nl-BE" dirty="0" err="1" smtClean="0"/>
              <a:t>compliant</a:t>
            </a:r>
            <a:r>
              <a:rPr lang="nl-BE" dirty="0" smtClean="0"/>
              <a:t> radio</a:t>
            </a:r>
          </a:p>
          <a:p>
            <a:r>
              <a:rPr lang="en-US" dirty="0" smtClean="0"/>
              <a:t> Integrated temperature, light, humidity and voltage sensor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Programmable</a:t>
            </a:r>
            <a:r>
              <a:rPr lang="nl-BE" dirty="0" smtClean="0"/>
              <a:t>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Integrated</a:t>
            </a:r>
            <a:r>
              <a:rPr lang="nl-BE" dirty="0" smtClean="0"/>
              <a:t>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sz="2800" dirty="0" err="1" smtClean="0"/>
              <a:t>TinyOS</a:t>
            </a:r>
            <a:r>
              <a:rPr lang="nl-BE" sz="2800" dirty="0" smtClean="0"/>
              <a:t> draait op de </a:t>
            </a:r>
            <a:r>
              <a:rPr lang="nl-BE" sz="2800" dirty="0" err="1" smtClean="0"/>
              <a:t>TelosB</a:t>
            </a:r>
            <a:r>
              <a:rPr lang="nl-BE" sz="2800" dirty="0" smtClean="0"/>
              <a:t> hardware</a:t>
            </a:r>
          </a:p>
          <a:p>
            <a:r>
              <a:rPr lang="nl-BE" sz="2800" dirty="0" smtClean="0"/>
              <a:t>Open </a:t>
            </a:r>
            <a:r>
              <a:rPr lang="nl-BE" sz="2800" dirty="0" err="1" smtClean="0"/>
              <a:t>source</a:t>
            </a:r>
            <a:endParaRPr lang="nl-BE" sz="2800" dirty="0" smtClean="0"/>
          </a:p>
          <a:p>
            <a:r>
              <a:rPr lang="nl-BE" sz="2800" dirty="0" smtClean="0"/>
              <a:t>Energie </a:t>
            </a:r>
            <a:r>
              <a:rPr lang="nl-BE" sz="2800" dirty="0" err="1" smtClean="0"/>
              <a:t>efficient</a:t>
            </a:r>
            <a:endParaRPr lang="nl-BE" sz="2800" dirty="0" smtClean="0"/>
          </a:p>
          <a:p>
            <a:r>
              <a:rPr lang="nl-BE" sz="2800" dirty="0" err="1" smtClean="0"/>
              <a:t>Multi-platform</a:t>
            </a:r>
            <a:endParaRPr lang="nl-BE" sz="2800" dirty="0" smtClean="0"/>
          </a:p>
          <a:p>
            <a:r>
              <a:rPr lang="nl-BE" sz="2800" dirty="0" err="1" smtClean="0"/>
              <a:t>NesC</a:t>
            </a:r>
            <a:endParaRPr lang="nl-BE" sz="2800" dirty="0" smtClean="0"/>
          </a:p>
          <a:p>
            <a:pPr lvl="1"/>
            <a:r>
              <a:rPr lang="nl-BE" sz="2400" dirty="0" smtClean="0"/>
              <a:t>Systeem, </a:t>
            </a:r>
            <a:r>
              <a:rPr lang="nl-BE" sz="2400" dirty="0" err="1" smtClean="0"/>
              <a:t>libraries</a:t>
            </a:r>
            <a:r>
              <a:rPr lang="nl-BE" sz="2400" dirty="0" smtClean="0"/>
              <a:t> &amp; applicaties</a:t>
            </a:r>
          </a:p>
          <a:p>
            <a:r>
              <a:rPr lang="nl-BE" sz="2800" dirty="0" smtClean="0"/>
              <a:t>Geen ontwikkelomgeving </a:t>
            </a:r>
          </a:p>
          <a:p>
            <a:pPr lvl="1"/>
            <a:r>
              <a:rPr lang="nl-BE" sz="2400" dirty="0" smtClean="0"/>
              <a:t>Geen ingeplante </a:t>
            </a:r>
            <a:r>
              <a:rPr lang="nl-BE" sz="2400" dirty="0" err="1" smtClean="0"/>
              <a:t>debug</a:t>
            </a:r>
            <a:r>
              <a:rPr lang="nl-BE" sz="2400" dirty="0" smtClean="0"/>
              <a:t> methode</a:t>
            </a:r>
          </a:p>
          <a:p>
            <a:pPr lvl="1"/>
            <a:r>
              <a:rPr lang="nl-BE" sz="2400" dirty="0" err="1" smtClean="0"/>
              <a:t>Printf</a:t>
            </a:r>
            <a:r>
              <a:rPr lang="nl-BE" sz="2400" dirty="0" smtClean="0"/>
              <a:t> </a:t>
            </a:r>
            <a:r>
              <a:rPr lang="nl-BE" sz="2400" dirty="0" err="1" smtClean="0"/>
              <a:t>library</a:t>
            </a:r>
            <a:endParaRPr lang="nl-BE" sz="2400" dirty="0" smtClean="0"/>
          </a:p>
          <a:p>
            <a:r>
              <a:rPr lang="nl-BE" sz="2800" dirty="0" smtClean="0"/>
              <a:t>Taal voor </a:t>
            </a:r>
            <a:r>
              <a:rPr lang="nl-BE" sz="2800" dirty="0" err="1" smtClean="0"/>
              <a:t>structured</a:t>
            </a:r>
            <a:r>
              <a:rPr lang="nl-BE" sz="2800" dirty="0" smtClean="0"/>
              <a:t> component </a:t>
            </a:r>
            <a:r>
              <a:rPr lang="nl-BE" sz="2800" dirty="0" err="1" smtClean="0"/>
              <a:t>based</a:t>
            </a:r>
            <a:r>
              <a:rPr lang="nl-BE" sz="2800" dirty="0" smtClean="0"/>
              <a:t> applicaties</a:t>
            </a:r>
          </a:p>
          <a:p>
            <a:pPr lvl="1"/>
            <a:r>
              <a:rPr lang="nl-BE" sz="2400" dirty="0" smtClean="0"/>
              <a:t>Een component voorziet en gebruikt </a:t>
            </a:r>
            <a:r>
              <a:rPr lang="nl-BE" sz="2400" i="1" dirty="0" smtClean="0"/>
              <a:t>interfaces</a:t>
            </a:r>
          </a:p>
          <a:p>
            <a:pPr lvl="1"/>
            <a:r>
              <a:rPr lang="nl-BE" sz="2400" dirty="0" smtClean="0"/>
              <a:t>Enige connectiepunt naar component (</a:t>
            </a:r>
            <a:r>
              <a:rPr lang="nl-BE" sz="2400" dirty="0" err="1" smtClean="0"/>
              <a:t>bi-drectioneel</a:t>
            </a:r>
            <a:r>
              <a:rPr lang="nl-BE" sz="2400" dirty="0" smtClean="0"/>
              <a:t>)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Ontworpen voor </a:t>
            </a:r>
            <a:r>
              <a:rPr lang="nl-BE" dirty="0" err="1" smtClean="0"/>
              <a:t>WSNs</a:t>
            </a:r>
            <a:r>
              <a:rPr lang="nl-BE" dirty="0" smtClean="0"/>
              <a:t> </a:t>
            </a:r>
            <a:r>
              <a:rPr lang="nl-BE" dirty="0" err="1" smtClean="0"/>
              <a:t>Event-driven</a:t>
            </a:r>
            <a:endParaRPr lang="nl-BE" dirty="0" smtClean="0"/>
          </a:p>
          <a:p>
            <a:r>
              <a:rPr lang="nl-BE" dirty="0" err="1" smtClean="0"/>
              <a:t>Small</a:t>
            </a:r>
            <a:r>
              <a:rPr lang="nl-BE" dirty="0" smtClean="0"/>
              <a:t> </a:t>
            </a:r>
            <a:r>
              <a:rPr lang="nl-BE" dirty="0" err="1" smtClean="0"/>
              <a:t>footprint</a:t>
            </a:r>
            <a:endParaRPr lang="nl-BE" dirty="0" smtClean="0"/>
          </a:p>
          <a:p>
            <a:r>
              <a:rPr lang="nl-BE" dirty="0" smtClean="0"/>
              <a:t>Low power</a:t>
            </a:r>
          </a:p>
          <a:p>
            <a:pPr lvl="1"/>
            <a:r>
              <a:rPr lang="nl-BE" dirty="0" err="1" smtClean="0"/>
              <a:t>Execute</a:t>
            </a:r>
            <a:r>
              <a:rPr lang="nl-BE" dirty="0" smtClean="0"/>
              <a:t> – Sleep cycli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Primaire </a:t>
            </a:r>
            <a:r>
              <a:rPr lang="nl-BE" dirty="0" err="1" smtClean="0"/>
              <a:t>functiesSensing</a:t>
            </a:r>
            <a:r>
              <a:rPr lang="nl-BE" dirty="0" smtClean="0"/>
              <a:t>, </a:t>
            </a:r>
            <a:r>
              <a:rPr lang="nl-BE" dirty="0" err="1" smtClean="0"/>
              <a:t>actuation</a:t>
            </a:r>
            <a:endParaRPr lang="nl-BE" dirty="0" smtClean="0"/>
          </a:p>
          <a:p>
            <a:r>
              <a:rPr lang="nl-BE" dirty="0" err="1" smtClean="0"/>
              <a:t>Communication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Goede gewoonten</a:t>
            </a:r>
          </a:p>
          <a:p>
            <a:pPr lvl="1"/>
            <a:r>
              <a:rPr lang="nl-BE" dirty="0" err="1" smtClean="0"/>
              <a:t>Modulariteit</a:t>
            </a:r>
            <a:endParaRPr lang="nl-BE" dirty="0" smtClean="0"/>
          </a:p>
          <a:p>
            <a:pPr lvl="1"/>
            <a:r>
              <a:rPr lang="nl-BE" dirty="0" smtClean="0"/>
              <a:t>Code </a:t>
            </a:r>
            <a:r>
              <a:rPr lang="nl-BE" dirty="0" err="1" smtClean="0"/>
              <a:t>Re-use</a:t>
            </a:r>
            <a:endParaRPr lang="nl-BE" dirty="0" smtClean="0"/>
          </a:p>
          <a:p>
            <a:r>
              <a:rPr lang="nl-BE" dirty="0" smtClean="0"/>
              <a:t>3 lagen</a:t>
            </a:r>
          </a:p>
          <a:p>
            <a:pPr lvl="1"/>
            <a:r>
              <a:rPr lang="nl-BE" dirty="0" smtClean="0"/>
              <a:t>HPL, HAL </a:t>
            </a:r>
            <a:r>
              <a:rPr lang="nl-BE" dirty="0" err="1" smtClean="0"/>
              <a:t>enHIL</a:t>
            </a:r>
            <a:endParaRPr lang="nl-BE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err="1" smtClean="0"/>
              <a:t>Interrupt</a:t>
            </a:r>
            <a:r>
              <a:rPr lang="nl-BE" dirty="0" smtClean="0"/>
              <a:t> gebaseerd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polling</a:t>
            </a:r>
            <a:endParaRPr lang="nl-BE" dirty="0" smtClean="0"/>
          </a:p>
          <a:p>
            <a:pPr lvl="1"/>
            <a:r>
              <a:rPr lang="nl-BE" dirty="0" err="1" smtClean="0"/>
              <a:t>Split-phase</a:t>
            </a:r>
            <a:r>
              <a:rPr lang="nl-BE" dirty="0" smtClean="0"/>
              <a:t> commando’s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Klein ( x KB )</a:t>
            </a:r>
          </a:p>
          <a:p>
            <a:pPr lvl="1"/>
            <a:r>
              <a:rPr lang="nl-BE" dirty="0" smtClean="0"/>
              <a:t>Geen gescheiden user &amp; system adresruimte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multithreading</a:t>
            </a:r>
            <a:endParaRPr lang="nl-BE" dirty="0" smtClean="0"/>
          </a:p>
          <a:p>
            <a:pPr lvl="1"/>
            <a:r>
              <a:rPr lang="nl-BE" dirty="0" smtClean="0"/>
              <a:t>Geen virtueel geheugen</a:t>
            </a:r>
          </a:p>
          <a:p>
            <a:pPr lvl="1"/>
            <a:r>
              <a:rPr lang="nl-BE" dirty="0" smtClean="0"/>
              <a:t>Geen processor / geheugenbeheer</a:t>
            </a:r>
          </a:p>
          <a:p>
            <a:pPr lvl="1"/>
            <a:r>
              <a:rPr lang="nl-BE" dirty="0" smtClean="0"/>
              <a:t>Geheugen is statisch, er worden geen variabelen dynamisch toegewezen,</a:t>
            </a:r>
          </a:p>
          <a:p>
            <a:pPr lvl="2"/>
            <a:r>
              <a:rPr lang="nl-BE" dirty="0" smtClean="0"/>
              <a:t>Geheugengebruik geweten na </a:t>
            </a:r>
            <a:r>
              <a:rPr lang="nl-BE" dirty="0" err="1" smtClean="0"/>
              <a:t>compile-time</a:t>
            </a:r>
            <a:endParaRPr lang="nl-BE" dirty="0" smtClean="0"/>
          </a:p>
          <a:p>
            <a:pPr lvl="2"/>
            <a:r>
              <a:rPr lang="nl-BE" dirty="0" smtClean="0"/>
              <a:t>Reden: weinig gebruiker interactie</a:t>
            </a:r>
          </a:p>
          <a:p>
            <a:pPr lvl="3"/>
            <a:r>
              <a:rPr lang="nl-BE" dirty="0" err="1" smtClean="0"/>
              <a:t>Debugging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nesC</a:t>
            </a:r>
            <a:r>
              <a:rPr lang="nl-BE" dirty="0" smtClean="0"/>
              <a:t> extensie = .</a:t>
            </a:r>
            <a:r>
              <a:rPr lang="nl-BE" dirty="0" err="1" smtClean="0"/>
              <a:t>nc</a:t>
            </a:r>
            <a:endParaRPr lang="nl-BE" dirty="0" smtClean="0"/>
          </a:p>
          <a:p>
            <a:r>
              <a:rPr lang="nl-BE" dirty="0" err="1" smtClean="0"/>
              <a:t>nesC</a:t>
            </a:r>
            <a:r>
              <a:rPr lang="nl-BE" dirty="0" smtClean="0"/>
              <a:t> is een dialect van C</a:t>
            </a:r>
          </a:p>
          <a:p>
            <a:r>
              <a:rPr lang="nl-BE" dirty="0" smtClean="0"/>
              <a:t>Naamgeving</a:t>
            </a:r>
          </a:p>
          <a:p>
            <a:pPr lvl="1"/>
            <a:r>
              <a:rPr lang="nl-BE" dirty="0" smtClean="0"/>
              <a:t>C suffix: configuratie</a:t>
            </a:r>
          </a:p>
          <a:p>
            <a:pPr lvl="2"/>
            <a:r>
              <a:rPr lang="nl-BE" dirty="0" err="1" smtClean="0"/>
              <a:t>Differentieren</a:t>
            </a:r>
            <a:r>
              <a:rPr lang="nl-BE" dirty="0" smtClean="0"/>
              <a:t> van een interface</a:t>
            </a:r>
          </a:p>
          <a:p>
            <a:pPr lvl="1"/>
            <a:r>
              <a:rPr lang="nl-BE" dirty="0" smtClean="0"/>
              <a:t>M suffix: module</a:t>
            </a:r>
          </a:p>
          <a:p>
            <a:r>
              <a:rPr lang="nl-BE" dirty="0" smtClean="0"/>
              <a:t>Bronbestanden gaan eerst door een preprocessor, resultaat: </a:t>
            </a:r>
            <a:r>
              <a:rPr lang="nl-BE" dirty="0" err="1" smtClean="0"/>
              <a:t>C-code</a:t>
            </a:r>
            <a:endParaRPr lang="nl-BE" dirty="0" smtClean="0"/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type bronbestanden, componenten</a:t>
            </a:r>
          </a:p>
          <a:p>
            <a:pPr lvl="1"/>
            <a:r>
              <a:rPr lang="nl-BE" b="1" i="1" dirty="0" smtClean="0"/>
              <a:t>Module</a:t>
            </a:r>
            <a:r>
              <a:rPr lang="nl-BE" dirty="0" smtClean="0"/>
              <a:t> ( algoritmes )</a:t>
            </a:r>
          </a:p>
          <a:p>
            <a:pPr lvl="1"/>
            <a:r>
              <a:rPr lang="nl-BE" b="1" i="1" dirty="0" err="1" smtClean="0"/>
              <a:t>Configuration</a:t>
            </a:r>
            <a:endParaRPr lang="nl-BE" dirty="0" smtClean="0"/>
          </a:p>
          <a:p>
            <a:pPr lvl="2"/>
            <a:r>
              <a:rPr lang="nl-BE" i="1" dirty="0" err="1" smtClean="0"/>
              <a:t>Wired</a:t>
            </a:r>
            <a:r>
              <a:rPr lang="nl-BE" dirty="0" smtClean="0"/>
              <a:t> de verschillende componenten aan mekaar</a:t>
            </a:r>
          </a:p>
          <a:p>
            <a:r>
              <a:rPr lang="nl-BE" dirty="0" smtClean="0"/>
              <a:t>Componenten </a:t>
            </a:r>
          </a:p>
          <a:p>
            <a:pPr lvl="1"/>
            <a:r>
              <a:rPr lang="nl-BE" b="1" i="1" dirty="0" err="1" smtClean="0"/>
              <a:t>Use</a:t>
            </a:r>
            <a:r>
              <a:rPr lang="nl-BE" b="1" i="1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pPr lvl="1"/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7923967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smtClean="0"/>
              <a:t>Interface</a:t>
            </a:r>
            <a:endParaRPr lang="nl-BE" dirty="0" smtClean="0"/>
          </a:p>
          <a:p>
            <a:pPr lvl="1"/>
            <a:r>
              <a:rPr lang="nl-BE" b="1" i="1" dirty="0" err="1" smtClean="0"/>
              <a:t>Call</a:t>
            </a:r>
            <a:r>
              <a:rPr lang="nl-BE" b="1" i="1" dirty="0" smtClean="0"/>
              <a:t> a </a:t>
            </a:r>
            <a:r>
              <a:rPr lang="nl-BE" b="1" i="1" dirty="0" err="1" smtClean="0"/>
              <a:t>command</a:t>
            </a:r>
            <a:endParaRPr lang="nl-BE" dirty="0" smtClean="0"/>
          </a:p>
          <a:p>
            <a:pPr lvl="1"/>
            <a:r>
              <a:rPr lang="nl-BE" b="1" i="1" dirty="0" err="1" smtClean="0"/>
              <a:t>Signal</a:t>
            </a:r>
            <a:r>
              <a:rPr lang="nl-BE" b="1" i="1" dirty="0" smtClean="0"/>
              <a:t> </a:t>
            </a:r>
            <a:r>
              <a:rPr lang="nl-BE" b="1" i="1" dirty="0" err="1" smtClean="0"/>
              <a:t>an</a:t>
            </a:r>
            <a:r>
              <a:rPr lang="nl-BE" b="1" i="1" dirty="0" smtClean="0"/>
              <a:t> </a:t>
            </a:r>
            <a:r>
              <a:rPr lang="nl-BE" b="1" i="1" dirty="0" err="1" smtClean="0"/>
              <a:t>event</a:t>
            </a:r>
            <a:endParaRPr lang="nl-BE" dirty="0" smtClean="0"/>
          </a:p>
          <a:p>
            <a:pPr lvl="1"/>
            <a:r>
              <a:rPr lang="nl-BE" dirty="0" err="1" smtClean="0"/>
              <a:t>Use</a:t>
            </a:r>
            <a:r>
              <a:rPr lang="nl-BE" dirty="0" smtClean="0"/>
              <a:t>: </a:t>
            </a:r>
            <a:r>
              <a:rPr lang="nl-BE" b="1" dirty="0" smtClean="0"/>
              <a:t>MOET</a:t>
            </a:r>
            <a:r>
              <a:rPr lang="nl-BE" dirty="0" smtClean="0"/>
              <a:t> alle </a:t>
            </a:r>
            <a:r>
              <a:rPr lang="nl-BE" dirty="0" err="1" smtClean="0"/>
              <a:t>events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command</a:t>
            </a:r>
            <a:r>
              <a:rPr lang="nl-BE" dirty="0" smtClean="0"/>
              <a:t> </a:t>
            </a:r>
            <a:r>
              <a:rPr lang="nl-BE" i="1" dirty="0" err="1" smtClean="0"/>
              <a:t>call</a:t>
            </a:r>
            <a:r>
              <a:rPr lang="nl-BE" i="1" dirty="0" smtClean="0"/>
              <a:t> </a:t>
            </a:r>
            <a:r>
              <a:rPr lang="nl-BE" dirty="0" smtClean="0"/>
              <a:t>uitvoeren</a:t>
            </a:r>
          </a:p>
          <a:p>
            <a:pPr lvl="1"/>
            <a:r>
              <a:rPr lang="nl-BE" dirty="0" smtClean="0"/>
              <a:t>Provide: </a:t>
            </a:r>
            <a:r>
              <a:rPr lang="nl-BE" b="1" dirty="0" smtClean="0"/>
              <a:t>MOET </a:t>
            </a:r>
            <a:r>
              <a:rPr lang="nl-BE" dirty="0" smtClean="0"/>
              <a:t>alle </a:t>
            </a:r>
            <a:r>
              <a:rPr lang="nl-BE" dirty="0" err="1" smtClean="0"/>
              <a:t>commands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event</a:t>
            </a:r>
            <a:r>
              <a:rPr lang="nl-BE" dirty="0" smtClean="0"/>
              <a:t> signaleren</a:t>
            </a:r>
          </a:p>
          <a:p>
            <a:pPr lvl="1"/>
            <a:r>
              <a:rPr lang="nl-BE" dirty="0" smtClean="0"/>
              <a:t>Modules implementeren deze interfaces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Voordelen:</a:t>
            </a:r>
          </a:p>
          <a:p>
            <a:endParaRPr lang="nl-BE" dirty="0" smtClean="0"/>
          </a:p>
          <a:p>
            <a:pPr lvl="1"/>
            <a:r>
              <a:rPr lang="nl-BE" dirty="0" err="1" smtClean="0"/>
              <a:t>Modulariteit</a:t>
            </a:r>
            <a:r>
              <a:rPr lang="nl-BE" dirty="0" smtClean="0"/>
              <a:t> en flexibiliteit</a:t>
            </a:r>
          </a:p>
          <a:p>
            <a:pPr lvl="1"/>
            <a:r>
              <a:rPr lang="nl-BE" dirty="0" err="1" smtClean="0"/>
              <a:t>Scalable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Hergebruik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Voordelen: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Toevoegen van Views en Models</a:t>
            </a:r>
          </a:p>
          <a:p>
            <a:pPr lvl="1"/>
            <a:r>
              <a:rPr lang="nl-BE" dirty="0" smtClean="0"/>
              <a:t>Onafhankelijkheid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5595"/>
            <a:ext cx="8786842" cy="49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Communication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Status</a:t>
            </a:r>
          </a:p>
          <a:p>
            <a:r>
              <a:rPr lang="nl-BE" dirty="0" err="1" smtClean="0"/>
              <a:t>Location</a:t>
            </a:r>
            <a:endParaRPr lang="nl-BE" dirty="0" smtClean="0"/>
          </a:p>
          <a:p>
            <a:r>
              <a:rPr lang="nl-BE" dirty="0" smtClean="0"/>
              <a:t>Sensor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(2)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6048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643578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219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5224" y="7620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3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95824" y="37338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Central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81224" y="1524000"/>
            <a:ext cx="3481388" cy="2476500"/>
            <a:chOff x="1488" y="720"/>
            <a:chExt cx="2193" cy="1560"/>
          </a:xfrm>
        </p:grpSpPr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1488" y="816"/>
              <a:ext cx="1584" cy="1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968" y="720"/>
              <a:ext cx="171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Request Transmission </a:t>
              </a:r>
            </a:p>
            <a:p>
              <a:r>
                <a:rPr lang="en-US">
                  <a:latin typeface="Tahoma" pitchFamily="34" charset="0"/>
                </a:rPr>
                <a:t>and tell how many cycles</a:t>
              </a:r>
            </a:p>
            <a:p>
              <a:r>
                <a:rPr lang="en-US">
                  <a:latin typeface="Tahoma" pitchFamily="34" charset="0"/>
                </a:rPr>
                <a:t>of power to loop through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62174" y="1676400"/>
            <a:ext cx="5919788" cy="5029200"/>
            <a:chOff x="1476" y="816"/>
            <a:chExt cx="3729" cy="3168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476" y="816"/>
              <a:ext cx="3696" cy="3168"/>
              <a:chOff x="1476" y="816"/>
              <a:chExt cx="3696" cy="3168"/>
            </a:xfrm>
          </p:grpSpPr>
          <p:cxnSp>
            <p:nvCxnSpPr>
              <p:cNvPr id="15" name="AutoShape 10"/>
              <p:cNvCxnSpPr>
                <a:cxnSpLocks noChangeShapeType="1"/>
                <a:stCxn id="8" idx="1"/>
                <a:endCxn id="7" idx="0"/>
              </p:cNvCxnSpPr>
              <p:nvPr/>
            </p:nvCxnSpPr>
            <p:spPr bwMode="auto">
              <a:xfrm rot="10800000" flipV="1">
                <a:off x="1476" y="2520"/>
                <a:ext cx="1608" cy="14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6" name="AutoShape 11"/>
              <p:cNvCxnSpPr>
                <a:cxnSpLocks noChangeShapeType="1"/>
                <a:stCxn id="8" idx="0"/>
                <a:endCxn id="5" idx="2"/>
              </p:cNvCxnSpPr>
              <p:nvPr/>
            </p:nvCxnSpPr>
            <p:spPr bwMode="auto">
              <a:xfrm rot="5400000" flipH="1" flipV="1">
                <a:off x="3516" y="696"/>
                <a:ext cx="1536" cy="17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12"/>
              <p:cNvCxnSpPr>
                <a:cxnSpLocks noChangeShapeType="1"/>
                <a:stCxn id="8" idx="2"/>
                <a:endCxn id="6" idx="0"/>
              </p:cNvCxnSpPr>
              <p:nvPr/>
            </p:nvCxnSpPr>
            <p:spPr bwMode="auto">
              <a:xfrm rot="16200000" flipH="1">
                <a:off x="3612" y="2472"/>
                <a:ext cx="1296" cy="17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78" y="2468"/>
              <a:ext cx="1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Broadcast in order </a:t>
              </a:r>
            </a:p>
            <a:p>
              <a:r>
                <a:rPr lang="en-US">
                  <a:latin typeface="Tahoma" pitchFamily="34" charset="0"/>
                </a:rPr>
                <a:t>to measure RSSI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400274" y="838200"/>
            <a:ext cx="5334000" cy="1219200"/>
            <a:chOff x="1500" y="288"/>
            <a:chExt cx="3360" cy="768"/>
          </a:xfrm>
        </p:grpSpPr>
        <p:cxnSp>
          <p:nvCxnSpPr>
            <p:cNvPr id="19" name="AutoShape 20"/>
            <p:cNvCxnSpPr>
              <a:cxnSpLocks noChangeShapeType="1"/>
              <a:stCxn id="5" idx="1"/>
              <a:endCxn id="4" idx="3"/>
            </p:cNvCxnSpPr>
            <p:nvPr/>
          </p:nvCxnSpPr>
          <p:spPr bwMode="auto">
            <a:xfrm rot="10800000" flipV="1">
              <a:off x="1500" y="648"/>
              <a:ext cx="336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60" y="288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1638274" y="2514600"/>
            <a:ext cx="3013075" cy="4191000"/>
            <a:chOff x="1020" y="1344"/>
            <a:chExt cx="1898" cy="264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248" y="235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 flipV="1">
              <a:off x="-72" y="2436"/>
              <a:ext cx="264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1638274" y="2514600"/>
            <a:ext cx="6019800" cy="4457701"/>
            <a:chOff x="1020" y="1344"/>
            <a:chExt cx="3792" cy="2808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640" y="379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6" name="AutoShape 25"/>
            <p:cNvCxnSpPr>
              <a:cxnSpLocks noChangeShapeType="1"/>
              <a:stCxn id="6" idx="1"/>
              <a:endCxn id="4" idx="2"/>
            </p:cNvCxnSpPr>
            <p:nvPr/>
          </p:nvCxnSpPr>
          <p:spPr bwMode="auto">
            <a:xfrm rot="10800000">
              <a:off x="1020" y="1344"/>
              <a:ext cx="3792" cy="2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60349" y="2698750"/>
            <a:ext cx="3219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This process repeats for each </a:t>
            </a:r>
          </a:p>
          <a:p>
            <a:r>
              <a:rPr lang="en-US">
                <a:latin typeface="Tahoma" pitchFamily="34" charset="0"/>
              </a:rPr>
              <a:t>power level the amount of </a:t>
            </a:r>
          </a:p>
          <a:p>
            <a:r>
              <a:rPr lang="en-US">
                <a:latin typeface="Tahoma" pitchFamily="34" charset="0"/>
              </a:rPr>
              <a:t>times the request asked for</a:t>
            </a:r>
          </a:p>
        </p:txBody>
      </p:sp>
      <p:cxnSp>
        <p:nvCxnSpPr>
          <p:cNvPr id="28" name="AutoShape 30"/>
          <p:cNvCxnSpPr>
            <a:cxnSpLocks noChangeShapeType="1"/>
            <a:stCxn id="8" idx="1"/>
            <a:endCxn id="4" idx="3"/>
          </p:cNvCxnSpPr>
          <p:nvPr/>
        </p:nvCxnSpPr>
        <p:spPr bwMode="auto">
          <a:xfrm flipH="1" flipV="1">
            <a:off x="2381224" y="1676400"/>
            <a:ext cx="2514600" cy="232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33824" y="2514600"/>
            <a:ext cx="362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Sends a notification that it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</a:t>
            </a:r>
            <a:r>
              <a:rPr lang="en-US" dirty="0" smtClean="0"/>
              <a:t>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chemeClr val="accent1"/>
                </a:solidFill>
              </a:rPr>
              <a:t>Applications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</a:t>
            </a:r>
            <a:r>
              <a:rPr lang="en-US" dirty="0" smtClean="0"/>
              <a:t>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rk</a:t>
            </a:r>
            <a:r>
              <a:rPr lang="en-US" baseline="30000" dirty="0" smtClean="0"/>
              <a:t> 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</a:t>
            </a:r>
            <a:r>
              <a:rPr lang="nl-BE" dirty="0" smtClean="0"/>
              <a:t>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</a:t>
            </a:r>
            <a:r>
              <a:rPr lang="en-US" dirty="0" smtClean="0"/>
              <a:t>anchor node a bounding </a:t>
            </a:r>
            <a:r>
              <a:rPr lang="en-US" dirty="0" smtClean="0"/>
              <a:t>box and </a:t>
            </a:r>
            <a:r>
              <a:rPr lang="en-US" dirty="0" smtClean="0"/>
              <a:t>estimates position at </a:t>
            </a:r>
            <a:r>
              <a:rPr lang="en-US" dirty="0" smtClean="0"/>
              <a:t>the </a:t>
            </a:r>
            <a:r>
              <a:rPr lang="nl-BE" dirty="0" err="1" smtClean="0"/>
              <a:t>intersection</a:t>
            </a:r>
            <a:r>
              <a:rPr lang="nl-BE" dirty="0" smtClean="0"/>
              <a:t> </a:t>
            </a:r>
            <a:r>
              <a:rPr lang="nl-BE" dirty="0" smtClean="0"/>
              <a:t>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</a:t>
            </a:r>
            <a:r>
              <a:rPr lang="en-US" dirty="0" smtClean="0"/>
              <a:t>soil </a:t>
            </a:r>
            <a:r>
              <a:rPr lang="nl-BE" dirty="0" err="1" smtClean="0"/>
              <a:t>chemistry</a:t>
            </a:r>
            <a:r>
              <a:rPr lang="nl-BE" dirty="0" smtClean="0"/>
              <a:t>,</a:t>
            </a:r>
            <a:r>
              <a:rPr lang="nl-BE" dirty="0" smtClean="0"/>
              <a:t> </a:t>
            </a:r>
            <a:r>
              <a:rPr lang="nl-BE" dirty="0" smtClean="0"/>
              <a:t>surveillance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REDWOOD</a:t>
            </a:r>
            <a:endParaRPr lang="nl-BE" dirty="0" smtClean="0"/>
          </a:p>
          <a:p>
            <a:r>
              <a:rPr lang="en-US" dirty="0" smtClean="0"/>
              <a:t>Home </a:t>
            </a:r>
            <a:r>
              <a:rPr lang="en-US" dirty="0" smtClean="0"/>
              <a:t>automation (smart </a:t>
            </a:r>
            <a:r>
              <a:rPr lang="en-US" dirty="0" smtClean="0"/>
              <a:t>ho</a:t>
            </a:r>
            <a:r>
              <a:rPr lang="nl-BE" dirty="0" smtClean="0"/>
              <a:t>me)</a:t>
            </a:r>
            <a:endParaRPr lang="nl-BE" dirty="0" smtClean="0"/>
          </a:p>
          <a:p>
            <a:r>
              <a:rPr lang="en-US" dirty="0" smtClean="0"/>
              <a:t>Inventory </a:t>
            </a:r>
            <a:r>
              <a:rPr lang="en-US" dirty="0" smtClean="0"/>
              <a:t>tracking (in warehouses, laboratories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chemeClr val="accent1"/>
                </a:solidFill>
              </a:rPr>
              <a:t>WSN as </a:t>
            </a:r>
            <a:r>
              <a:rPr lang="nl-BE" sz="2800" dirty="0" err="1" smtClean="0">
                <a:solidFill>
                  <a:schemeClr val="accent1"/>
                </a:solidFill>
              </a:rPr>
              <a:t>an</a:t>
            </a:r>
            <a:r>
              <a:rPr lang="nl-BE" sz="2800" dirty="0" smtClean="0">
                <a:solidFill>
                  <a:schemeClr val="accent1"/>
                </a:solidFill>
              </a:rPr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Comparison</a:t>
            </a:r>
            <a:r>
              <a:rPr lang="nl-BE" dirty="0" smtClean="0"/>
              <a:t> to </a:t>
            </a:r>
            <a:r>
              <a:rPr lang="nl-BE" dirty="0" err="1" smtClean="0"/>
              <a:t>Conventional</a:t>
            </a:r>
            <a:r>
              <a:rPr lang="nl-BE" dirty="0" smtClean="0"/>
              <a:t> </a:t>
            </a:r>
            <a:r>
              <a:rPr lang="nl-BE" dirty="0" err="1" smtClean="0"/>
              <a:t>Netwkors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1142976" y="1714488"/>
          <a:ext cx="7215206" cy="533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71"/>
                <a:gridCol w="6082235"/>
              </a:tblGrid>
              <a:tr h="347513"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nl-BE" dirty="0"/>
                    </a:p>
                  </a:txBody>
                  <a:tcPr/>
                </a:tc>
              </a:tr>
              <a:tr h="955661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Cellular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•Mobile nodes greatly outnumber stationary (BS)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•BS have unlimited power supply, mobiles are battery-operated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primary goal is to provide high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along with high bandwidth 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nl-BE" sz="1200" dirty="0"/>
                    </a:p>
                  </a:txBody>
                  <a:tcPr/>
                </a:tc>
              </a:tr>
              <a:tr h="1129418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MANET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•Tens to hundreds of nodes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consumption is of secondary importance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•Aims to form and maintain a connected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goal is to provide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(throughput vs. delay)</a:t>
                      </a:r>
                      <a:endParaRPr lang="nl-BE" sz="1200" dirty="0"/>
                    </a:p>
                  </a:txBody>
                  <a:tcPr/>
                </a:tc>
              </a:tr>
              <a:tr h="1303174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•Topology is a star network where a master has up to seven slaves (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piconet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there are mechanisms to form 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topology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and electronic consumer devices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short-range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isn’t generally an issue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•Goal is to replace cable between devices and provide RF connection</a:t>
                      </a:r>
                    </a:p>
                    <a:p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nl-BE" sz="1200" dirty="0"/>
                    </a:p>
                  </a:txBody>
                  <a:tcPr/>
                </a:tc>
              </a:tr>
              <a:tr h="1407746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WSN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•Hundreds of thousands of nodes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sensors, processors,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transceivers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stationary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•Each node depends on small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lowcapacity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main goal is to prolong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</a:t>
            </a:r>
            <a:r>
              <a:rPr lang="nl-BE" dirty="0" smtClean="0"/>
              <a:t> environment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VMWare</a:t>
            </a:r>
            <a:r>
              <a:rPr lang="nl-BE" dirty="0" smtClean="0"/>
              <a:t> + </a:t>
            </a:r>
            <a:r>
              <a:rPr lang="nl-BE" dirty="0" err="1" smtClean="0"/>
              <a:t>Xubuntos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</a:p>
          <a:p>
            <a:endParaRPr lang="nl-BE" dirty="0" smtClean="0"/>
          </a:p>
          <a:p>
            <a:r>
              <a:rPr lang="nl-BE" dirty="0" err="1" smtClean="0"/>
              <a:t>Netbeans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Visual Studio</a:t>
            </a:r>
            <a:endParaRPr lang="nl-BE" dirty="0"/>
          </a:p>
        </p:txBody>
      </p:sp>
      <p:pic>
        <p:nvPicPr>
          <p:cNvPr id="4" name="Afbeelding 3" descr="http://toilers.mines.edu/pub/Public/XubunTOS/web-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071678"/>
            <a:ext cx="2694633" cy="141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</a:p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</a:p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Stationary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543</TotalTime>
  <Words>1327</Words>
  <Application>Microsoft Office PowerPoint</Application>
  <PresentationFormat>Diavoorstelling (4:3)</PresentationFormat>
  <Paragraphs>358</Paragraphs>
  <Slides>42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3" baseType="lpstr">
      <vt:lpstr>Verve</vt:lpstr>
      <vt:lpstr>WSN localization with Senseless framework</vt:lpstr>
      <vt:lpstr>Overview</vt:lpstr>
      <vt:lpstr>Motivation</vt:lpstr>
      <vt:lpstr>Overview</vt:lpstr>
      <vt:lpstr>Applications</vt:lpstr>
      <vt:lpstr>Overview</vt:lpstr>
      <vt:lpstr>Comparison to Conventional Netwkors</vt:lpstr>
      <vt:lpstr>Work environment</vt:lpstr>
      <vt:lpstr>Localization methods</vt:lpstr>
      <vt:lpstr>Centralized vs Distributed</vt:lpstr>
      <vt:lpstr>Anchor-Free vs Anchor-Based</vt:lpstr>
      <vt:lpstr>Range-Free vs Range-Based</vt:lpstr>
      <vt:lpstr>Phases</vt:lpstr>
      <vt:lpstr>Phase 1: Calculating Distance to Anchor Nodes</vt:lpstr>
      <vt:lpstr>Sum-dist  Phase 1:</vt:lpstr>
      <vt:lpstr> DV-hop  Phase 1: </vt:lpstr>
      <vt:lpstr>Euclidean Phase 1:</vt:lpstr>
      <vt:lpstr>Phase 2: Determining Position</vt:lpstr>
      <vt:lpstr>Phase 2: Min-max</vt:lpstr>
      <vt:lpstr>Telos rev. B</vt:lpstr>
      <vt:lpstr>telosb</vt:lpstr>
      <vt:lpstr>TinyOS</vt:lpstr>
      <vt:lpstr>Dia 23</vt:lpstr>
      <vt:lpstr>Dia 24</vt:lpstr>
      <vt:lpstr>Dia 25</vt:lpstr>
      <vt:lpstr>Dia 26</vt:lpstr>
      <vt:lpstr>Dia 27</vt:lpstr>
      <vt:lpstr>Dia 28</vt:lpstr>
      <vt:lpstr>nesc</vt:lpstr>
      <vt:lpstr>SOA</vt:lpstr>
      <vt:lpstr>MVC</vt:lpstr>
      <vt:lpstr>Dia 32</vt:lpstr>
      <vt:lpstr>Communication</vt:lpstr>
      <vt:lpstr>Localization</vt:lpstr>
      <vt:lpstr>Calibration(1)</vt:lpstr>
      <vt:lpstr>Calibration(2)</vt:lpstr>
      <vt:lpstr>Workflow</vt:lpstr>
      <vt:lpstr>Algorithms</vt:lpstr>
      <vt:lpstr>Trilateration</vt:lpstr>
      <vt:lpstr>Dia 40</vt:lpstr>
      <vt:lpstr>Min-Max</vt:lpstr>
      <vt:lpstr>Centroid localization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Poseidon</cp:lastModifiedBy>
  <cp:revision>51</cp:revision>
  <dcterms:created xsi:type="dcterms:W3CDTF">2009-06-11T21:43:36Z</dcterms:created>
  <dcterms:modified xsi:type="dcterms:W3CDTF">2009-06-14T15:16:13Z</dcterms:modified>
</cp:coreProperties>
</file>