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63" r:id="rId4"/>
    <p:sldId id="264" r:id="rId5"/>
    <p:sldId id="265" r:id="rId6"/>
  </p:sldIdLst>
  <p:sldSz cx="9144000" cy="6858000" type="screen4x3"/>
  <p:notesSz cx="6805613" cy="9944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65637-9187-48E1-977F-1B1E4DE7CBBE}">
          <p14:sldIdLst>
            <p14:sldId id="257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EC1"/>
    <a:srgbClr val="FF8585"/>
    <a:srgbClr val="3166CF"/>
    <a:srgbClr val="3E6FD2"/>
    <a:srgbClr val="BDDEFF"/>
    <a:srgbClr val="99CCFF"/>
    <a:srgbClr val="808080"/>
    <a:srgbClr val="FFD624"/>
    <a:srgbClr val="0F5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0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183" y="0"/>
            <a:ext cx="2949841" cy="4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749"/>
            <a:ext cx="2949841" cy="49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183" y="9444749"/>
            <a:ext cx="2949841" cy="49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6A6AFFC9-D12D-49A7-8A38-294C5319AE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3330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3" y="0"/>
            <a:ext cx="2949841" cy="4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4" y="4723170"/>
            <a:ext cx="5445126" cy="447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749"/>
            <a:ext cx="2949841" cy="49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3" y="9444749"/>
            <a:ext cx="2949841" cy="49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00CD01A6-5D66-4AC1-8023-58A13D6437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8227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81075"/>
            <a:ext cx="9180513" cy="5876925"/>
          </a:xfrm>
          <a:prstGeom prst="rect">
            <a:avLst/>
          </a:prstGeom>
          <a:solidFill>
            <a:srgbClr val="0F5494"/>
          </a:solidFill>
          <a:ln w="25400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3086" name="Picture 6" descr="LOGO CE-EN-quadri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8763"/>
            <a:ext cx="143668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95738" y="2565400"/>
            <a:ext cx="5040312" cy="790575"/>
          </a:xfrm>
        </p:spPr>
        <p:txBody>
          <a:bodyPr/>
          <a:lstStyle>
            <a:lvl1pPr marL="3175">
              <a:defRPr sz="7600">
                <a:solidFill>
                  <a:srgbClr val="FFD624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716338"/>
            <a:ext cx="8532812" cy="1728787"/>
          </a:xfrm>
        </p:spPr>
        <p:txBody>
          <a:bodyPr/>
          <a:lstStyle>
            <a:lvl1pPr marL="0" indent="0">
              <a:buFontTx/>
              <a:buNone/>
              <a:defRPr sz="30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8A6F69A-54B1-4D7F-A548-DE4AB211417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67200" y="6659563"/>
            <a:ext cx="611188" cy="215900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59732-384B-40DF-ABAE-511274C994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390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339850"/>
            <a:ext cx="2071687" cy="4681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339850"/>
            <a:ext cx="6067425" cy="4681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2797-B445-47A7-A166-32BBDD07384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757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9DE69-16AD-4FEC-92FA-9B0C36BD7DB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31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F2510-2F19-4E7F-94B6-01C74D86682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4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92375"/>
            <a:ext cx="40386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92375"/>
            <a:ext cx="40386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109F7-8758-4172-AD12-9BED4E9F0AE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89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502A1-81D4-4E94-BF6F-0D21A20513E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290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B5184-B8B3-466C-90B7-324E7142DD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32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8F221-DE75-4250-B36F-1632749AA0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79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A8FAC-3CE6-435D-AE16-AAB9DAE554E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63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26683-E075-46EA-A52B-BC781A5797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68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39850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92375"/>
            <a:ext cx="8229600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en-US" smtClean="0"/>
              <a:t>Second level</a:t>
            </a:r>
            <a:endParaRPr lang="en-GB" altLang="en-US" smtClean="0"/>
          </a:p>
          <a:p>
            <a:pPr lvl="1"/>
            <a:r>
              <a:rPr lang="en-GB" altLang="en-US" smtClean="0"/>
              <a:t>Third level</a:t>
            </a:r>
          </a:p>
          <a:p>
            <a:pPr lvl="2"/>
            <a:r>
              <a:rPr lang="en-GB" altLang="en-US" smtClean="0"/>
              <a:t>- 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082A390-3B74-44DB-8F21-B0742025155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4262438" y="6659563"/>
            <a:ext cx="611187" cy="198437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41" name="Picture 17" descr="LOGO CE_Vertical_EN_NEG_quadri_H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8763"/>
            <a:ext cx="1436687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231486" y="4445893"/>
            <a:ext cx="9361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Networking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71600" y="1330011"/>
            <a:ext cx="7848872" cy="3690011"/>
          </a:xfrm>
          <a:prstGeom prst="rect">
            <a:avLst/>
          </a:prstGeom>
          <a:noFill/>
          <a:ln w="12700" cap="flat" cmpd="sng" algn="ctr">
            <a:solidFill>
              <a:srgbClr val="FFD62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30102" y="1497776"/>
            <a:ext cx="2658935" cy="2122671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59898" y="1497776"/>
            <a:ext cx="2628716" cy="2122672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10" name="Freeform 9198"/>
          <p:cNvSpPr>
            <a:spLocks/>
          </p:cNvSpPr>
          <p:nvPr/>
        </p:nvSpPr>
        <p:spPr bwMode="auto">
          <a:xfrm>
            <a:off x="3275856" y="3003798"/>
            <a:ext cx="2664296" cy="1584176"/>
          </a:xfrm>
          <a:custGeom>
            <a:avLst/>
            <a:gdLst>
              <a:gd name="T0" fmla="*/ 70414064 w 1439"/>
              <a:gd name="T1" fmla="*/ 17862886 h 935"/>
              <a:gd name="T2" fmla="*/ 66680858 w 1439"/>
              <a:gd name="T3" fmla="*/ 18205151 h 935"/>
              <a:gd name="T4" fmla="*/ 43123825 w 1439"/>
              <a:gd name="T5" fmla="*/ 0 h 935"/>
              <a:gd name="T6" fmla="*/ 18472432 w 1439"/>
              <a:gd name="T7" fmla="*/ 25596663 h 935"/>
              <a:gd name="T8" fmla="*/ 18729974 w 1439"/>
              <a:gd name="T9" fmla="*/ 29292289 h 935"/>
              <a:gd name="T10" fmla="*/ 16734600 w 1439"/>
              <a:gd name="T11" fmla="*/ 29155539 h 935"/>
              <a:gd name="T12" fmla="*/ 0 w 1439"/>
              <a:gd name="T13" fmla="*/ 46539411 h 935"/>
              <a:gd name="T14" fmla="*/ 16734600 w 1439"/>
              <a:gd name="T15" fmla="*/ 63991527 h 935"/>
              <a:gd name="T16" fmla="*/ 70414064 w 1439"/>
              <a:gd name="T17" fmla="*/ 63991527 h 935"/>
              <a:gd name="T18" fmla="*/ 92619450 w 1439"/>
              <a:gd name="T19" fmla="*/ 40927207 h 935"/>
              <a:gd name="T20" fmla="*/ 70414064 w 1439"/>
              <a:gd name="T21" fmla="*/ 17862886 h 9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txBody>
          <a:bodyPr lIns="135868" tIns="67933" rIns="135868" bIns="67933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1" i="0" u="none" strike="noStrike" kern="0" cap="none" spc="0" normalizeH="0" baseline="0" noProof="0" dirty="0" smtClean="0">
              <a:ln>
                <a:noFill/>
              </a:ln>
              <a:solidFill>
                <a:srgbClr val="FFD624"/>
              </a:solidFill>
              <a:effectLst/>
              <a:uLnTx/>
              <a:uFillTx/>
              <a:latin typeface="Verdana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971600" y="2582404"/>
            <a:ext cx="7848872" cy="11571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61150" y="3284984"/>
            <a:ext cx="1825612" cy="0"/>
          </a:xfrm>
          <a:prstGeom prst="line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13" name="Rectangle 12">
            <a:hlinkClick r:id="" action="ppaction://noaction"/>
          </p:cNvPr>
          <p:cNvSpPr/>
          <p:nvPr/>
        </p:nvSpPr>
        <p:spPr bwMode="auto">
          <a:xfrm>
            <a:off x="2915816" y="3208249"/>
            <a:ext cx="845334" cy="386466"/>
          </a:xfrm>
          <a:prstGeom prst="rect">
            <a:avLst/>
          </a:prstGeom>
          <a:solidFill>
            <a:srgbClr val="BDDEFF"/>
          </a:solidFill>
          <a:ln w="12700" cap="flat" cmpd="sng" algn="ctr">
            <a:solidFill>
              <a:srgbClr val="3166C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Access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4" name="Rectangle 13">
            <a:hlinkClick r:id="" action="ppaction://noaction"/>
          </p:cNvPr>
          <p:cNvSpPr/>
          <p:nvPr/>
        </p:nvSpPr>
        <p:spPr bwMode="auto">
          <a:xfrm>
            <a:off x="5580112" y="3208249"/>
            <a:ext cx="845334" cy="386466"/>
          </a:xfrm>
          <a:prstGeom prst="rect">
            <a:avLst/>
          </a:prstGeom>
          <a:solidFill>
            <a:srgbClr val="FF8585"/>
          </a:solidFill>
          <a:ln w="127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Access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1787" y="3284984"/>
            <a:ext cx="472181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SEND</a:t>
            </a:r>
            <a:endParaRPr lang="en-GB" sz="600" kern="0" dirty="0">
              <a:solidFill>
                <a:srgbClr val="646567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641" y="3284984"/>
            <a:ext cx="5664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RECEIVE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633789" y="2970510"/>
            <a:ext cx="62894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600" kern="0" dirty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DELIVER</a:t>
            </a:r>
          </a:p>
        </p:txBody>
      </p:sp>
      <p:cxnSp>
        <p:nvCxnSpPr>
          <p:cNvPr id="18" name="Elbow Connector 17"/>
          <p:cNvCxnSpPr/>
          <p:nvPr/>
        </p:nvCxnSpPr>
        <p:spPr bwMode="auto">
          <a:xfrm rot="5400000" flipH="1" flipV="1">
            <a:off x="5577607" y="2884488"/>
            <a:ext cx="485263" cy="95807"/>
          </a:xfrm>
          <a:prstGeom prst="bentConnector3">
            <a:avLst>
              <a:gd name="adj1" fmla="val 101034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sp>
        <p:nvSpPr>
          <p:cNvPr id="20" name="TextBox 19"/>
          <p:cNvSpPr txBox="1"/>
          <p:nvPr/>
        </p:nvSpPr>
        <p:spPr>
          <a:xfrm rot="5400000">
            <a:off x="5619135" y="2957929"/>
            <a:ext cx="53866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NOTIFY</a:t>
            </a:r>
            <a:endParaRPr lang="en-GB" sz="600" kern="0" dirty="0">
              <a:solidFill>
                <a:srgbClr val="646567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21" name="Elbow Connector 20"/>
          <p:cNvCxnSpPr>
            <a:endCxn id="13" idx="1"/>
          </p:cNvCxnSpPr>
          <p:nvPr/>
        </p:nvCxnSpPr>
        <p:spPr bwMode="auto">
          <a:xfrm rot="16200000" flipH="1">
            <a:off x="2517199" y="3002865"/>
            <a:ext cx="600522" cy="196712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 rot="16200000" flipV="1">
            <a:off x="3314303" y="2791971"/>
            <a:ext cx="485258" cy="280835"/>
          </a:xfrm>
          <a:prstGeom prst="bentConnector3">
            <a:avLst>
              <a:gd name="adj1" fmla="val 99726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23" name="Elbow Connector 22"/>
          <p:cNvCxnSpPr>
            <a:endCxn id="35" idx="3"/>
          </p:cNvCxnSpPr>
          <p:nvPr/>
        </p:nvCxnSpPr>
        <p:spPr bwMode="auto">
          <a:xfrm rot="5400000" flipH="1" flipV="1">
            <a:off x="6237431" y="2772511"/>
            <a:ext cx="825465" cy="445254"/>
          </a:xfrm>
          <a:prstGeom prst="bentConnector4">
            <a:avLst>
              <a:gd name="adj1" fmla="val 114"/>
              <a:gd name="adj2" fmla="val 141358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24" name="Rectangle 23">
            <a:hlinkClick r:id="" action="ppaction://noaction"/>
          </p:cNvPr>
          <p:cNvSpPr/>
          <p:nvPr/>
        </p:nvSpPr>
        <p:spPr bwMode="auto">
          <a:xfrm>
            <a:off x="1119189" y="1773553"/>
            <a:ext cx="1004646" cy="453355"/>
          </a:xfrm>
          <a:prstGeom prst="rect">
            <a:avLst/>
          </a:prstGeom>
          <a:solidFill>
            <a:srgbClr val="BDDEFF"/>
          </a:solidFill>
          <a:ln w="12700" cap="flat" cmpd="sng" algn="ctr">
            <a:solidFill>
              <a:srgbClr val="3166C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/>
        </p:nvSpPr>
        <p:spPr bwMode="auto">
          <a:xfrm>
            <a:off x="7289542" y="1773553"/>
            <a:ext cx="1004646" cy="453355"/>
          </a:xfrm>
          <a:prstGeom prst="rect">
            <a:avLst/>
          </a:prstGeom>
          <a:solidFill>
            <a:srgbClr val="FF8585"/>
          </a:solidFill>
          <a:ln w="127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971600" y="4177896"/>
            <a:ext cx="7848872" cy="0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16200000">
            <a:off x="-106584" y="3188471"/>
            <a:ext cx="16122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Messaging and Transport 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95481" y="1736851"/>
            <a:ext cx="100811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Applications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9832" y="4227934"/>
            <a:ext cx="284382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algn="r" eaLnBrk="0" hangingPunct="0">
              <a:defRPr sz="1100" ker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pPr algn="ctr"/>
            <a:r>
              <a:rPr lang="en-GB" dirty="0"/>
              <a:t>Internet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83768" y="1511763"/>
            <a:ext cx="1182882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1000" kern="0" dirty="0">
                <a:solidFill>
                  <a:srgbClr val="2D5EC1"/>
                </a:solidFill>
                <a:latin typeface="Verdana"/>
                <a:ea typeface="Verdana" charset="0"/>
                <a:cs typeface="Verdana" charset="0"/>
              </a:rPr>
              <a:t>Trust</a:t>
            </a:r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 </a:t>
            </a:r>
            <a:r>
              <a:rPr lang="en-GB" sz="1000" kern="0" dirty="0">
                <a:solidFill>
                  <a:srgbClr val="2D5EC1"/>
                </a:solidFill>
                <a:latin typeface="Verdana"/>
                <a:ea typeface="Verdana" charset="0"/>
                <a:cs typeface="Verdana" charset="0"/>
              </a:rPr>
              <a:t>Domain A</a:t>
            </a:r>
            <a:endParaRPr lang="en-GB" sz="1000" kern="0" dirty="0">
              <a:solidFill>
                <a:srgbClr val="2D5EC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2160" y="3591523"/>
            <a:ext cx="234017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Cross </a:t>
            </a:r>
            <a:r>
              <a:rPr lang="en-GB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Domain Trust</a:t>
            </a:r>
            <a:endParaRPr lang="en-GB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0103" y="1506209"/>
            <a:ext cx="123315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eaLnBrk="0" hangingPunct="0"/>
            <a:r>
              <a:rPr lang="en-GB" sz="1000" kern="0" dirty="0">
                <a:solidFill>
                  <a:srgbClr val="FF0000"/>
                </a:solidFill>
                <a:latin typeface="Verdana"/>
                <a:ea typeface="Verdana" charset="0"/>
                <a:cs typeface="Verdana" charset="0"/>
              </a:rPr>
              <a:t>Trust</a:t>
            </a:r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 </a:t>
            </a:r>
            <a:r>
              <a:rPr lang="en-GB" sz="1000" kern="0" dirty="0">
                <a:solidFill>
                  <a:srgbClr val="FF0000"/>
                </a:solidFill>
                <a:latin typeface="Verdana"/>
                <a:ea typeface="Verdana" charset="0"/>
                <a:cs typeface="Verdana" charset="0"/>
              </a:rPr>
              <a:t>Domain B</a:t>
            </a:r>
            <a:endParaRPr lang="en-GB" sz="1000" kern="0" dirty="0">
              <a:solidFill>
                <a:srgbClr val="FF0000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33" name="Elbow Connector 32"/>
          <p:cNvCxnSpPr>
            <a:endCxn id="25" idx="2"/>
          </p:cNvCxnSpPr>
          <p:nvPr/>
        </p:nvCxnSpPr>
        <p:spPr bwMode="auto">
          <a:xfrm flipV="1">
            <a:off x="6800782" y="2226908"/>
            <a:ext cx="991083" cy="214054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34" name="Elbow Connector 33"/>
          <p:cNvCxnSpPr>
            <a:stCxn id="35" idx="0"/>
            <a:endCxn id="25" idx="1"/>
          </p:cNvCxnSpPr>
          <p:nvPr/>
        </p:nvCxnSpPr>
        <p:spPr bwMode="auto">
          <a:xfrm rot="5400000" flipH="1" flipV="1">
            <a:off x="6652256" y="1718442"/>
            <a:ext cx="355496" cy="919075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35" name="Rectangle 34">
            <a:hlinkClick r:id="" action="ppaction://noaction"/>
          </p:cNvPr>
          <p:cNvSpPr/>
          <p:nvPr/>
        </p:nvSpPr>
        <p:spPr bwMode="auto">
          <a:xfrm>
            <a:off x="5868144" y="2355727"/>
            <a:ext cx="1004646" cy="453355"/>
          </a:xfrm>
          <a:prstGeom prst="rect">
            <a:avLst/>
          </a:prstGeom>
          <a:solidFill>
            <a:srgbClr val="FF8585"/>
          </a:solidFill>
          <a:ln w="127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4540" y="843558"/>
            <a:ext cx="130717" cy="19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GB" sz="2000" b="0"/>
          </a:p>
        </p:txBody>
      </p:sp>
      <p:cxnSp>
        <p:nvCxnSpPr>
          <p:cNvPr id="43" name="Elbow Connector 42"/>
          <p:cNvCxnSpPr/>
          <p:nvPr/>
        </p:nvCxnSpPr>
        <p:spPr bwMode="auto">
          <a:xfrm rot="5400000" flipH="1" flipV="1">
            <a:off x="1369374" y="1500382"/>
            <a:ext cx="502036" cy="1225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44" name="Elbow Connector 43"/>
          <p:cNvCxnSpPr/>
          <p:nvPr/>
        </p:nvCxnSpPr>
        <p:spPr bwMode="auto">
          <a:xfrm rot="16200000" flipV="1">
            <a:off x="7521184" y="1511500"/>
            <a:ext cx="523576" cy="527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270087" y="1692453"/>
            <a:ext cx="54899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536186" y="3056215"/>
            <a:ext cx="5118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SUBMIT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699793" y="3645024"/>
            <a:ext cx="583737" cy="156306"/>
            <a:chOff x="2903526" y="1354728"/>
            <a:chExt cx="451714" cy="156306"/>
          </a:xfrm>
        </p:grpSpPr>
        <p:sp>
          <p:nvSpPr>
            <p:cNvPr id="51" name="TextBox 5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>
                  <a:solidFill>
                    <a:srgbClr val="2D5EC1"/>
                  </a:solidFill>
                </a:rPr>
                <a:t>CORNER</a:t>
              </a:r>
              <a:endParaRPr lang="en-US" b="1" dirty="0">
                <a:solidFill>
                  <a:srgbClr val="2D5EC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198934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>
                  <a:solidFill>
                    <a:srgbClr val="2D5EC1"/>
                  </a:solidFill>
                </a:rPr>
                <a:t>2</a:t>
              </a:r>
              <a:endParaRPr lang="en-GB" sz="800" b="1" dirty="0">
                <a:solidFill>
                  <a:srgbClr val="2D5EC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51449" y="3645024"/>
            <a:ext cx="590873" cy="156306"/>
            <a:chOff x="3059832" y="1354728"/>
            <a:chExt cx="360040" cy="156306"/>
          </a:xfrm>
        </p:grpSpPr>
        <p:sp>
          <p:nvSpPr>
            <p:cNvPr id="54" name="TextBox 53"/>
            <p:cNvSpPr txBox="1"/>
            <p:nvPr/>
          </p:nvSpPr>
          <p:spPr>
            <a:xfrm>
              <a:off x="3059832" y="1393561"/>
              <a:ext cx="360040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/>
                <a:t>CORNER</a:t>
              </a:r>
              <a:endParaRPr lang="en-US" b="1" dirty="0"/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290073" y="1354728"/>
              <a:ext cx="7815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rgbClr val="646567"/>
                  </a:solidFill>
                </a:rPr>
                <a:t>3</a:t>
              </a:r>
              <a:endParaRPr lang="en-GB" sz="800" b="1" dirty="0" smtClean="0">
                <a:solidFill>
                  <a:srgbClr val="646567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2808581">
            <a:off x="4296670" y="2948269"/>
            <a:ext cx="422461" cy="371840"/>
            <a:chOff x="1508907" y="1122715"/>
            <a:chExt cx="609075" cy="507631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60" name="Freeform 653"/>
            <p:cNvSpPr>
              <a:spLocks noEditPoints="1"/>
            </p:cNvSpPr>
            <p:nvPr/>
          </p:nvSpPr>
          <p:spPr bwMode="auto">
            <a:xfrm>
              <a:off x="1661278" y="1122715"/>
              <a:ext cx="456704" cy="454239"/>
            </a:xfrm>
            <a:custGeom>
              <a:avLst/>
              <a:gdLst>
                <a:gd name="T0" fmla="*/ 159 w 162"/>
                <a:gd name="T1" fmla="*/ 55 h 161"/>
                <a:gd name="T2" fmla="*/ 106 w 162"/>
                <a:gd name="T3" fmla="*/ 3 h 161"/>
                <a:gd name="T4" fmla="*/ 98 w 162"/>
                <a:gd name="T5" fmla="*/ 0 h 161"/>
                <a:gd name="T6" fmla="*/ 97 w 162"/>
                <a:gd name="T7" fmla="*/ 0 h 161"/>
                <a:gd name="T8" fmla="*/ 92 w 162"/>
                <a:gd name="T9" fmla="*/ 3 h 161"/>
                <a:gd name="T10" fmla="*/ 3 w 162"/>
                <a:gd name="T11" fmla="*/ 91 h 161"/>
                <a:gd name="T12" fmla="*/ 1 w 162"/>
                <a:gd name="T13" fmla="*/ 97 h 161"/>
                <a:gd name="T14" fmla="*/ 1 w 162"/>
                <a:gd name="T15" fmla="*/ 97 h 161"/>
                <a:gd name="T16" fmla="*/ 3 w 162"/>
                <a:gd name="T17" fmla="*/ 105 h 161"/>
                <a:gd name="T18" fmla="*/ 56 w 162"/>
                <a:gd name="T19" fmla="*/ 158 h 161"/>
                <a:gd name="T20" fmla="*/ 63 w 162"/>
                <a:gd name="T21" fmla="*/ 161 h 161"/>
                <a:gd name="T22" fmla="*/ 70 w 162"/>
                <a:gd name="T23" fmla="*/ 158 h 161"/>
                <a:gd name="T24" fmla="*/ 159 w 162"/>
                <a:gd name="T25" fmla="*/ 70 h 161"/>
                <a:gd name="T26" fmla="*/ 162 w 162"/>
                <a:gd name="T27" fmla="*/ 63 h 161"/>
                <a:gd name="T28" fmla="*/ 159 w 162"/>
                <a:gd name="T29" fmla="*/ 55 h 161"/>
                <a:gd name="T30" fmla="*/ 91 w 162"/>
                <a:gd name="T31" fmla="*/ 15 h 161"/>
                <a:gd name="T32" fmla="*/ 78 w 162"/>
                <a:gd name="T33" fmla="*/ 77 h 161"/>
                <a:gd name="T34" fmla="*/ 16 w 162"/>
                <a:gd name="T35" fmla="*/ 91 h 161"/>
                <a:gd name="T36" fmla="*/ 91 w 162"/>
                <a:gd name="T37" fmla="*/ 15 h 161"/>
                <a:gd name="T38" fmla="*/ 152 w 162"/>
                <a:gd name="T39" fmla="*/ 64 h 161"/>
                <a:gd name="T40" fmla="*/ 64 w 162"/>
                <a:gd name="T41" fmla="*/ 152 h 161"/>
                <a:gd name="T42" fmla="*/ 62 w 162"/>
                <a:gd name="T43" fmla="*/ 152 h 161"/>
                <a:gd name="T44" fmla="*/ 11 w 162"/>
                <a:gd name="T45" fmla="*/ 101 h 161"/>
                <a:gd name="T46" fmla="*/ 82 w 162"/>
                <a:gd name="T47" fmla="*/ 85 h 161"/>
                <a:gd name="T48" fmla="*/ 85 w 162"/>
                <a:gd name="T49" fmla="*/ 81 h 161"/>
                <a:gd name="T50" fmla="*/ 101 w 162"/>
                <a:gd name="T51" fmla="*/ 10 h 161"/>
                <a:gd name="T52" fmla="*/ 152 w 162"/>
                <a:gd name="T53" fmla="*/ 62 h 161"/>
                <a:gd name="T54" fmla="*/ 153 w 162"/>
                <a:gd name="T55" fmla="*/ 63 h 161"/>
                <a:gd name="T56" fmla="*/ 152 w 162"/>
                <a:gd name="T57" fmla="*/ 6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161">
                  <a:moveTo>
                    <a:pt x="159" y="55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4" y="1"/>
                    <a:pt x="101" y="0"/>
                    <a:pt x="98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5" y="0"/>
                    <a:pt x="93" y="1"/>
                    <a:pt x="92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3"/>
                    <a:pt x="1" y="95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1" y="103"/>
                    <a:pt x="3" y="105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8" y="160"/>
                    <a:pt x="60" y="161"/>
                    <a:pt x="63" y="161"/>
                  </a:cubicBezTo>
                  <a:cubicBezTo>
                    <a:pt x="66" y="161"/>
                    <a:pt x="68" y="160"/>
                    <a:pt x="70" y="158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0" y="68"/>
                    <a:pt x="162" y="65"/>
                    <a:pt x="162" y="63"/>
                  </a:cubicBezTo>
                  <a:cubicBezTo>
                    <a:pt x="162" y="60"/>
                    <a:pt x="160" y="57"/>
                    <a:pt x="159" y="55"/>
                  </a:cubicBezTo>
                  <a:close/>
                  <a:moveTo>
                    <a:pt x="91" y="15"/>
                  </a:moveTo>
                  <a:cubicBezTo>
                    <a:pt x="78" y="77"/>
                    <a:pt x="78" y="77"/>
                    <a:pt x="78" y="77"/>
                  </a:cubicBezTo>
                  <a:cubicBezTo>
                    <a:pt x="16" y="91"/>
                    <a:pt x="16" y="91"/>
                    <a:pt x="16" y="91"/>
                  </a:cubicBezTo>
                  <a:lnTo>
                    <a:pt x="91" y="15"/>
                  </a:lnTo>
                  <a:close/>
                  <a:moveTo>
                    <a:pt x="152" y="64"/>
                  </a:moveTo>
                  <a:cubicBezTo>
                    <a:pt x="64" y="152"/>
                    <a:pt x="64" y="152"/>
                    <a:pt x="64" y="152"/>
                  </a:cubicBezTo>
                  <a:cubicBezTo>
                    <a:pt x="63" y="153"/>
                    <a:pt x="63" y="153"/>
                    <a:pt x="62" y="152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4" y="84"/>
                    <a:pt x="85" y="83"/>
                    <a:pt x="85" y="81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3" y="62"/>
                    <a:pt x="153" y="62"/>
                    <a:pt x="153" y="63"/>
                  </a:cubicBezTo>
                  <a:cubicBezTo>
                    <a:pt x="153" y="63"/>
                    <a:pt x="153" y="63"/>
                    <a:pt x="1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54"/>
            <p:cNvSpPr>
              <a:spLocks/>
            </p:cNvSpPr>
            <p:nvPr/>
          </p:nvSpPr>
          <p:spPr bwMode="auto">
            <a:xfrm>
              <a:off x="1508907" y="1458261"/>
              <a:ext cx="152372" cy="149497"/>
            </a:xfrm>
            <a:custGeom>
              <a:avLst/>
              <a:gdLst>
                <a:gd name="T0" fmla="*/ 53 w 54"/>
                <a:gd name="T1" fmla="*/ 2 h 53"/>
                <a:gd name="T2" fmla="*/ 47 w 54"/>
                <a:gd name="T3" fmla="*/ 2 h 53"/>
                <a:gd name="T4" fmla="*/ 2 w 54"/>
                <a:gd name="T5" fmla="*/ 46 h 53"/>
                <a:gd name="T6" fmla="*/ 2 w 54"/>
                <a:gd name="T7" fmla="*/ 52 h 53"/>
                <a:gd name="T8" fmla="*/ 5 w 54"/>
                <a:gd name="T9" fmla="*/ 53 h 53"/>
                <a:gd name="T10" fmla="*/ 8 w 54"/>
                <a:gd name="T11" fmla="*/ 52 h 53"/>
                <a:gd name="T12" fmla="*/ 53 w 54"/>
                <a:gd name="T13" fmla="*/ 8 h 53"/>
                <a:gd name="T14" fmla="*/ 53 w 54"/>
                <a:gd name="T1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3">
                  <a:moveTo>
                    <a:pt x="53" y="2"/>
                  </a:moveTo>
                  <a:cubicBezTo>
                    <a:pt x="51" y="0"/>
                    <a:pt x="48" y="0"/>
                    <a:pt x="47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8"/>
                    <a:pt x="0" y="50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6" y="53"/>
                    <a:pt x="7" y="53"/>
                    <a:pt x="8" y="5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4" y="6"/>
                    <a:pt x="54" y="3"/>
                    <a:pt x="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55"/>
            <p:cNvSpPr>
              <a:spLocks/>
            </p:cNvSpPr>
            <p:nvPr/>
          </p:nvSpPr>
          <p:spPr bwMode="auto">
            <a:xfrm>
              <a:off x="1604601" y="1512063"/>
              <a:ext cx="110069" cy="107194"/>
            </a:xfrm>
            <a:custGeom>
              <a:avLst/>
              <a:gdLst>
                <a:gd name="T0" fmla="*/ 37 w 39"/>
                <a:gd name="T1" fmla="*/ 1 h 38"/>
                <a:gd name="T2" fmla="*/ 31 w 39"/>
                <a:gd name="T3" fmla="*/ 1 h 38"/>
                <a:gd name="T4" fmla="*/ 1 w 39"/>
                <a:gd name="T5" fmla="*/ 31 h 38"/>
                <a:gd name="T6" fmla="*/ 1 w 39"/>
                <a:gd name="T7" fmla="*/ 37 h 38"/>
                <a:gd name="T8" fmla="*/ 5 w 39"/>
                <a:gd name="T9" fmla="*/ 38 h 38"/>
                <a:gd name="T10" fmla="*/ 8 w 39"/>
                <a:gd name="T11" fmla="*/ 37 h 38"/>
                <a:gd name="T12" fmla="*/ 37 w 39"/>
                <a:gd name="T13" fmla="*/ 7 h 38"/>
                <a:gd name="T14" fmla="*/ 37 w 39"/>
                <a:gd name="T1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1"/>
                  </a:moveTo>
                  <a:cubicBezTo>
                    <a:pt x="36" y="0"/>
                    <a:pt x="33" y="0"/>
                    <a:pt x="31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6"/>
                    <a:pt x="1" y="37"/>
                  </a:cubicBezTo>
                  <a:cubicBezTo>
                    <a:pt x="2" y="38"/>
                    <a:pt x="3" y="38"/>
                    <a:pt x="5" y="38"/>
                  </a:cubicBezTo>
                  <a:cubicBezTo>
                    <a:pt x="6" y="38"/>
                    <a:pt x="7" y="38"/>
                    <a:pt x="8" y="3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6"/>
                    <a:pt x="39" y="3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56"/>
            <p:cNvSpPr>
              <a:spLocks/>
            </p:cNvSpPr>
            <p:nvPr/>
          </p:nvSpPr>
          <p:spPr bwMode="auto">
            <a:xfrm>
              <a:off x="1697831" y="1562580"/>
              <a:ext cx="70641" cy="67766"/>
            </a:xfrm>
            <a:custGeom>
              <a:avLst/>
              <a:gdLst>
                <a:gd name="T0" fmla="*/ 17 w 25"/>
                <a:gd name="T1" fmla="*/ 2 h 24"/>
                <a:gd name="T2" fmla="*/ 2 w 25"/>
                <a:gd name="T3" fmla="*/ 17 h 24"/>
                <a:gd name="T4" fmla="*/ 2 w 25"/>
                <a:gd name="T5" fmla="*/ 23 h 24"/>
                <a:gd name="T6" fmla="*/ 5 w 25"/>
                <a:gd name="T7" fmla="*/ 24 h 24"/>
                <a:gd name="T8" fmla="*/ 8 w 25"/>
                <a:gd name="T9" fmla="*/ 23 h 24"/>
                <a:gd name="T10" fmla="*/ 23 w 25"/>
                <a:gd name="T11" fmla="*/ 8 h 24"/>
                <a:gd name="T12" fmla="*/ 23 w 25"/>
                <a:gd name="T13" fmla="*/ 2 h 24"/>
                <a:gd name="T14" fmla="*/ 17 w 25"/>
                <a:gd name="T1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4">
                  <a:moveTo>
                    <a:pt x="17" y="2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4"/>
                    <a:pt x="4" y="24"/>
                    <a:pt x="5" y="24"/>
                  </a:cubicBezTo>
                  <a:cubicBezTo>
                    <a:pt x="6" y="24"/>
                    <a:pt x="7" y="24"/>
                    <a:pt x="8" y="23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6"/>
                    <a:pt x="25" y="4"/>
                    <a:pt x="23" y="2"/>
                  </a:cubicBezTo>
                  <a:cubicBezTo>
                    <a:pt x="21" y="0"/>
                    <a:pt x="19" y="0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91880" y="1343520"/>
            <a:ext cx="234017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End-to-end Trust</a:t>
            </a:r>
            <a:endParaRPr lang="en-GB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331747" y="851586"/>
            <a:ext cx="630636" cy="398390"/>
            <a:chOff x="6556628" y="474999"/>
            <a:chExt cx="1141742" cy="690521"/>
          </a:xfrm>
        </p:grpSpPr>
        <p:grpSp>
          <p:nvGrpSpPr>
            <p:cNvPr id="66" name="Group 65"/>
            <p:cNvGrpSpPr/>
            <p:nvPr/>
          </p:nvGrpSpPr>
          <p:grpSpPr>
            <a:xfrm>
              <a:off x="6556628" y="474999"/>
              <a:ext cx="1141742" cy="690521"/>
              <a:chOff x="4765251" y="3624837"/>
              <a:chExt cx="1141742" cy="69052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51" y="3624837"/>
                <a:ext cx="1141742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rgbClr val="3E6FD2"/>
              </a:solidFill>
              <a:ln>
                <a:solidFill>
                  <a:srgbClr val="2D5EC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72388" y="1690512"/>
            <a:ext cx="57587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>
                <a:solidFill>
                  <a:srgbClr val="FF0000"/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rgbClr val="FF0000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2" name="Rectangle 71">
            <a:hlinkClick r:id="" action="ppaction://noaction"/>
          </p:cNvPr>
          <p:cNvSpPr/>
          <p:nvPr/>
        </p:nvSpPr>
        <p:spPr bwMode="auto">
          <a:xfrm>
            <a:off x="2411867" y="2355727"/>
            <a:ext cx="1004646" cy="453355"/>
          </a:xfrm>
          <a:prstGeom prst="rect">
            <a:avLst/>
          </a:prstGeom>
          <a:solidFill>
            <a:srgbClr val="BDDEFF"/>
          </a:solidFill>
          <a:ln w="12700" cap="flat" cmpd="sng" algn="ctr">
            <a:solidFill>
              <a:srgbClr val="3166C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73" name="Elbow Connector 72"/>
          <p:cNvCxnSpPr>
            <a:endCxn id="24" idx="2"/>
          </p:cNvCxnSpPr>
          <p:nvPr/>
        </p:nvCxnSpPr>
        <p:spPr bwMode="auto">
          <a:xfrm rot="10800000">
            <a:off x="1621513" y="2226908"/>
            <a:ext cx="790355" cy="272836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cxnSp>
        <p:nvCxnSpPr>
          <p:cNvPr id="74" name="Elbow Connector 73"/>
          <p:cNvCxnSpPr>
            <a:stCxn id="72" idx="0"/>
            <a:endCxn id="24" idx="3"/>
          </p:cNvCxnSpPr>
          <p:nvPr/>
        </p:nvCxnSpPr>
        <p:spPr bwMode="auto">
          <a:xfrm rot="16200000" flipV="1">
            <a:off x="2341265" y="1782801"/>
            <a:ext cx="355496" cy="790355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 rot="5400000">
            <a:off x="3366682" y="2873179"/>
            <a:ext cx="476667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NOTIFY</a:t>
            </a:r>
            <a:endParaRPr lang="en-GB" sz="600" kern="0" dirty="0">
              <a:solidFill>
                <a:srgbClr val="646567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6" name="Rectangle 75">
            <a:hlinkClick r:id="" action="ppaction://noaction"/>
          </p:cNvPr>
          <p:cNvSpPr/>
          <p:nvPr/>
        </p:nvSpPr>
        <p:spPr bwMode="auto">
          <a:xfrm>
            <a:off x="251520" y="843558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7" name="Rectangle 76">
            <a:hlinkClick r:id="" action="ppaction://noaction"/>
          </p:cNvPr>
          <p:cNvSpPr/>
          <p:nvPr/>
        </p:nvSpPr>
        <p:spPr bwMode="auto">
          <a:xfrm>
            <a:off x="251520" y="977910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8" name="Rectangle 77">
            <a:hlinkClick r:id="" action="ppaction://noaction"/>
          </p:cNvPr>
          <p:cNvSpPr/>
          <p:nvPr/>
        </p:nvSpPr>
        <p:spPr bwMode="auto">
          <a:xfrm>
            <a:off x="337881" y="843558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Required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9" name="Rectangle 78">
            <a:hlinkClick r:id="" action="ppaction://noaction"/>
          </p:cNvPr>
          <p:cNvSpPr/>
          <p:nvPr/>
        </p:nvSpPr>
        <p:spPr bwMode="auto">
          <a:xfrm>
            <a:off x="337881" y="977910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Optional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761150" y="3573016"/>
            <a:ext cx="1825611" cy="0"/>
          </a:xfrm>
          <a:prstGeom prst="line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88020" y="3392676"/>
            <a:ext cx="81602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ACKNOWLEDGE</a:t>
            </a:r>
            <a:endParaRPr lang="en-GB" sz="600" kern="0" dirty="0">
              <a:solidFill>
                <a:srgbClr val="646567"/>
              </a:solidFill>
              <a:latin typeface="Verdana"/>
              <a:ea typeface="Verdana" charset="0"/>
              <a:cs typeface="Verdana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081708" y="1484784"/>
            <a:ext cx="590087" cy="156306"/>
            <a:chOff x="2903526" y="1354728"/>
            <a:chExt cx="456628" cy="156306"/>
          </a:xfrm>
        </p:grpSpPr>
        <p:sp>
          <p:nvSpPr>
            <p:cNvPr id="81" name="TextBox 8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rgbClr val="2D5EC1"/>
                  </a:solidFill>
                </a:rPr>
                <a:t>CORNER</a:t>
              </a:r>
              <a:endParaRPr lang="en-US" b="1" dirty="0">
                <a:solidFill>
                  <a:srgbClr val="2D5EC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203848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fr-BE" sz="800" b="1" dirty="0" smtClean="0">
                  <a:solidFill>
                    <a:srgbClr val="2D5EC1"/>
                  </a:solidFill>
                </a:rPr>
                <a:t>1</a:t>
              </a:r>
              <a:endParaRPr lang="en-GB" sz="800" b="1" dirty="0" smtClean="0">
                <a:solidFill>
                  <a:srgbClr val="2D5EC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899514" y="1472494"/>
            <a:ext cx="565702" cy="156306"/>
            <a:chOff x="923594" y="1354728"/>
            <a:chExt cx="199404" cy="156306"/>
          </a:xfrm>
        </p:grpSpPr>
        <p:sp>
          <p:nvSpPr>
            <p:cNvPr id="84" name="TextBox 83"/>
            <p:cNvSpPr txBox="1"/>
            <p:nvPr/>
          </p:nvSpPr>
          <p:spPr>
            <a:xfrm>
              <a:off x="923594" y="1393561"/>
              <a:ext cx="159122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>
                  <a:solidFill>
                    <a:srgbClr val="FF0000"/>
                  </a:solidFill>
                </a:rPr>
                <a:t>CORNER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1051805" y="1354728"/>
              <a:ext cx="7119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4</a:t>
              </a:r>
              <a:endParaRPr lang="en-GB" sz="80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467390" y="851586"/>
            <a:ext cx="630636" cy="398390"/>
            <a:chOff x="6556621" y="474999"/>
            <a:chExt cx="1141741" cy="690521"/>
          </a:xfrm>
        </p:grpSpPr>
        <p:grpSp>
          <p:nvGrpSpPr>
            <p:cNvPr id="87" name="Group 86"/>
            <p:cNvGrpSpPr/>
            <p:nvPr/>
          </p:nvGrpSpPr>
          <p:grpSpPr>
            <a:xfrm>
              <a:off x="6556621" y="474999"/>
              <a:ext cx="1141741" cy="690521"/>
              <a:chOff x="4765244" y="3624837"/>
              <a:chExt cx="1141741" cy="690521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44" y="3624837"/>
                <a:ext cx="1141741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91" name="Rectangle 90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231486" y="4445893"/>
            <a:ext cx="9361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Networking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71600" y="1330011"/>
            <a:ext cx="7848872" cy="3690011"/>
          </a:xfrm>
          <a:prstGeom prst="rect">
            <a:avLst/>
          </a:prstGeom>
          <a:noFill/>
          <a:ln w="12700" cap="flat" cmpd="sng" algn="ctr">
            <a:solidFill>
              <a:srgbClr val="FFD62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30102" y="1497776"/>
            <a:ext cx="2658935" cy="2122671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59898" y="1497776"/>
            <a:ext cx="2628716" cy="2122672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10" name="Freeform 9198"/>
          <p:cNvSpPr>
            <a:spLocks/>
          </p:cNvSpPr>
          <p:nvPr/>
        </p:nvSpPr>
        <p:spPr bwMode="auto">
          <a:xfrm>
            <a:off x="3275856" y="3003798"/>
            <a:ext cx="2664296" cy="1584176"/>
          </a:xfrm>
          <a:custGeom>
            <a:avLst/>
            <a:gdLst>
              <a:gd name="T0" fmla="*/ 70414064 w 1439"/>
              <a:gd name="T1" fmla="*/ 17862886 h 935"/>
              <a:gd name="T2" fmla="*/ 66680858 w 1439"/>
              <a:gd name="T3" fmla="*/ 18205151 h 935"/>
              <a:gd name="T4" fmla="*/ 43123825 w 1439"/>
              <a:gd name="T5" fmla="*/ 0 h 935"/>
              <a:gd name="T6" fmla="*/ 18472432 w 1439"/>
              <a:gd name="T7" fmla="*/ 25596663 h 935"/>
              <a:gd name="T8" fmla="*/ 18729974 w 1439"/>
              <a:gd name="T9" fmla="*/ 29292289 h 935"/>
              <a:gd name="T10" fmla="*/ 16734600 w 1439"/>
              <a:gd name="T11" fmla="*/ 29155539 h 935"/>
              <a:gd name="T12" fmla="*/ 0 w 1439"/>
              <a:gd name="T13" fmla="*/ 46539411 h 935"/>
              <a:gd name="T14" fmla="*/ 16734600 w 1439"/>
              <a:gd name="T15" fmla="*/ 63991527 h 935"/>
              <a:gd name="T16" fmla="*/ 70414064 w 1439"/>
              <a:gd name="T17" fmla="*/ 63991527 h 935"/>
              <a:gd name="T18" fmla="*/ 92619450 w 1439"/>
              <a:gd name="T19" fmla="*/ 40927207 h 935"/>
              <a:gd name="T20" fmla="*/ 70414064 w 1439"/>
              <a:gd name="T21" fmla="*/ 17862886 h 9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txBody>
          <a:bodyPr lIns="135868" tIns="67933" rIns="135868" bIns="67933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1" i="0" u="none" strike="noStrike" kern="0" cap="none" spc="0" normalizeH="0" baseline="0" noProof="0" dirty="0" smtClean="0">
              <a:ln>
                <a:noFill/>
              </a:ln>
              <a:solidFill>
                <a:srgbClr val="FFD624"/>
              </a:solidFill>
              <a:effectLst/>
              <a:uLnTx/>
              <a:uFillTx/>
              <a:latin typeface="Verdana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971600" y="2582404"/>
            <a:ext cx="7848872" cy="11571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61150" y="3284984"/>
            <a:ext cx="1825612" cy="0"/>
          </a:xfrm>
          <a:prstGeom prst="line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13" name="Rectangle 12">
            <a:hlinkClick r:id="" action="ppaction://noaction"/>
          </p:cNvPr>
          <p:cNvSpPr/>
          <p:nvPr/>
        </p:nvSpPr>
        <p:spPr bwMode="auto">
          <a:xfrm>
            <a:off x="2915816" y="3208249"/>
            <a:ext cx="845334" cy="3864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Access</a:t>
            </a: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4" name="Rectangle 13">
            <a:hlinkClick r:id="" action="ppaction://noaction"/>
          </p:cNvPr>
          <p:cNvSpPr/>
          <p:nvPr/>
        </p:nvSpPr>
        <p:spPr bwMode="auto">
          <a:xfrm>
            <a:off x="5580112" y="3208249"/>
            <a:ext cx="845334" cy="3864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Access</a:t>
            </a: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1787" y="3284984"/>
            <a:ext cx="472181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SEND</a:t>
            </a:r>
            <a:endParaRPr lang="en-GB" sz="6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641" y="3284984"/>
            <a:ext cx="5664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RECEIVE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633789" y="2970510"/>
            <a:ext cx="62894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DELIVER</a:t>
            </a:r>
          </a:p>
        </p:txBody>
      </p:sp>
      <p:cxnSp>
        <p:nvCxnSpPr>
          <p:cNvPr id="18" name="Elbow Connector 17"/>
          <p:cNvCxnSpPr/>
          <p:nvPr/>
        </p:nvCxnSpPr>
        <p:spPr bwMode="auto">
          <a:xfrm rot="5400000" flipH="1" flipV="1">
            <a:off x="5577607" y="2884488"/>
            <a:ext cx="485263" cy="95807"/>
          </a:xfrm>
          <a:prstGeom prst="bentConnector3">
            <a:avLst>
              <a:gd name="adj1" fmla="val 101034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sp>
        <p:nvSpPr>
          <p:cNvPr id="20" name="TextBox 19"/>
          <p:cNvSpPr txBox="1"/>
          <p:nvPr/>
        </p:nvSpPr>
        <p:spPr>
          <a:xfrm rot="5400000">
            <a:off x="5619135" y="2957929"/>
            <a:ext cx="53866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NOTIFY</a:t>
            </a:r>
            <a:endParaRPr lang="en-GB" sz="6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21" name="Elbow Connector 20"/>
          <p:cNvCxnSpPr>
            <a:endCxn id="13" idx="1"/>
          </p:cNvCxnSpPr>
          <p:nvPr/>
        </p:nvCxnSpPr>
        <p:spPr bwMode="auto">
          <a:xfrm rot="16200000" flipH="1">
            <a:off x="2517199" y="3002865"/>
            <a:ext cx="600522" cy="196712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 rot="16200000" flipV="1">
            <a:off x="3314303" y="2791971"/>
            <a:ext cx="485258" cy="280835"/>
          </a:xfrm>
          <a:prstGeom prst="bentConnector3">
            <a:avLst>
              <a:gd name="adj1" fmla="val 99726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23" name="Elbow Connector 22"/>
          <p:cNvCxnSpPr>
            <a:endCxn id="35" idx="3"/>
          </p:cNvCxnSpPr>
          <p:nvPr/>
        </p:nvCxnSpPr>
        <p:spPr bwMode="auto">
          <a:xfrm rot="5400000" flipH="1" flipV="1">
            <a:off x="6237431" y="2772511"/>
            <a:ext cx="825465" cy="445254"/>
          </a:xfrm>
          <a:prstGeom prst="bentConnector4">
            <a:avLst>
              <a:gd name="adj1" fmla="val 114"/>
              <a:gd name="adj2" fmla="val 141358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24" name="Rectangle 23">
            <a:hlinkClick r:id="" action="ppaction://noaction"/>
          </p:cNvPr>
          <p:cNvSpPr/>
          <p:nvPr/>
        </p:nvSpPr>
        <p:spPr bwMode="auto">
          <a:xfrm>
            <a:off x="1119189" y="1773553"/>
            <a:ext cx="1004646" cy="453355"/>
          </a:xfrm>
          <a:prstGeom prst="rect">
            <a:avLst/>
          </a:prstGeom>
          <a:solidFill>
            <a:srgbClr val="BDDEFF"/>
          </a:solidFill>
          <a:ln w="12700" cap="flat" cmpd="sng" algn="ctr">
            <a:solidFill>
              <a:srgbClr val="3166C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/>
        </p:nvSpPr>
        <p:spPr bwMode="auto">
          <a:xfrm>
            <a:off x="7289542" y="1773553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971600" y="4177896"/>
            <a:ext cx="7848872" cy="0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16200000">
            <a:off x="-106584" y="3188471"/>
            <a:ext cx="16122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Messaging and Transport 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95481" y="1736851"/>
            <a:ext cx="100811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Applications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9832" y="4227934"/>
            <a:ext cx="284382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algn="r" eaLnBrk="0" hangingPunct="0">
              <a:defRPr sz="1100" ker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Internet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83768" y="1511763"/>
            <a:ext cx="1182882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1000" kern="0" dirty="0" smtClean="0">
                <a:solidFill>
                  <a:srgbClr val="2D5EC1"/>
                </a:solidFill>
                <a:latin typeface="Verdana"/>
                <a:ea typeface="Verdana" charset="0"/>
                <a:cs typeface="Verdana" charset="0"/>
              </a:rPr>
              <a:t>Trust Domain A</a:t>
            </a:r>
            <a:endParaRPr lang="en-GB" sz="1000" kern="0" dirty="0">
              <a:solidFill>
                <a:srgbClr val="2D5EC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2160" y="3591523"/>
            <a:ext cx="234017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Cross </a:t>
            </a:r>
            <a:r>
              <a:rPr lang="en-GB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Domain Trust</a:t>
            </a:r>
            <a:endParaRPr lang="en-GB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0103" y="1506209"/>
            <a:ext cx="123315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eaLnBrk="0" hangingPunct="0"/>
            <a:r>
              <a:rPr lang="en-GB" sz="10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Trust Domain B</a:t>
            </a:r>
            <a:endParaRPr lang="en-GB" sz="10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33" name="Elbow Connector 32"/>
          <p:cNvCxnSpPr>
            <a:endCxn id="25" idx="2"/>
          </p:cNvCxnSpPr>
          <p:nvPr/>
        </p:nvCxnSpPr>
        <p:spPr bwMode="auto">
          <a:xfrm flipV="1">
            <a:off x="6800782" y="2226908"/>
            <a:ext cx="991083" cy="214054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34" name="Elbow Connector 33"/>
          <p:cNvCxnSpPr>
            <a:stCxn id="35" idx="0"/>
            <a:endCxn id="25" idx="1"/>
          </p:cNvCxnSpPr>
          <p:nvPr/>
        </p:nvCxnSpPr>
        <p:spPr bwMode="auto">
          <a:xfrm rot="5400000" flipH="1" flipV="1">
            <a:off x="6652256" y="1718442"/>
            <a:ext cx="355496" cy="919075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35" name="Rectangle 34">
            <a:hlinkClick r:id="" action="ppaction://noaction"/>
          </p:cNvPr>
          <p:cNvSpPr/>
          <p:nvPr/>
        </p:nvSpPr>
        <p:spPr bwMode="auto">
          <a:xfrm>
            <a:off x="5868144" y="2355727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rgbClr val="FFFFFF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4540" y="843558"/>
            <a:ext cx="130717" cy="19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GB" sz="2000" b="0"/>
          </a:p>
        </p:txBody>
      </p:sp>
      <p:grpSp>
        <p:nvGrpSpPr>
          <p:cNvPr id="37" name="Group 36"/>
          <p:cNvGrpSpPr/>
          <p:nvPr/>
        </p:nvGrpSpPr>
        <p:grpSpPr>
          <a:xfrm>
            <a:off x="7467390" y="851586"/>
            <a:ext cx="630636" cy="398390"/>
            <a:chOff x="6556621" y="474999"/>
            <a:chExt cx="1141741" cy="690521"/>
          </a:xfrm>
        </p:grpSpPr>
        <p:grpSp>
          <p:nvGrpSpPr>
            <p:cNvPr id="38" name="Group 37"/>
            <p:cNvGrpSpPr/>
            <p:nvPr/>
          </p:nvGrpSpPr>
          <p:grpSpPr>
            <a:xfrm>
              <a:off x="6556621" y="474999"/>
              <a:ext cx="1141741" cy="690521"/>
              <a:chOff x="4765244" y="3624837"/>
              <a:chExt cx="1141741" cy="690521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44" y="3624837"/>
                <a:ext cx="1141741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  <p:cxnSp>
        <p:nvCxnSpPr>
          <p:cNvPr id="43" name="Elbow Connector 42"/>
          <p:cNvCxnSpPr/>
          <p:nvPr/>
        </p:nvCxnSpPr>
        <p:spPr bwMode="auto">
          <a:xfrm rot="5400000" flipH="1" flipV="1">
            <a:off x="1369374" y="1500382"/>
            <a:ext cx="502036" cy="1225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44" name="Elbow Connector 43"/>
          <p:cNvCxnSpPr/>
          <p:nvPr/>
        </p:nvCxnSpPr>
        <p:spPr bwMode="auto">
          <a:xfrm rot="16200000" flipV="1">
            <a:off x="7521184" y="1511500"/>
            <a:ext cx="523576" cy="527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270087" y="1692453"/>
            <a:ext cx="54899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 smtClean="0">
                <a:solidFill>
                  <a:srgbClr val="2D5EC1"/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rgbClr val="2D5EC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536186" y="3056215"/>
            <a:ext cx="5118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eaLnBrk="0" hangingPunct="0">
              <a:defRPr sz="600" kern="0">
                <a:solidFill>
                  <a:schemeClr val="bg1">
                    <a:lumMod val="75000"/>
                  </a:schemeClr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r>
              <a:rPr lang="en-GB" dirty="0"/>
              <a:t>SUBMIT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699792" y="3645024"/>
            <a:ext cx="590087" cy="156306"/>
            <a:chOff x="2903526" y="1354728"/>
            <a:chExt cx="456628" cy="156306"/>
          </a:xfrm>
        </p:grpSpPr>
        <p:sp>
          <p:nvSpPr>
            <p:cNvPr id="51" name="TextBox 5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203848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51449" y="3645024"/>
            <a:ext cx="590873" cy="156306"/>
            <a:chOff x="3059832" y="1354728"/>
            <a:chExt cx="360040" cy="156306"/>
          </a:xfrm>
        </p:grpSpPr>
        <p:sp>
          <p:nvSpPr>
            <p:cNvPr id="54" name="TextBox 53"/>
            <p:cNvSpPr txBox="1"/>
            <p:nvPr/>
          </p:nvSpPr>
          <p:spPr>
            <a:xfrm>
              <a:off x="3059832" y="1393561"/>
              <a:ext cx="360040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290073" y="1354728"/>
              <a:ext cx="7815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74114" y="1472494"/>
            <a:ext cx="565702" cy="156306"/>
            <a:chOff x="923594" y="1354728"/>
            <a:chExt cx="199404" cy="156306"/>
          </a:xfrm>
        </p:grpSpPr>
        <p:sp>
          <p:nvSpPr>
            <p:cNvPr id="57" name="TextBox 56"/>
            <p:cNvSpPr txBox="1"/>
            <p:nvPr/>
          </p:nvSpPr>
          <p:spPr>
            <a:xfrm>
              <a:off x="923594" y="1393561"/>
              <a:ext cx="159122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1051805" y="1354728"/>
              <a:ext cx="7119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2808581">
            <a:off x="4296670" y="2948269"/>
            <a:ext cx="422461" cy="371840"/>
            <a:chOff x="1508907" y="1122715"/>
            <a:chExt cx="609075" cy="507631"/>
          </a:xfrm>
          <a:solidFill>
            <a:schemeClr val="bg1">
              <a:lumMod val="85000"/>
            </a:schemeClr>
          </a:solidFill>
        </p:grpSpPr>
        <p:sp>
          <p:nvSpPr>
            <p:cNvPr id="60" name="Freeform 653"/>
            <p:cNvSpPr>
              <a:spLocks noEditPoints="1"/>
            </p:cNvSpPr>
            <p:nvPr/>
          </p:nvSpPr>
          <p:spPr bwMode="auto">
            <a:xfrm>
              <a:off x="1661278" y="1122715"/>
              <a:ext cx="456704" cy="454239"/>
            </a:xfrm>
            <a:custGeom>
              <a:avLst/>
              <a:gdLst>
                <a:gd name="T0" fmla="*/ 159 w 162"/>
                <a:gd name="T1" fmla="*/ 55 h 161"/>
                <a:gd name="T2" fmla="*/ 106 w 162"/>
                <a:gd name="T3" fmla="*/ 3 h 161"/>
                <a:gd name="T4" fmla="*/ 98 w 162"/>
                <a:gd name="T5" fmla="*/ 0 h 161"/>
                <a:gd name="T6" fmla="*/ 97 w 162"/>
                <a:gd name="T7" fmla="*/ 0 h 161"/>
                <a:gd name="T8" fmla="*/ 92 w 162"/>
                <a:gd name="T9" fmla="*/ 3 h 161"/>
                <a:gd name="T10" fmla="*/ 3 w 162"/>
                <a:gd name="T11" fmla="*/ 91 h 161"/>
                <a:gd name="T12" fmla="*/ 1 w 162"/>
                <a:gd name="T13" fmla="*/ 97 h 161"/>
                <a:gd name="T14" fmla="*/ 1 w 162"/>
                <a:gd name="T15" fmla="*/ 97 h 161"/>
                <a:gd name="T16" fmla="*/ 3 w 162"/>
                <a:gd name="T17" fmla="*/ 105 h 161"/>
                <a:gd name="T18" fmla="*/ 56 w 162"/>
                <a:gd name="T19" fmla="*/ 158 h 161"/>
                <a:gd name="T20" fmla="*/ 63 w 162"/>
                <a:gd name="T21" fmla="*/ 161 h 161"/>
                <a:gd name="T22" fmla="*/ 70 w 162"/>
                <a:gd name="T23" fmla="*/ 158 h 161"/>
                <a:gd name="T24" fmla="*/ 159 w 162"/>
                <a:gd name="T25" fmla="*/ 70 h 161"/>
                <a:gd name="T26" fmla="*/ 162 w 162"/>
                <a:gd name="T27" fmla="*/ 63 h 161"/>
                <a:gd name="T28" fmla="*/ 159 w 162"/>
                <a:gd name="T29" fmla="*/ 55 h 161"/>
                <a:gd name="T30" fmla="*/ 91 w 162"/>
                <a:gd name="T31" fmla="*/ 15 h 161"/>
                <a:gd name="T32" fmla="*/ 78 w 162"/>
                <a:gd name="T33" fmla="*/ 77 h 161"/>
                <a:gd name="T34" fmla="*/ 16 w 162"/>
                <a:gd name="T35" fmla="*/ 91 h 161"/>
                <a:gd name="T36" fmla="*/ 91 w 162"/>
                <a:gd name="T37" fmla="*/ 15 h 161"/>
                <a:gd name="T38" fmla="*/ 152 w 162"/>
                <a:gd name="T39" fmla="*/ 64 h 161"/>
                <a:gd name="T40" fmla="*/ 64 w 162"/>
                <a:gd name="T41" fmla="*/ 152 h 161"/>
                <a:gd name="T42" fmla="*/ 62 w 162"/>
                <a:gd name="T43" fmla="*/ 152 h 161"/>
                <a:gd name="T44" fmla="*/ 11 w 162"/>
                <a:gd name="T45" fmla="*/ 101 h 161"/>
                <a:gd name="T46" fmla="*/ 82 w 162"/>
                <a:gd name="T47" fmla="*/ 85 h 161"/>
                <a:gd name="T48" fmla="*/ 85 w 162"/>
                <a:gd name="T49" fmla="*/ 81 h 161"/>
                <a:gd name="T50" fmla="*/ 101 w 162"/>
                <a:gd name="T51" fmla="*/ 10 h 161"/>
                <a:gd name="T52" fmla="*/ 152 w 162"/>
                <a:gd name="T53" fmla="*/ 62 h 161"/>
                <a:gd name="T54" fmla="*/ 153 w 162"/>
                <a:gd name="T55" fmla="*/ 63 h 161"/>
                <a:gd name="T56" fmla="*/ 152 w 162"/>
                <a:gd name="T57" fmla="*/ 6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161">
                  <a:moveTo>
                    <a:pt x="159" y="55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4" y="1"/>
                    <a:pt x="101" y="0"/>
                    <a:pt x="98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5" y="0"/>
                    <a:pt x="93" y="1"/>
                    <a:pt x="92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3"/>
                    <a:pt x="1" y="95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1" y="103"/>
                    <a:pt x="3" y="105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8" y="160"/>
                    <a:pt x="60" y="161"/>
                    <a:pt x="63" y="161"/>
                  </a:cubicBezTo>
                  <a:cubicBezTo>
                    <a:pt x="66" y="161"/>
                    <a:pt x="68" y="160"/>
                    <a:pt x="70" y="158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0" y="68"/>
                    <a:pt x="162" y="65"/>
                    <a:pt x="162" y="63"/>
                  </a:cubicBezTo>
                  <a:cubicBezTo>
                    <a:pt x="162" y="60"/>
                    <a:pt x="160" y="57"/>
                    <a:pt x="159" y="55"/>
                  </a:cubicBezTo>
                  <a:close/>
                  <a:moveTo>
                    <a:pt x="91" y="15"/>
                  </a:moveTo>
                  <a:cubicBezTo>
                    <a:pt x="78" y="77"/>
                    <a:pt x="78" y="77"/>
                    <a:pt x="78" y="77"/>
                  </a:cubicBezTo>
                  <a:cubicBezTo>
                    <a:pt x="16" y="91"/>
                    <a:pt x="16" y="91"/>
                    <a:pt x="16" y="91"/>
                  </a:cubicBezTo>
                  <a:lnTo>
                    <a:pt x="91" y="15"/>
                  </a:lnTo>
                  <a:close/>
                  <a:moveTo>
                    <a:pt x="152" y="64"/>
                  </a:moveTo>
                  <a:cubicBezTo>
                    <a:pt x="64" y="152"/>
                    <a:pt x="64" y="152"/>
                    <a:pt x="64" y="152"/>
                  </a:cubicBezTo>
                  <a:cubicBezTo>
                    <a:pt x="63" y="153"/>
                    <a:pt x="63" y="153"/>
                    <a:pt x="62" y="152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4" y="84"/>
                    <a:pt x="85" y="83"/>
                    <a:pt x="85" y="81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3" y="62"/>
                    <a:pt x="153" y="62"/>
                    <a:pt x="153" y="63"/>
                  </a:cubicBezTo>
                  <a:cubicBezTo>
                    <a:pt x="153" y="63"/>
                    <a:pt x="153" y="63"/>
                    <a:pt x="1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54"/>
            <p:cNvSpPr>
              <a:spLocks/>
            </p:cNvSpPr>
            <p:nvPr/>
          </p:nvSpPr>
          <p:spPr bwMode="auto">
            <a:xfrm>
              <a:off x="1508907" y="1458261"/>
              <a:ext cx="152372" cy="149497"/>
            </a:xfrm>
            <a:custGeom>
              <a:avLst/>
              <a:gdLst>
                <a:gd name="T0" fmla="*/ 53 w 54"/>
                <a:gd name="T1" fmla="*/ 2 h 53"/>
                <a:gd name="T2" fmla="*/ 47 w 54"/>
                <a:gd name="T3" fmla="*/ 2 h 53"/>
                <a:gd name="T4" fmla="*/ 2 w 54"/>
                <a:gd name="T5" fmla="*/ 46 h 53"/>
                <a:gd name="T6" fmla="*/ 2 w 54"/>
                <a:gd name="T7" fmla="*/ 52 h 53"/>
                <a:gd name="T8" fmla="*/ 5 w 54"/>
                <a:gd name="T9" fmla="*/ 53 h 53"/>
                <a:gd name="T10" fmla="*/ 8 w 54"/>
                <a:gd name="T11" fmla="*/ 52 h 53"/>
                <a:gd name="T12" fmla="*/ 53 w 54"/>
                <a:gd name="T13" fmla="*/ 8 h 53"/>
                <a:gd name="T14" fmla="*/ 53 w 54"/>
                <a:gd name="T1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3">
                  <a:moveTo>
                    <a:pt x="53" y="2"/>
                  </a:moveTo>
                  <a:cubicBezTo>
                    <a:pt x="51" y="0"/>
                    <a:pt x="48" y="0"/>
                    <a:pt x="47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8"/>
                    <a:pt x="0" y="50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6" y="53"/>
                    <a:pt x="7" y="53"/>
                    <a:pt x="8" y="5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4" y="6"/>
                    <a:pt x="54" y="3"/>
                    <a:pt x="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55"/>
            <p:cNvSpPr>
              <a:spLocks/>
            </p:cNvSpPr>
            <p:nvPr/>
          </p:nvSpPr>
          <p:spPr bwMode="auto">
            <a:xfrm>
              <a:off x="1604601" y="1512063"/>
              <a:ext cx="110069" cy="107194"/>
            </a:xfrm>
            <a:custGeom>
              <a:avLst/>
              <a:gdLst>
                <a:gd name="T0" fmla="*/ 37 w 39"/>
                <a:gd name="T1" fmla="*/ 1 h 38"/>
                <a:gd name="T2" fmla="*/ 31 w 39"/>
                <a:gd name="T3" fmla="*/ 1 h 38"/>
                <a:gd name="T4" fmla="*/ 1 w 39"/>
                <a:gd name="T5" fmla="*/ 31 h 38"/>
                <a:gd name="T6" fmla="*/ 1 w 39"/>
                <a:gd name="T7" fmla="*/ 37 h 38"/>
                <a:gd name="T8" fmla="*/ 5 w 39"/>
                <a:gd name="T9" fmla="*/ 38 h 38"/>
                <a:gd name="T10" fmla="*/ 8 w 39"/>
                <a:gd name="T11" fmla="*/ 37 h 38"/>
                <a:gd name="T12" fmla="*/ 37 w 39"/>
                <a:gd name="T13" fmla="*/ 7 h 38"/>
                <a:gd name="T14" fmla="*/ 37 w 39"/>
                <a:gd name="T1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1"/>
                  </a:moveTo>
                  <a:cubicBezTo>
                    <a:pt x="36" y="0"/>
                    <a:pt x="33" y="0"/>
                    <a:pt x="31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6"/>
                    <a:pt x="1" y="37"/>
                  </a:cubicBezTo>
                  <a:cubicBezTo>
                    <a:pt x="2" y="38"/>
                    <a:pt x="3" y="38"/>
                    <a:pt x="5" y="38"/>
                  </a:cubicBezTo>
                  <a:cubicBezTo>
                    <a:pt x="6" y="38"/>
                    <a:pt x="7" y="38"/>
                    <a:pt x="8" y="3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6"/>
                    <a:pt x="39" y="3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56"/>
            <p:cNvSpPr>
              <a:spLocks/>
            </p:cNvSpPr>
            <p:nvPr/>
          </p:nvSpPr>
          <p:spPr bwMode="auto">
            <a:xfrm>
              <a:off x="1697831" y="1562580"/>
              <a:ext cx="70641" cy="67766"/>
            </a:xfrm>
            <a:custGeom>
              <a:avLst/>
              <a:gdLst>
                <a:gd name="T0" fmla="*/ 17 w 25"/>
                <a:gd name="T1" fmla="*/ 2 h 24"/>
                <a:gd name="T2" fmla="*/ 2 w 25"/>
                <a:gd name="T3" fmla="*/ 17 h 24"/>
                <a:gd name="T4" fmla="*/ 2 w 25"/>
                <a:gd name="T5" fmla="*/ 23 h 24"/>
                <a:gd name="T6" fmla="*/ 5 w 25"/>
                <a:gd name="T7" fmla="*/ 24 h 24"/>
                <a:gd name="T8" fmla="*/ 8 w 25"/>
                <a:gd name="T9" fmla="*/ 23 h 24"/>
                <a:gd name="T10" fmla="*/ 23 w 25"/>
                <a:gd name="T11" fmla="*/ 8 h 24"/>
                <a:gd name="T12" fmla="*/ 23 w 25"/>
                <a:gd name="T13" fmla="*/ 2 h 24"/>
                <a:gd name="T14" fmla="*/ 17 w 25"/>
                <a:gd name="T1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4">
                  <a:moveTo>
                    <a:pt x="17" y="2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4"/>
                    <a:pt x="4" y="24"/>
                    <a:pt x="5" y="24"/>
                  </a:cubicBezTo>
                  <a:cubicBezTo>
                    <a:pt x="6" y="24"/>
                    <a:pt x="7" y="24"/>
                    <a:pt x="8" y="23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6"/>
                    <a:pt x="25" y="4"/>
                    <a:pt x="23" y="2"/>
                  </a:cubicBezTo>
                  <a:cubicBezTo>
                    <a:pt x="21" y="0"/>
                    <a:pt x="19" y="0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527966" y="1343520"/>
            <a:ext cx="234017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End-to-end Trust</a:t>
            </a:r>
            <a:endParaRPr lang="en-GB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331747" y="851586"/>
            <a:ext cx="630636" cy="398390"/>
            <a:chOff x="6556628" y="474999"/>
            <a:chExt cx="1141742" cy="690521"/>
          </a:xfrm>
        </p:grpSpPr>
        <p:grpSp>
          <p:nvGrpSpPr>
            <p:cNvPr id="66" name="Group 65"/>
            <p:cNvGrpSpPr/>
            <p:nvPr/>
          </p:nvGrpSpPr>
          <p:grpSpPr>
            <a:xfrm>
              <a:off x="6556628" y="474999"/>
              <a:ext cx="1141742" cy="690521"/>
              <a:chOff x="4765251" y="3624837"/>
              <a:chExt cx="1141742" cy="69052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51" y="3624837"/>
                <a:ext cx="1141742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rgbClr val="3E6FD2"/>
              </a:solidFill>
              <a:ln>
                <a:solidFill>
                  <a:srgbClr val="2D5EC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72388" y="1690512"/>
            <a:ext cx="57587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2" name="Rectangle 71">
            <a:hlinkClick r:id="" action="ppaction://noaction"/>
          </p:cNvPr>
          <p:cNvSpPr/>
          <p:nvPr/>
        </p:nvSpPr>
        <p:spPr bwMode="auto">
          <a:xfrm>
            <a:off x="2411867" y="2355727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rgbClr val="FFFFFF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73" name="Elbow Connector 72"/>
          <p:cNvCxnSpPr>
            <a:endCxn id="24" idx="2"/>
          </p:cNvCxnSpPr>
          <p:nvPr/>
        </p:nvCxnSpPr>
        <p:spPr bwMode="auto">
          <a:xfrm rot="10800000">
            <a:off x="1621513" y="2226908"/>
            <a:ext cx="790355" cy="272836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cxnSp>
        <p:nvCxnSpPr>
          <p:cNvPr id="74" name="Elbow Connector 73"/>
          <p:cNvCxnSpPr>
            <a:stCxn id="72" idx="0"/>
            <a:endCxn id="24" idx="3"/>
          </p:cNvCxnSpPr>
          <p:nvPr/>
        </p:nvCxnSpPr>
        <p:spPr bwMode="auto">
          <a:xfrm rot="16200000" flipV="1">
            <a:off x="2341265" y="1782801"/>
            <a:ext cx="355496" cy="790355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 rot="5400000">
            <a:off x="3366682" y="2873179"/>
            <a:ext cx="476667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NOTIFY</a:t>
            </a:r>
            <a:endParaRPr lang="en-GB" sz="6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6" name="Rectangle 75">
            <a:hlinkClick r:id="" action="ppaction://noaction"/>
          </p:cNvPr>
          <p:cNvSpPr/>
          <p:nvPr/>
        </p:nvSpPr>
        <p:spPr bwMode="auto">
          <a:xfrm>
            <a:off x="251520" y="843558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7" name="Rectangle 76">
            <a:hlinkClick r:id="" action="ppaction://noaction"/>
          </p:cNvPr>
          <p:cNvSpPr/>
          <p:nvPr/>
        </p:nvSpPr>
        <p:spPr bwMode="auto">
          <a:xfrm>
            <a:off x="251520" y="977910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8" name="Rectangle 77">
            <a:hlinkClick r:id="" action="ppaction://noaction"/>
          </p:cNvPr>
          <p:cNvSpPr/>
          <p:nvPr/>
        </p:nvSpPr>
        <p:spPr bwMode="auto">
          <a:xfrm>
            <a:off x="337881" y="843558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Required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9" name="Rectangle 78">
            <a:hlinkClick r:id="" action="ppaction://noaction"/>
          </p:cNvPr>
          <p:cNvSpPr/>
          <p:nvPr/>
        </p:nvSpPr>
        <p:spPr bwMode="auto">
          <a:xfrm>
            <a:off x="337881" y="977910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Optional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761150" y="3573016"/>
            <a:ext cx="1825611" cy="0"/>
          </a:xfrm>
          <a:prstGeom prst="line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88020" y="3392676"/>
            <a:ext cx="81602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ACKNOWLEDGE</a:t>
            </a:r>
            <a:endParaRPr lang="en-GB" sz="6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081708" y="1484784"/>
            <a:ext cx="590087" cy="156306"/>
            <a:chOff x="2903526" y="1354728"/>
            <a:chExt cx="456628" cy="156306"/>
          </a:xfrm>
        </p:grpSpPr>
        <p:sp>
          <p:nvSpPr>
            <p:cNvPr id="81" name="TextBox 8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rgbClr val="2D5EC1"/>
                  </a:solidFill>
                </a:rPr>
                <a:t>CORNER</a:t>
              </a:r>
              <a:endParaRPr lang="en-US" b="1" dirty="0">
                <a:solidFill>
                  <a:srgbClr val="2D5EC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203848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fr-BE" sz="800" b="1" dirty="0" smtClean="0">
                  <a:solidFill>
                    <a:srgbClr val="2D5EC1"/>
                  </a:solidFill>
                </a:rPr>
                <a:t>1</a:t>
              </a:r>
              <a:endParaRPr lang="en-GB" sz="800" b="1" dirty="0" smtClean="0">
                <a:solidFill>
                  <a:srgbClr val="2D5E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0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231486" y="4445893"/>
            <a:ext cx="9361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Networking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71600" y="1330011"/>
            <a:ext cx="7848872" cy="3690011"/>
          </a:xfrm>
          <a:prstGeom prst="rect">
            <a:avLst/>
          </a:prstGeom>
          <a:noFill/>
          <a:ln w="12700" cap="flat" cmpd="sng" algn="ctr">
            <a:solidFill>
              <a:srgbClr val="FFD62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30102" y="1497776"/>
            <a:ext cx="2658935" cy="2122671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59898" y="1497776"/>
            <a:ext cx="2628716" cy="2122672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10" name="Freeform 9198"/>
          <p:cNvSpPr>
            <a:spLocks/>
          </p:cNvSpPr>
          <p:nvPr/>
        </p:nvSpPr>
        <p:spPr bwMode="auto">
          <a:xfrm>
            <a:off x="3275856" y="3003798"/>
            <a:ext cx="2664296" cy="1584176"/>
          </a:xfrm>
          <a:custGeom>
            <a:avLst/>
            <a:gdLst>
              <a:gd name="T0" fmla="*/ 70414064 w 1439"/>
              <a:gd name="T1" fmla="*/ 17862886 h 935"/>
              <a:gd name="T2" fmla="*/ 66680858 w 1439"/>
              <a:gd name="T3" fmla="*/ 18205151 h 935"/>
              <a:gd name="T4" fmla="*/ 43123825 w 1439"/>
              <a:gd name="T5" fmla="*/ 0 h 935"/>
              <a:gd name="T6" fmla="*/ 18472432 w 1439"/>
              <a:gd name="T7" fmla="*/ 25596663 h 935"/>
              <a:gd name="T8" fmla="*/ 18729974 w 1439"/>
              <a:gd name="T9" fmla="*/ 29292289 h 935"/>
              <a:gd name="T10" fmla="*/ 16734600 w 1439"/>
              <a:gd name="T11" fmla="*/ 29155539 h 935"/>
              <a:gd name="T12" fmla="*/ 0 w 1439"/>
              <a:gd name="T13" fmla="*/ 46539411 h 935"/>
              <a:gd name="T14" fmla="*/ 16734600 w 1439"/>
              <a:gd name="T15" fmla="*/ 63991527 h 935"/>
              <a:gd name="T16" fmla="*/ 70414064 w 1439"/>
              <a:gd name="T17" fmla="*/ 63991527 h 935"/>
              <a:gd name="T18" fmla="*/ 92619450 w 1439"/>
              <a:gd name="T19" fmla="*/ 40927207 h 935"/>
              <a:gd name="T20" fmla="*/ 70414064 w 1439"/>
              <a:gd name="T21" fmla="*/ 17862886 h 9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txBody>
          <a:bodyPr lIns="135868" tIns="67933" rIns="135868" bIns="67933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1" i="0" u="none" strike="noStrike" kern="0" cap="none" spc="0" normalizeH="0" baseline="0" noProof="0" dirty="0" smtClean="0">
              <a:ln>
                <a:noFill/>
              </a:ln>
              <a:solidFill>
                <a:srgbClr val="FFD624"/>
              </a:solidFill>
              <a:effectLst/>
              <a:uLnTx/>
              <a:uFillTx/>
              <a:latin typeface="Verdana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971600" y="2582404"/>
            <a:ext cx="7848872" cy="11571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61150" y="3284984"/>
            <a:ext cx="1825612" cy="0"/>
          </a:xfrm>
          <a:prstGeom prst="line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13" name="Rectangle 12">
            <a:hlinkClick r:id="" action="ppaction://noaction"/>
          </p:cNvPr>
          <p:cNvSpPr/>
          <p:nvPr/>
        </p:nvSpPr>
        <p:spPr bwMode="auto">
          <a:xfrm>
            <a:off x="2915816" y="3208249"/>
            <a:ext cx="845334" cy="386466"/>
          </a:xfrm>
          <a:prstGeom prst="rect">
            <a:avLst/>
          </a:prstGeom>
          <a:solidFill>
            <a:srgbClr val="BDDEFF"/>
          </a:solidFill>
          <a:ln w="12700" cap="flat" cmpd="sng" algn="ctr">
            <a:solidFill>
              <a:srgbClr val="3166C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Access</a:t>
            </a: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4" name="Rectangle 13">
            <a:hlinkClick r:id="" action="ppaction://noaction"/>
          </p:cNvPr>
          <p:cNvSpPr/>
          <p:nvPr/>
        </p:nvSpPr>
        <p:spPr bwMode="auto">
          <a:xfrm>
            <a:off x="5580112" y="3208249"/>
            <a:ext cx="845334" cy="3864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Access</a:t>
            </a: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1787" y="3284984"/>
            <a:ext cx="472181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5641" y="3284984"/>
            <a:ext cx="5664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RECEIVE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633789" y="2970510"/>
            <a:ext cx="62894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DELIVER</a:t>
            </a:r>
          </a:p>
        </p:txBody>
      </p:sp>
      <p:cxnSp>
        <p:nvCxnSpPr>
          <p:cNvPr id="18" name="Elbow Connector 17"/>
          <p:cNvCxnSpPr/>
          <p:nvPr/>
        </p:nvCxnSpPr>
        <p:spPr bwMode="auto">
          <a:xfrm rot="5400000" flipH="1" flipV="1">
            <a:off x="5577607" y="2884488"/>
            <a:ext cx="485263" cy="95807"/>
          </a:xfrm>
          <a:prstGeom prst="bentConnector3">
            <a:avLst>
              <a:gd name="adj1" fmla="val 101034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sp>
        <p:nvSpPr>
          <p:cNvPr id="20" name="TextBox 19"/>
          <p:cNvSpPr txBox="1"/>
          <p:nvPr/>
        </p:nvSpPr>
        <p:spPr>
          <a:xfrm rot="5400000">
            <a:off x="5619135" y="2957929"/>
            <a:ext cx="53866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NOTIFY</a:t>
            </a:r>
            <a:endParaRPr lang="en-GB" sz="6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21" name="Elbow Connector 20"/>
          <p:cNvCxnSpPr>
            <a:endCxn id="13" idx="1"/>
          </p:cNvCxnSpPr>
          <p:nvPr/>
        </p:nvCxnSpPr>
        <p:spPr bwMode="auto">
          <a:xfrm rot="16200000" flipH="1">
            <a:off x="2517199" y="3002865"/>
            <a:ext cx="600522" cy="196712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 rot="16200000" flipV="1">
            <a:off x="3314303" y="2791971"/>
            <a:ext cx="485258" cy="280835"/>
          </a:xfrm>
          <a:prstGeom prst="bentConnector3">
            <a:avLst>
              <a:gd name="adj1" fmla="val 99726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23" name="Elbow Connector 22"/>
          <p:cNvCxnSpPr>
            <a:endCxn id="35" idx="3"/>
          </p:cNvCxnSpPr>
          <p:nvPr/>
        </p:nvCxnSpPr>
        <p:spPr bwMode="auto">
          <a:xfrm rot="5400000" flipH="1" flipV="1">
            <a:off x="6237431" y="2772511"/>
            <a:ext cx="825465" cy="445254"/>
          </a:xfrm>
          <a:prstGeom prst="bentConnector4">
            <a:avLst>
              <a:gd name="adj1" fmla="val 114"/>
              <a:gd name="adj2" fmla="val 141358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24" name="Rectangle 23">
            <a:hlinkClick r:id="" action="ppaction://noaction"/>
          </p:cNvPr>
          <p:cNvSpPr/>
          <p:nvPr/>
        </p:nvSpPr>
        <p:spPr bwMode="auto">
          <a:xfrm>
            <a:off x="1119189" y="1773553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/>
        </p:nvSpPr>
        <p:spPr bwMode="auto">
          <a:xfrm>
            <a:off x="7289542" y="1773553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971600" y="4177896"/>
            <a:ext cx="7848872" cy="0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16200000">
            <a:off x="-106584" y="3188471"/>
            <a:ext cx="16122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Messaging and Transport 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95481" y="1736851"/>
            <a:ext cx="100811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Applications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9832" y="4227934"/>
            <a:ext cx="284382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algn="r" eaLnBrk="0" hangingPunct="0">
              <a:defRPr sz="1100" ker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pPr algn="ctr"/>
            <a:r>
              <a:rPr lang="en-GB" dirty="0"/>
              <a:t>Internet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83768" y="1511763"/>
            <a:ext cx="1182882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1000" kern="0" dirty="0" smtClean="0">
                <a:solidFill>
                  <a:srgbClr val="2D5EC1"/>
                </a:solidFill>
                <a:latin typeface="Verdana"/>
                <a:ea typeface="Verdana" charset="0"/>
                <a:cs typeface="Verdana" charset="0"/>
              </a:rPr>
              <a:t>Trust Domain A</a:t>
            </a:r>
            <a:endParaRPr lang="en-GB" sz="1000" kern="0" dirty="0">
              <a:solidFill>
                <a:srgbClr val="2D5EC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2160" y="3591523"/>
            <a:ext cx="234017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Cross Domain Trust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0103" y="1506209"/>
            <a:ext cx="123315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eaLnBrk="0" hangingPunct="0"/>
            <a:r>
              <a:rPr lang="en-GB" sz="10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Trust Domain B</a:t>
            </a:r>
            <a:endParaRPr lang="en-GB" sz="10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33" name="Elbow Connector 32"/>
          <p:cNvCxnSpPr>
            <a:endCxn id="25" idx="2"/>
          </p:cNvCxnSpPr>
          <p:nvPr/>
        </p:nvCxnSpPr>
        <p:spPr bwMode="auto">
          <a:xfrm flipV="1">
            <a:off x="6800782" y="2226908"/>
            <a:ext cx="991083" cy="214054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34" name="Elbow Connector 33"/>
          <p:cNvCxnSpPr>
            <a:stCxn id="35" idx="0"/>
            <a:endCxn id="25" idx="1"/>
          </p:cNvCxnSpPr>
          <p:nvPr/>
        </p:nvCxnSpPr>
        <p:spPr bwMode="auto">
          <a:xfrm rot="5400000" flipH="1" flipV="1">
            <a:off x="6652256" y="1718442"/>
            <a:ext cx="355496" cy="919075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35" name="Rectangle 34">
            <a:hlinkClick r:id="" action="ppaction://noaction"/>
          </p:cNvPr>
          <p:cNvSpPr/>
          <p:nvPr/>
        </p:nvSpPr>
        <p:spPr bwMode="auto">
          <a:xfrm>
            <a:off x="5868144" y="2355727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rgbClr val="FFFFFF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4540" y="843558"/>
            <a:ext cx="130717" cy="19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GB" sz="2000" b="0"/>
          </a:p>
        </p:txBody>
      </p:sp>
      <p:grpSp>
        <p:nvGrpSpPr>
          <p:cNvPr id="37" name="Group 36"/>
          <p:cNvGrpSpPr/>
          <p:nvPr/>
        </p:nvGrpSpPr>
        <p:grpSpPr>
          <a:xfrm>
            <a:off x="7467390" y="851586"/>
            <a:ext cx="630636" cy="398390"/>
            <a:chOff x="6556621" y="474999"/>
            <a:chExt cx="1141741" cy="690521"/>
          </a:xfrm>
        </p:grpSpPr>
        <p:grpSp>
          <p:nvGrpSpPr>
            <p:cNvPr id="38" name="Group 37"/>
            <p:cNvGrpSpPr/>
            <p:nvPr/>
          </p:nvGrpSpPr>
          <p:grpSpPr>
            <a:xfrm>
              <a:off x="6556621" y="474999"/>
              <a:ext cx="1141741" cy="690521"/>
              <a:chOff x="4765244" y="3624837"/>
              <a:chExt cx="1141741" cy="690521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44" y="3624837"/>
                <a:ext cx="1141741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  <p:cxnSp>
        <p:nvCxnSpPr>
          <p:cNvPr id="43" name="Elbow Connector 42"/>
          <p:cNvCxnSpPr/>
          <p:nvPr/>
        </p:nvCxnSpPr>
        <p:spPr bwMode="auto">
          <a:xfrm rot="5400000" flipH="1" flipV="1">
            <a:off x="1369374" y="1500382"/>
            <a:ext cx="502036" cy="1225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44" name="Elbow Connector 43"/>
          <p:cNvCxnSpPr/>
          <p:nvPr/>
        </p:nvCxnSpPr>
        <p:spPr bwMode="auto">
          <a:xfrm rot="16200000" flipV="1">
            <a:off x="7521184" y="1511500"/>
            <a:ext cx="523576" cy="527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270087" y="1692453"/>
            <a:ext cx="54899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536186" y="3056215"/>
            <a:ext cx="5118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eaLnBrk="0" hangingPunct="0">
              <a:defRPr sz="600" ker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r>
              <a:rPr lang="en-GB" dirty="0"/>
              <a:t>SUBMIT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699792" y="3645024"/>
            <a:ext cx="590087" cy="156306"/>
            <a:chOff x="2903526" y="1354728"/>
            <a:chExt cx="456628" cy="156306"/>
          </a:xfrm>
        </p:grpSpPr>
        <p:sp>
          <p:nvSpPr>
            <p:cNvPr id="51" name="TextBox 5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rgbClr val="2D5EC1"/>
                  </a:solidFill>
                </a:rPr>
                <a:t>CORNER</a:t>
              </a:r>
              <a:endParaRPr lang="en-US" b="1" dirty="0">
                <a:solidFill>
                  <a:srgbClr val="2D5EC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203848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rgbClr val="2D5EC1"/>
                  </a:solidFill>
                </a:rPr>
                <a:t>2</a:t>
              </a:r>
              <a:endParaRPr lang="en-GB" sz="800" b="1" dirty="0" smtClean="0">
                <a:solidFill>
                  <a:srgbClr val="2D5EC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51449" y="3645024"/>
            <a:ext cx="590873" cy="156306"/>
            <a:chOff x="3059832" y="1354728"/>
            <a:chExt cx="360040" cy="156306"/>
          </a:xfrm>
        </p:grpSpPr>
        <p:sp>
          <p:nvSpPr>
            <p:cNvPr id="54" name="TextBox 53"/>
            <p:cNvSpPr txBox="1"/>
            <p:nvPr/>
          </p:nvSpPr>
          <p:spPr>
            <a:xfrm>
              <a:off x="3059832" y="1393561"/>
              <a:ext cx="360040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290073" y="1354728"/>
              <a:ext cx="7815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80464" y="1472494"/>
            <a:ext cx="565702" cy="156306"/>
            <a:chOff x="923594" y="1354728"/>
            <a:chExt cx="199404" cy="156306"/>
          </a:xfrm>
        </p:grpSpPr>
        <p:sp>
          <p:nvSpPr>
            <p:cNvPr id="57" name="TextBox 56"/>
            <p:cNvSpPr txBox="1"/>
            <p:nvPr/>
          </p:nvSpPr>
          <p:spPr>
            <a:xfrm>
              <a:off x="923594" y="1393561"/>
              <a:ext cx="159122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1051805" y="1354728"/>
              <a:ext cx="7119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2808581">
            <a:off x="4296670" y="2948269"/>
            <a:ext cx="422461" cy="371840"/>
            <a:chOff x="1508907" y="1122715"/>
            <a:chExt cx="609075" cy="507631"/>
          </a:xfrm>
          <a:solidFill>
            <a:schemeClr val="bg1">
              <a:lumMod val="50000"/>
            </a:schemeClr>
          </a:solidFill>
        </p:grpSpPr>
        <p:sp>
          <p:nvSpPr>
            <p:cNvPr id="60" name="Freeform 653"/>
            <p:cNvSpPr>
              <a:spLocks noEditPoints="1"/>
            </p:cNvSpPr>
            <p:nvPr/>
          </p:nvSpPr>
          <p:spPr bwMode="auto">
            <a:xfrm>
              <a:off x="1661278" y="1122715"/>
              <a:ext cx="456704" cy="454239"/>
            </a:xfrm>
            <a:custGeom>
              <a:avLst/>
              <a:gdLst>
                <a:gd name="T0" fmla="*/ 159 w 162"/>
                <a:gd name="T1" fmla="*/ 55 h 161"/>
                <a:gd name="T2" fmla="*/ 106 w 162"/>
                <a:gd name="T3" fmla="*/ 3 h 161"/>
                <a:gd name="T4" fmla="*/ 98 w 162"/>
                <a:gd name="T5" fmla="*/ 0 h 161"/>
                <a:gd name="T6" fmla="*/ 97 w 162"/>
                <a:gd name="T7" fmla="*/ 0 h 161"/>
                <a:gd name="T8" fmla="*/ 92 w 162"/>
                <a:gd name="T9" fmla="*/ 3 h 161"/>
                <a:gd name="T10" fmla="*/ 3 w 162"/>
                <a:gd name="T11" fmla="*/ 91 h 161"/>
                <a:gd name="T12" fmla="*/ 1 w 162"/>
                <a:gd name="T13" fmla="*/ 97 h 161"/>
                <a:gd name="T14" fmla="*/ 1 w 162"/>
                <a:gd name="T15" fmla="*/ 97 h 161"/>
                <a:gd name="T16" fmla="*/ 3 w 162"/>
                <a:gd name="T17" fmla="*/ 105 h 161"/>
                <a:gd name="T18" fmla="*/ 56 w 162"/>
                <a:gd name="T19" fmla="*/ 158 h 161"/>
                <a:gd name="T20" fmla="*/ 63 w 162"/>
                <a:gd name="T21" fmla="*/ 161 h 161"/>
                <a:gd name="T22" fmla="*/ 70 w 162"/>
                <a:gd name="T23" fmla="*/ 158 h 161"/>
                <a:gd name="T24" fmla="*/ 159 w 162"/>
                <a:gd name="T25" fmla="*/ 70 h 161"/>
                <a:gd name="T26" fmla="*/ 162 w 162"/>
                <a:gd name="T27" fmla="*/ 63 h 161"/>
                <a:gd name="T28" fmla="*/ 159 w 162"/>
                <a:gd name="T29" fmla="*/ 55 h 161"/>
                <a:gd name="T30" fmla="*/ 91 w 162"/>
                <a:gd name="T31" fmla="*/ 15 h 161"/>
                <a:gd name="T32" fmla="*/ 78 w 162"/>
                <a:gd name="T33" fmla="*/ 77 h 161"/>
                <a:gd name="T34" fmla="*/ 16 w 162"/>
                <a:gd name="T35" fmla="*/ 91 h 161"/>
                <a:gd name="T36" fmla="*/ 91 w 162"/>
                <a:gd name="T37" fmla="*/ 15 h 161"/>
                <a:gd name="T38" fmla="*/ 152 w 162"/>
                <a:gd name="T39" fmla="*/ 64 h 161"/>
                <a:gd name="T40" fmla="*/ 64 w 162"/>
                <a:gd name="T41" fmla="*/ 152 h 161"/>
                <a:gd name="T42" fmla="*/ 62 w 162"/>
                <a:gd name="T43" fmla="*/ 152 h 161"/>
                <a:gd name="T44" fmla="*/ 11 w 162"/>
                <a:gd name="T45" fmla="*/ 101 h 161"/>
                <a:gd name="T46" fmla="*/ 82 w 162"/>
                <a:gd name="T47" fmla="*/ 85 h 161"/>
                <a:gd name="T48" fmla="*/ 85 w 162"/>
                <a:gd name="T49" fmla="*/ 81 h 161"/>
                <a:gd name="T50" fmla="*/ 101 w 162"/>
                <a:gd name="T51" fmla="*/ 10 h 161"/>
                <a:gd name="T52" fmla="*/ 152 w 162"/>
                <a:gd name="T53" fmla="*/ 62 h 161"/>
                <a:gd name="T54" fmla="*/ 153 w 162"/>
                <a:gd name="T55" fmla="*/ 63 h 161"/>
                <a:gd name="T56" fmla="*/ 152 w 162"/>
                <a:gd name="T57" fmla="*/ 6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161">
                  <a:moveTo>
                    <a:pt x="159" y="55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4" y="1"/>
                    <a:pt x="101" y="0"/>
                    <a:pt x="98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5" y="0"/>
                    <a:pt x="93" y="1"/>
                    <a:pt x="92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3"/>
                    <a:pt x="1" y="95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1" y="103"/>
                    <a:pt x="3" y="105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8" y="160"/>
                    <a:pt x="60" y="161"/>
                    <a:pt x="63" y="161"/>
                  </a:cubicBezTo>
                  <a:cubicBezTo>
                    <a:pt x="66" y="161"/>
                    <a:pt x="68" y="160"/>
                    <a:pt x="70" y="158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0" y="68"/>
                    <a:pt x="162" y="65"/>
                    <a:pt x="162" y="63"/>
                  </a:cubicBezTo>
                  <a:cubicBezTo>
                    <a:pt x="162" y="60"/>
                    <a:pt x="160" y="57"/>
                    <a:pt x="159" y="55"/>
                  </a:cubicBezTo>
                  <a:close/>
                  <a:moveTo>
                    <a:pt x="91" y="15"/>
                  </a:moveTo>
                  <a:cubicBezTo>
                    <a:pt x="78" y="77"/>
                    <a:pt x="78" y="77"/>
                    <a:pt x="78" y="77"/>
                  </a:cubicBezTo>
                  <a:cubicBezTo>
                    <a:pt x="16" y="91"/>
                    <a:pt x="16" y="91"/>
                    <a:pt x="16" y="91"/>
                  </a:cubicBezTo>
                  <a:lnTo>
                    <a:pt x="91" y="15"/>
                  </a:lnTo>
                  <a:close/>
                  <a:moveTo>
                    <a:pt x="152" y="64"/>
                  </a:moveTo>
                  <a:cubicBezTo>
                    <a:pt x="64" y="152"/>
                    <a:pt x="64" y="152"/>
                    <a:pt x="64" y="152"/>
                  </a:cubicBezTo>
                  <a:cubicBezTo>
                    <a:pt x="63" y="153"/>
                    <a:pt x="63" y="153"/>
                    <a:pt x="62" y="152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4" y="84"/>
                    <a:pt x="85" y="83"/>
                    <a:pt x="85" y="81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3" y="62"/>
                    <a:pt x="153" y="62"/>
                    <a:pt x="153" y="63"/>
                  </a:cubicBezTo>
                  <a:cubicBezTo>
                    <a:pt x="153" y="63"/>
                    <a:pt x="153" y="63"/>
                    <a:pt x="1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54"/>
            <p:cNvSpPr>
              <a:spLocks/>
            </p:cNvSpPr>
            <p:nvPr/>
          </p:nvSpPr>
          <p:spPr bwMode="auto">
            <a:xfrm>
              <a:off x="1508907" y="1458261"/>
              <a:ext cx="152372" cy="149497"/>
            </a:xfrm>
            <a:custGeom>
              <a:avLst/>
              <a:gdLst>
                <a:gd name="T0" fmla="*/ 53 w 54"/>
                <a:gd name="T1" fmla="*/ 2 h 53"/>
                <a:gd name="T2" fmla="*/ 47 w 54"/>
                <a:gd name="T3" fmla="*/ 2 h 53"/>
                <a:gd name="T4" fmla="*/ 2 w 54"/>
                <a:gd name="T5" fmla="*/ 46 h 53"/>
                <a:gd name="T6" fmla="*/ 2 w 54"/>
                <a:gd name="T7" fmla="*/ 52 h 53"/>
                <a:gd name="T8" fmla="*/ 5 w 54"/>
                <a:gd name="T9" fmla="*/ 53 h 53"/>
                <a:gd name="T10" fmla="*/ 8 w 54"/>
                <a:gd name="T11" fmla="*/ 52 h 53"/>
                <a:gd name="T12" fmla="*/ 53 w 54"/>
                <a:gd name="T13" fmla="*/ 8 h 53"/>
                <a:gd name="T14" fmla="*/ 53 w 54"/>
                <a:gd name="T1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3">
                  <a:moveTo>
                    <a:pt x="53" y="2"/>
                  </a:moveTo>
                  <a:cubicBezTo>
                    <a:pt x="51" y="0"/>
                    <a:pt x="48" y="0"/>
                    <a:pt x="47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8"/>
                    <a:pt x="0" y="50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6" y="53"/>
                    <a:pt x="7" y="53"/>
                    <a:pt x="8" y="5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4" y="6"/>
                    <a:pt x="54" y="3"/>
                    <a:pt x="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55"/>
            <p:cNvSpPr>
              <a:spLocks/>
            </p:cNvSpPr>
            <p:nvPr/>
          </p:nvSpPr>
          <p:spPr bwMode="auto">
            <a:xfrm>
              <a:off x="1604601" y="1512063"/>
              <a:ext cx="110069" cy="107194"/>
            </a:xfrm>
            <a:custGeom>
              <a:avLst/>
              <a:gdLst>
                <a:gd name="T0" fmla="*/ 37 w 39"/>
                <a:gd name="T1" fmla="*/ 1 h 38"/>
                <a:gd name="T2" fmla="*/ 31 w 39"/>
                <a:gd name="T3" fmla="*/ 1 h 38"/>
                <a:gd name="T4" fmla="*/ 1 w 39"/>
                <a:gd name="T5" fmla="*/ 31 h 38"/>
                <a:gd name="T6" fmla="*/ 1 w 39"/>
                <a:gd name="T7" fmla="*/ 37 h 38"/>
                <a:gd name="T8" fmla="*/ 5 w 39"/>
                <a:gd name="T9" fmla="*/ 38 h 38"/>
                <a:gd name="T10" fmla="*/ 8 w 39"/>
                <a:gd name="T11" fmla="*/ 37 h 38"/>
                <a:gd name="T12" fmla="*/ 37 w 39"/>
                <a:gd name="T13" fmla="*/ 7 h 38"/>
                <a:gd name="T14" fmla="*/ 37 w 39"/>
                <a:gd name="T1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1"/>
                  </a:moveTo>
                  <a:cubicBezTo>
                    <a:pt x="36" y="0"/>
                    <a:pt x="33" y="0"/>
                    <a:pt x="31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6"/>
                    <a:pt x="1" y="37"/>
                  </a:cubicBezTo>
                  <a:cubicBezTo>
                    <a:pt x="2" y="38"/>
                    <a:pt x="3" y="38"/>
                    <a:pt x="5" y="38"/>
                  </a:cubicBezTo>
                  <a:cubicBezTo>
                    <a:pt x="6" y="38"/>
                    <a:pt x="7" y="38"/>
                    <a:pt x="8" y="3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6"/>
                    <a:pt x="39" y="3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56"/>
            <p:cNvSpPr>
              <a:spLocks/>
            </p:cNvSpPr>
            <p:nvPr/>
          </p:nvSpPr>
          <p:spPr bwMode="auto">
            <a:xfrm>
              <a:off x="1697831" y="1562580"/>
              <a:ext cx="70641" cy="67766"/>
            </a:xfrm>
            <a:custGeom>
              <a:avLst/>
              <a:gdLst>
                <a:gd name="T0" fmla="*/ 17 w 25"/>
                <a:gd name="T1" fmla="*/ 2 h 24"/>
                <a:gd name="T2" fmla="*/ 2 w 25"/>
                <a:gd name="T3" fmla="*/ 17 h 24"/>
                <a:gd name="T4" fmla="*/ 2 w 25"/>
                <a:gd name="T5" fmla="*/ 23 h 24"/>
                <a:gd name="T6" fmla="*/ 5 w 25"/>
                <a:gd name="T7" fmla="*/ 24 h 24"/>
                <a:gd name="T8" fmla="*/ 8 w 25"/>
                <a:gd name="T9" fmla="*/ 23 h 24"/>
                <a:gd name="T10" fmla="*/ 23 w 25"/>
                <a:gd name="T11" fmla="*/ 8 h 24"/>
                <a:gd name="T12" fmla="*/ 23 w 25"/>
                <a:gd name="T13" fmla="*/ 2 h 24"/>
                <a:gd name="T14" fmla="*/ 17 w 25"/>
                <a:gd name="T1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4">
                  <a:moveTo>
                    <a:pt x="17" y="2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4"/>
                    <a:pt x="4" y="24"/>
                    <a:pt x="5" y="24"/>
                  </a:cubicBezTo>
                  <a:cubicBezTo>
                    <a:pt x="6" y="24"/>
                    <a:pt x="7" y="24"/>
                    <a:pt x="8" y="23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6"/>
                    <a:pt x="25" y="4"/>
                    <a:pt x="23" y="2"/>
                  </a:cubicBezTo>
                  <a:cubicBezTo>
                    <a:pt x="21" y="0"/>
                    <a:pt x="19" y="0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527966" y="1343520"/>
            <a:ext cx="234017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End-to-end Trust</a:t>
            </a:r>
            <a:endParaRPr lang="en-GB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331747" y="851586"/>
            <a:ext cx="630636" cy="398390"/>
            <a:chOff x="6556628" y="474999"/>
            <a:chExt cx="1141742" cy="690521"/>
          </a:xfrm>
        </p:grpSpPr>
        <p:grpSp>
          <p:nvGrpSpPr>
            <p:cNvPr id="66" name="Group 65"/>
            <p:cNvGrpSpPr/>
            <p:nvPr/>
          </p:nvGrpSpPr>
          <p:grpSpPr>
            <a:xfrm>
              <a:off x="6556628" y="474999"/>
              <a:ext cx="1141742" cy="690521"/>
              <a:chOff x="4765251" y="3624837"/>
              <a:chExt cx="1141742" cy="69052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51" y="3624837"/>
                <a:ext cx="1141742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72388" y="1690512"/>
            <a:ext cx="57587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2" name="Rectangle 71">
            <a:hlinkClick r:id="" action="ppaction://noaction"/>
          </p:cNvPr>
          <p:cNvSpPr/>
          <p:nvPr/>
        </p:nvSpPr>
        <p:spPr bwMode="auto">
          <a:xfrm>
            <a:off x="2411867" y="2355727"/>
            <a:ext cx="1004646" cy="453355"/>
          </a:xfrm>
          <a:prstGeom prst="rect">
            <a:avLst/>
          </a:prstGeom>
          <a:solidFill>
            <a:srgbClr val="BDDEFF"/>
          </a:solidFill>
          <a:ln w="12700" cap="flat" cmpd="sng" algn="ctr">
            <a:solidFill>
              <a:srgbClr val="3166CF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73" name="Elbow Connector 72"/>
          <p:cNvCxnSpPr>
            <a:endCxn id="24" idx="2"/>
          </p:cNvCxnSpPr>
          <p:nvPr/>
        </p:nvCxnSpPr>
        <p:spPr bwMode="auto">
          <a:xfrm rot="10800000">
            <a:off x="1621513" y="2226908"/>
            <a:ext cx="790355" cy="272836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cxnSp>
        <p:nvCxnSpPr>
          <p:cNvPr id="74" name="Elbow Connector 73"/>
          <p:cNvCxnSpPr>
            <a:stCxn id="72" idx="0"/>
            <a:endCxn id="24" idx="3"/>
          </p:cNvCxnSpPr>
          <p:nvPr/>
        </p:nvCxnSpPr>
        <p:spPr bwMode="auto">
          <a:xfrm rot="16200000" flipV="1">
            <a:off x="2341265" y="1782801"/>
            <a:ext cx="355496" cy="790355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 rot="5400000">
            <a:off x="3366682" y="2873179"/>
            <a:ext cx="476667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eaLnBrk="0" hangingPunct="0">
              <a:defRPr sz="600" ker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r>
              <a:rPr lang="en-GB" dirty="0"/>
              <a:t>NOTIFY</a:t>
            </a:r>
          </a:p>
        </p:txBody>
      </p:sp>
      <p:sp>
        <p:nvSpPr>
          <p:cNvPr id="76" name="Rectangle 75">
            <a:hlinkClick r:id="" action="ppaction://noaction"/>
          </p:cNvPr>
          <p:cNvSpPr/>
          <p:nvPr/>
        </p:nvSpPr>
        <p:spPr bwMode="auto">
          <a:xfrm>
            <a:off x="251520" y="843558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7" name="Rectangle 76">
            <a:hlinkClick r:id="" action="ppaction://noaction"/>
          </p:cNvPr>
          <p:cNvSpPr/>
          <p:nvPr/>
        </p:nvSpPr>
        <p:spPr bwMode="auto">
          <a:xfrm>
            <a:off x="251520" y="977910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8" name="Rectangle 77">
            <a:hlinkClick r:id="" action="ppaction://noaction"/>
          </p:cNvPr>
          <p:cNvSpPr/>
          <p:nvPr/>
        </p:nvSpPr>
        <p:spPr bwMode="auto">
          <a:xfrm>
            <a:off x="337881" y="843558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Required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9" name="Rectangle 78">
            <a:hlinkClick r:id="" action="ppaction://noaction"/>
          </p:cNvPr>
          <p:cNvSpPr/>
          <p:nvPr/>
        </p:nvSpPr>
        <p:spPr bwMode="auto">
          <a:xfrm>
            <a:off x="337881" y="977910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Optional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761150" y="3573016"/>
            <a:ext cx="1825611" cy="0"/>
          </a:xfrm>
          <a:prstGeom prst="line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88020" y="3392676"/>
            <a:ext cx="81602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ACKNOWLEDGE</a:t>
            </a:r>
            <a:endParaRPr lang="en-GB" sz="6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081708" y="1472494"/>
            <a:ext cx="590087" cy="156306"/>
            <a:chOff x="2903526" y="1354728"/>
            <a:chExt cx="456628" cy="156306"/>
          </a:xfrm>
        </p:grpSpPr>
        <p:sp>
          <p:nvSpPr>
            <p:cNvPr id="81" name="TextBox 8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203848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fr-BE" sz="800" b="1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6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231486" y="4445893"/>
            <a:ext cx="9361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Networking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71600" y="1330011"/>
            <a:ext cx="7848872" cy="3690011"/>
          </a:xfrm>
          <a:prstGeom prst="rect">
            <a:avLst/>
          </a:prstGeom>
          <a:noFill/>
          <a:ln w="12700" cap="flat" cmpd="sng" algn="ctr">
            <a:solidFill>
              <a:srgbClr val="FFD62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30102" y="1497776"/>
            <a:ext cx="2658935" cy="2122671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59898" y="1497776"/>
            <a:ext cx="2628716" cy="2122672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10" name="Freeform 9198"/>
          <p:cNvSpPr>
            <a:spLocks/>
          </p:cNvSpPr>
          <p:nvPr/>
        </p:nvSpPr>
        <p:spPr bwMode="auto">
          <a:xfrm>
            <a:off x="3275856" y="3003798"/>
            <a:ext cx="2664296" cy="1584176"/>
          </a:xfrm>
          <a:custGeom>
            <a:avLst/>
            <a:gdLst>
              <a:gd name="T0" fmla="*/ 70414064 w 1439"/>
              <a:gd name="T1" fmla="*/ 17862886 h 935"/>
              <a:gd name="T2" fmla="*/ 66680858 w 1439"/>
              <a:gd name="T3" fmla="*/ 18205151 h 935"/>
              <a:gd name="T4" fmla="*/ 43123825 w 1439"/>
              <a:gd name="T5" fmla="*/ 0 h 935"/>
              <a:gd name="T6" fmla="*/ 18472432 w 1439"/>
              <a:gd name="T7" fmla="*/ 25596663 h 935"/>
              <a:gd name="T8" fmla="*/ 18729974 w 1439"/>
              <a:gd name="T9" fmla="*/ 29292289 h 935"/>
              <a:gd name="T10" fmla="*/ 16734600 w 1439"/>
              <a:gd name="T11" fmla="*/ 29155539 h 935"/>
              <a:gd name="T12" fmla="*/ 0 w 1439"/>
              <a:gd name="T13" fmla="*/ 46539411 h 935"/>
              <a:gd name="T14" fmla="*/ 16734600 w 1439"/>
              <a:gd name="T15" fmla="*/ 63991527 h 935"/>
              <a:gd name="T16" fmla="*/ 70414064 w 1439"/>
              <a:gd name="T17" fmla="*/ 63991527 h 935"/>
              <a:gd name="T18" fmla="*/ 92619450 w 1439"/>
              <a:gd name="T19" fmla="*/ 40927207 h 935"/>
              <a:gd name="T20" fmla="*/ 70414064 w 1439"/>
              <a:gd name="T21" fmla="*/ 17862886 h 9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txBody>
          <a:bodyPr lIns="135868" tIns="67933" rIns="135868" bIns="67933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1" i="0" u="none" strike="noStrike" kern="0" cap="none" spc="0" normalizeH="0" baseline="0" noProof="0" dirty="0" smtClean="0">
              <a:ln>
                <a:noFill/>
              </a:ln>
              <a:solidFill>
                <a:srgbClr val="FFD624"/>
              </a:solidFill>
              <a:effectLst/>
              <a:uLnTx/>
              <a:uFillTx/>
              <a:latin typeface="Verdana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971600" y="2582404"/>
            <a:ext cx="7848872" cy="11571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61150" y="3284984"/>
            <a:ext cx="1825612" cy="0"/>
          </a:xfrm>
          <a:prstGeom prst="line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13" name="Rectangle 12">
            <a:hlinkClick r:id="" action="ppaction://noaction"/>
          </p:cNvPr>
          <p:cNvSpPr/>
          <p:nvPr/>
        </p:nvSpPr>
        <p:spPr bwMode="auto">
          <a:xfrm>
            <a:off x="2915816" y="3208249"/>
            <a:ext cx="845334" cy="3864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Access</a:t>
            </a: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4" name="Rectangle 13">
            <a:hlinkClick r:id="" action="ppaction://noaction"/>
          </p:cNvPr>
          <p:cNvSpPr/>
          <p:nvPr/>
        </p:nvSpPr>
        <p:spPr bwMode="auto">
          <a:xfrm>
            <a:off x="5580112" y="3208249"/>
            <a:ext cx="845334" cy="386466"/>
          </a:xfrm>
          <a:prstGeom prst="rect">
            <a:avLst/>
          </a:prstGeom>
          <a:solidFill>
            <a:srgbClr val="FF8585"/>
          </a:solidFill>
          <a:ln w="127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Access</a:t>
            </a: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1787" y="3284984"/>
            <a:ext cx="472181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5641" y="3284984"/>
            <a:ext cx="5664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RECEIVE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633789" y="2970510"/>
            <a:ext cx="62894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600" kern="0" dirty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DELIVER</a:t>
            </a:r>
          </a:p>
        </p:txBody>
      </p:sp>
      <p:cxnSp>
        <p:nvCxnSpPr>
          <p:cNvPr id="18" name="Elbow Connector 17"/>
          <p:cNvCxnSpPr/>
          <p:nvPr/>
        </p:nvCxnSpPr>
        <p:spPr bwMode="auto">
          <a:xfrm rot="5400000" flipH="1" flipV="1">
            <a:off x="5577607" y="2884488"/>
            <a:ext cx="485263" cy="95807"/>
          </a:xfrm>
          <a:prstGeom prst="bentConnector3">
            <a:avLst>
              <a:gd name="adj1" fmla="val 101034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sp>
        <p:nvSpPr>
          <p:cNvPr id="20" name="TextBox 19"/>
          <p:cNvSpPr txBox="1"/>
          <p:nvPr/>
        </p:nvSpPr>
        <p:spPr>
          <a:xfrm rot="5400000">
            <a:off x="5619135" y="2957929"/>
            <a:ext cx="53866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NOTIFY</a:t>
            </a:r>
          </a:p>
        </p:txBody>
      </p:sp>
      <p:cxnSp>
        <p:nvCxnSpPr>
          <p:cNvPr id="21" name="Elbow Connector 20"/>
          <p:cNvCxnSpPr>
            <a:endCxn id="13" idx="1"/>
          </p:cNvCxnSpPr>
          <p:nvPr/>
        </p:nvCxnSpPr>
        <p:spPr bwMode="auto">
          <a:xfrm rot="16200000" flipH="1">
            <a:off x="2517199" y="3002865"/>
            <a:ext cx="600522" cy="196712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 rot="16200000" flipV="1">
            <a:off x="3314303" y="2791971"/>
            <a:ext cx="485258" cy="280835"/>
          </a:xfrm>
          <a:prstGeom prst="bentConnector3">
            <a:avLst>
              <a:gd name="adj1" fmla="val 99726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23" name="Elbow Connector 22"/>
          <p:cNvCxnSpPr>
            <a:endCxn id="35" idx="3"/>
          </p:cNvCxnSpPr>
          <p:nvPr/>
        </p:nvCxnSpPr>
        <p:spPr bwMode="auto">
          <a:xfrm rot="5400000" flipH="1" flipV="1">
            <a:off x="6237431" y="2772511"/>
            <a:ext cx="825465" cy="445254"/>
          </a:xfrm>
          <a:prstGeom prst="bentConnector4">
            <a:avLst>
              <a:gd name="adj1" fmla="val 114"/>
              <a:gd name="adj2" fmla="val 141358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24" name="Rectangle 23">
            <a:hlinkClick r:id="" action="ppaction://noaction"/>
          </p:cNvPr>
          <p:cNvSpPr/>
          <p:nvPr/>
        </p:nvSpPr>
        <p:spPr bwMode="auto">
          <a:xfrm>
            <a:off x="1119189" y="1773553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/>
        </p:nvSpPr>
        <p:spPr bwMode="auto">
          <a:xfrm>
            <a:off x="7289542" y="1773553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971600" y="4177896"/>
            <a:ext cx="7848872" cy="0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16200000">
            <a:off x="-106584" y="3188471"/>
            <a:ext cx="16122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Messaging and Transport 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95481" y="1736851"/>
            <a:ext cx="100811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Applications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9832" y="4227934"/>
            <a:ext cx="284382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algn="r" eaLnBrk="0" hangingPunct="0">
              <a:defRPr sz="1100" ker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pPr algn="ctr"/>
            <a:r>
              <a:rPr lang="en-GB" dirty="0"/>
              <a:t>Internet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83768" y="1511763"/>
            <a:ext cx="1182882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10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Trust Domain A</a:t>
            </a:r>
            <a:endParaRPr lang="en-GB" sz="10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2160" y="3591523"/>
            <a:ext cx="234017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Cross Domain Trust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0103" y="1506209"/>
            <a:ext cx="123315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eaLnBrk="0" hangingPunct="0"/>
            <a:r>
              <a:rPr lang="en-GB" sz="1000" kern="0" dirty="0">
                <a:solidFill>
                  <a:srgbClr val="FF0000"/>
                </a:solidFill>
                <a:latin typeface="Verdana"/>
                <a:ea typeface="Verdana" charset="0"/>
                <a:cs typeface="Verdana" charset="0"/>
              </a:rPr>
              <a:t>Trust</a:t>
            </a:r>
            <a:r>
              <a:rPr lang="en-GB" sz="10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 </a:t>
            </a:r>
            <a:r>
              <a:rPr lang="en-GB" sz="1000" kern="0" dirty="0">
                <a:solidFill>
                  <a:srgbClr val="FF0000"/>
                </a:solidFill>
                <a:latin typeface="Verdana"/>
                <a:ea typeface="Verdana" charset="0"/>
                <a:cs typeface="Verdana" charset="0"/>
              </a:rPr>
              <a:t>Domain B</a:t>
            </a:r>
          </a:p>
        </p:txBody>
      </p:sp>
      <p:cxnSp>
        <p:nvCxnSpPr>
          <p:cNvPr id="33" name="Elbow Connector 32"/>
          <p:cNvCxnSpPr>
            <a:endCxn id="25" idx="2"/>
          </p:cNvCxnSpPr>
          <p:nvPr/>
        </p:nvCxnSpPr>
        <p:spPr bwMode="auto">
          <a:xfrm flipV="1">
            <a:off x="6800782" y="2226908"/>
            <a:ext cx="991083" cy="214054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34" name="Elbow Connector 33"/>
          <p:cNvCxnSpPr>
            <a:stCxn id="35" idx="0"/>
            <a:endCxn id="25" idx="1"/>
          </p:cNvCxnSpPr>
          <p:nvPr/>
        </p:nvCxnSpPr>
        <p:spPr bwMode="auto">
          <a:xfrm rot="5400000" flipH="1" flipV="1">
            <a:off x="6652256" y="1718442"/>
            <a:ext cx="355496" cy="919075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35" name="Rectangle 34">
            <a:hlinkClick r:id="" action="ppaction://noaction"/>
          </p:cNvPr>
          <p:cNvSpPr/>
          <p:nvPr/>
        </p:nvSpPr>
        <p:spPr bwMode="auto">
          <a:xfrm>
            <a:off x="5868144" y="2355727"/>
            <a:ext cx="1004646" cy="453355"/>
          </a:xfrm>
          <a:prstGeom prst="rect">
            <a:avLst/>
          </a:prstGeom>
          <a:solidFill>
            <a:srgbClr val="FF8585"/>
          </a:solidFill>
          <a:ln w="127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4540" y="843558"/>
            <a:ext cx="130717" cy="19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GB" sz="2000" b="0"/>
          </a:p>
        </p:txBody>
      </p:sp>
      <p:grpSp>
        <p:nvGrpSpPr>
          <p:cNvPr id="37" name="Group 36"/>
          <p:cNvGrpSpPr/>
          <p:nvPr/>
        </p:nvGrpSpPr>
        <p:grpSpPr>
          <a:xfrm>
            <a:off x="7467390" y="851586"/>
            <a:ext cx="630636" cy="398390"/>
            <a:chOff x="6556621" y="474999"/>
            <a:chExt cx="1141741" cy="690521"/>
          </a:xfrm>
        </p:grpSpPr>
        <p:grpSp>
          <p:nvGrpSpPr>
            <p:cNvPr id="38" name="Group 37"/>
            <p:cNvGrpSpPr/>
            <p:nvPr/>
          </p:nvGrpSpPr>
          <p:grpSpPr>
            <a:xfrm>
              <a:off x="6556621" y="474999"/>
              <a:ext cx="1141741" cy="690521"/>
              <a:chOff x="4765244" y="3624837"/>
              <a:chExt cx="1141741" cy="690521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44" y="3624837"/>
                <a:ext cx="1141741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  <p:cxnSp>
        <p:nvCxnSpPr>
          <p:cNvPr id="43" name="Elbow Connector 42"/>
          <p:cNvCxnSpPr/>
          <p:nvPr/>
        </p:nvCxnSpPr>
        <p:spPr bwMode="auto">
          <a:xfrm rot="5400000" flipH="1" flipV="1">
            <a:off x="1369374" y="1500382"/>
            <a:ext cx="502036" cy="1225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44" name="Elbow Connector 43"/>
          <p:cNvCxnSpPr/>
          <p:nvPr/>
        </p:nvCxnSpPr>
        <p:spPr bwMode="auto">
          <a:xfrm rot="16200000" flipV="1">
            <a:off x="7521184" y="1511500"/>
            <a:ext cx="523576" cy="527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270087" y="1692453"/>
            <a:ext cx="54899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536186" y="3056215"/>
            <a:ext cx="5118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eaLnBrk="0" hangingPunct="0">
              <a:defRPr sz="600" ker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SUBMIT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699792" y="3645024"/>
            <a:ext cx="590087" cy="156306"/>
            <a:chOff x="2903526" y="1354728"/>
            <a:chExt cx="456628" cy="156306"/>
          </a:xfrm>
        </p:grpSpPr>
        <p:sp>
          <p:nvSpPr>
            <p:cNvPr id="51" name="TextBox 5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203848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51449" y="3645024"/>
            <a:ext cx="590873" cy="156306"/>
            <a:chOff x="3059832" y="1354728"/>
            <a:chExt cx="360040" cy="156306"/>
          </a:xfrm>
        </p:grpSpPr>
        <p:sp>
          <p:nvSpPr>
            <p:cNvPr id="54" name="TextBox 53"/>
            <p:cNvSpPr txBox="1"/>
            <p:nvPr/>
          </p:nvSpPr>
          <p:spPr>
            <a:xfrm>
              <a:off x="3059832" y="1393561"/>
              <a:ext cx="360040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>
                  <a:solidFill>
                    <a:srgbClr val="FF0000"/>
                  </a:solidFill>
                </a:rPr>
                <a:t>CORNER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290073" y="1354728"/>
              <a:ext cx="7815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3</a:t>
              </a:r>
              <a:endParaRPr lang="en-GB" sz="80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67764" y="1472494"/>
            <a:ext cx="565702" cy="156306"/>
            <a:chOff x="923594" y="1354728"/>
            <a:chExt cx="199404" cy="156306"/>
          </a:xfrm>
        </p:grpSpPr>
        <p:sp>
          <p:nvSpPr>
            <p:cNvPr id="57" name="TextBox 56"/>
            <p:cNvSpPr txBox="1"/>
            <p:nvPr/>
          </p:nvSpPr>
          <p:spPr>
            <a:xfrm>
              <a:off x="923594" y="1393561"/>
              <a:ext cx="159122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1051805" y="1354728"/>
              <a:ext cx="7119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2808581">
            <a:off x="4296670" y="2948269"/>
            <a:ext cx="422461" cy="371840"/>
            <a:chOff x="1508907" y="1122715"/>
            <a:chExt cx="609075" cy="507631"/>
          </a:xfrm>
          <a:solidFill>
            <a:schemeClr val="bg1">
              <a:lumMod val="50000"/>
            </a:schemeClr>
          </a:solidFill>
        </p:grpSpPr>
        <p:sp>
          <p:nvSpPr>
            <p:cNvPr id="60" name="Freeform 653"/>
            <p:cNvSpPr>
              <a:spLocks noEditPoints="1"/>
            </p:cNvSpPr>
            <p:nvPr/>
          </p:nvSpPr>
          <p:spPr bwMode="auto">
            <a:xfrm>
              <a:off x="1661278" y="1122715"/>
              <a:ext cx="456704" cy="454239"/>
            </a:xfrm>
            <a:custGeom>
              <a:avLst/>
              <a:gdLst>
                <a:gd name="T0" fmla="*/ 159 w 162"/>
                <a:gd name="T1" fmla="*/ 55 h 161"/>
                <a:gd name="T2" fmla="*/ 106 w 162"/>
                <a:gd name="T3" fmla="*/ 3 h 161"/>
                <a:gd name="T4" fmla="*/ 98 w 162"/>
                <a:gd name="T5" fmla="*/ 0 h 161"/>
                <a:gd name="T6" fmla="*/ 97 w 162"/>
                <a:gd name="T7" fmla="*/ 0 h 161"/>
                <a:gd name="T8" fmla="*/ 92 w 162"/>
                <a:gd name="T9" fmla="*/ 3 h 161"/>
                <a:gd name="T10" fmla="*/ 3 w 162"/>
                <a:gd name="T11" fmla="*/ 91 h 161"/>
                <a:gd name="T12" fmla="*/ 1 w 162"/>
                <a:gd name="T13" fmla="*/ 97 h 161"/>
                <a:gd name="T14" fmla="*/ 1 w 162"/>
                <a:gd name="T15" fmla="*/ 97 h 161"/>
                <a:gd name="T16" fmla="*/ 3 w 162"/>
                <a:gd name="T17" fmla="*/ 105 h 161"/>
                <a:gd name="T18" fmla="*/ 56 w 162"/>
                <a:gd name="T19" fmla="*/ 158 h 161"/>
                <a:gd name="T20" fmla="*/ 63 w 162"/>
                <a:gd name="T21" fmla="*/ 161 h 161"/>
                <a:gd name="T22" fmla="*/ 70 w 162"/>
                <a:gd name="T23" fmla="*/ 158 h 161"/>
                <a:gd name="T24" fmla="*/ 159 w 162"/>
                <a:gd name="T25" fmla="*/ 70 h 161"/>
                <a:gd name="T26" fmla="*/ 162 w 162"/>
                <a:gd name="T27" fmla="*/ 63 h 161"/>
                <a:gd name="T28" fmla="*/ 159 w 162"/>
                <a:gd name="T29" fmla="*/ 55 h 161"/>
                <a:gd name="T30" fmla="*/ 91 w 162"/>
                <a:gd name="T31" fmla="*/ 15 h 161"/>
                <a:gd name="T32" fmla="*/ 78 w 162"/>
                <a:gd name="T33" fmla="*/ 77 h 161"/>
                <a:gd name="T34" fmla="*/ 16 w 162"/>
                <a:gd name="T35" fmla="*/ 91 h 161"/>
                <a:gd name="T36" fmla="*/ 91 w 162"/>
                <a:gd name="T37" fmla="*/ 15 h 161"/>
                <a:gd name="T38" fmla="*/ 152 w 162"/>
                <a:gd name="T39" fmla="*/ 64 h 161"/>
                <a:gd name="T40" fmla="*/ 64 w 162"/>
                <a:gd name="T41" fmla="*/ 152 h 161"/>
                <a:gd name="T42" fmla="*/ 62 w 162"/>
                <a:gd name="T43" fmla="*/ 152 h 161"/>
                <a:gd name="T44" fmla="*/ 11 w 162"/>
                <a:gd name="T45" fmla="*/ 101 h 161"/>
                <a:gd name="T46" fmla="*/ 82 w 162"/>
                <a:gd name="T47" fmla="*/ 85 h 161"/>
                <a:gd name="T48" fmla="*/ 85 w 162"/>
                <a:gd name="T49" fmla="*/ 81 h 161"/>
                <a:gd name="T50" fmla="*/ 101 w 162"/>
                <a:gd name="T51" fmla="*/ 10 h 161"/>
                <a:gd name="T52" fmla="*/ 152 w 162"/>
                <a:gd name="T53" fmla="*/ 62 h 161"/>
                <a:gd name="T54" fmla="*/ 153 w 162"/>
                <a:gd name="T55" fmla="*/ 63 h 161"/>
                <a:gd name="T56" fmla="*/ 152 w 162"/>
                <a:gd name="T57" fmla="*/ 6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161">
                  <a:moveTo>
                    <a:pt x="159" y="55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4" y="1"/>
                    <a:pt x="101" y="0"/>
                    <a:pt x="98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5" y="0"/>
                    <a:pt x="93" y="1"/>
                    <a:pt x="92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3"/>
                    <a:pt x="1" y="95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1" y="103"/>
                    <a:pt x="3" y="105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8" y="160"/>
                    <a:pt x="60" y="161"/>
                    <a:pt x="63" y="161"/>
                  </a:cubicBezTo>
                  <a:cubicBezTo>
                    <a:pt x="66" y="161"/>
                    <a:pt x="68" y="160"/>
                    <a:pt x="70" y="158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0" y="68"/>
                    <a:pt x="162" y="65"/>
                    <a:pt x="162" y="63"/>
                  </a:cubicBezTo>
                  <a:cubicBezTo>
                    <a:pt x="162" y="60"/>
                    <a:pt x="160" y="57"/>
                    <a:pt x="159" y="55"/>
                  </a:cubicBezTo>
                  <a:close/>
                  <a:moveTo>
                    <a:pt x="91" y="15"/>
                  </a:moveTo>
                  <a:cubicBezTo>
                    <a:pt x="78" y="77"/>
                    <a:pt x="78" y="77"/>
                    <a:pt x="78" y="77"/>
                  </a:cubicBezTo>
                  <a:cubicBezTo>
                    <a:pt x="16" y="91"/>
                    <a:pt x="16" y="91"/>
                    <a:pt x="16" y="91"/>
                  </a:cubicBezTo>
                  <a:lnTo>
                    <a:pt x="91" y="15"/>
                  </a:lnTo>
                  <a:close/>
                  <a:moveTo>
                    <a:pt x="152" y="64"/>
                  </a:moveTo>
                  <a:cubicBezTo>
                    <a:pt x="64" y="152"/>
                    <a:pt x="64" y="152"/>
                    <a:pt x="64" y="152"/>
                  </a:cubicBezTo>
                  <a:cubicBezTo>
                    <a:pt x="63" y="153"/>
                    <a:pt x="63" y="153"/>
                    <a:pt x="62" y="152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4" y="84"/>
                    <a:pt x="85" y="83"/>
                    <a:pt x="85" y="81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3" y="62"/>
                    <a:pt x="153" y="62"/>
                    <a:pt x="153" y="63"/>
                  </a:cubicBezTo>
                  <a:cubicBezTo>
                    <a:pt x="153" y="63"/>
                    <a:pt x="153" y="63"/>
                    <a:pt x="1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54"/>
            <p:cNvSpPr>
              <a:spLocks/>
            </p:cNvSpPr>
            <p:nvPr/>
          </p:nvSpPr>
          <p:spPr bwMode="auto">
            <a:xfrm>
              <a:off x="1508907" y="1458261"/>
              <a:ext cx="152372" cy="149497"/>
            </a:xfrm>
            <a:custGeom>
              <a:avLst/>
              <a:gdLst>
                <a:gd name="T0" fmla="*/ 53 w 54"/>
                <a:gd name="T1" fmla="*/ 2 h 53"/>
                <a:gd name="T2" fmla="*/ 47 w 54"/>
                <a:gd name="T3" fmla="*/ 2 h 53"/>
                <a:gd name="T4" fmla="*/ 2 w 54"/>
                <a:gd name="T5" fmla="*/ 46 h 53"/>
                <a:gd name="T6" fmla="*/ 2 w 54"/>
                <a:gd name="T7" fmla="*/ 52 h 53"/>
                <a:gd name="T8" fmla="*/ 5 w 54"/>
                <a:gd name="T9" fmla="*/ 53 h 53"/>
                <a:gd name="T10" fmla="*/ 8 w 54"/>
                <a:gd name="T11" fmla="*/ 52 h 53"/>
                <a:gd name="T12" fmla="*/ 53 w 54"/>
                <a:gd name="T13" fmla="*/ 8 h 53"/>
                <a:gd name="T14" fmla="*/ 53 w 54"/>
                <a:gd name="T1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3">
                  <a:moveTo>
                    <a:pt x="53" y="2"/>
                  </a:moveTo>
                  <a:cubicBezTo>
                    <a:pt x="51" y="0"/>
                    <a:pt x="48" y="0"/>
                    <a:pt x="47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8"/>
                    <a:pt x="0" y="50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6" y="53"/>
                    <a:pt x="7" y="53"/>
                    <a:pt x="8" y="5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4" y="6"/>
                    <a:pt x="54" y="3"/>
                    <a:pt x="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55"/>
            <p:cNvSpPr>
              <a:spLocks/>
            </p:cNvSpPr>
            <p:nvPr/>
          </p:nvSpPr>
          <p:spPr bwMode="auto">
            <a:xfrm>
              <a:off x="1604601" y="1512063"/>
              <a:ext cx="110069" cy="107194"/>
            </a:xfrm>
            <a:custGeom>
              <a:avLst/>
              <a:gdLst>
                <a:gd name="T0" fmla="*/ 37 w 39"/>
                <a:gd name="T1" fmla="*/ 1 h 38"/>
                <a:gd name="T2" fmla="*/ 31 w 39"/>
                <a:gd name="T3" fmla="*/ 1 h 38"/>
                <a:gd name="T4" fmla="*/ 1 w 39"/>
                <a:gd name="T5" fmla="*/ 31 h 38"/>
                <a:gd name="T6" fmla="*/ 1 w 39"/>
                <a:gd name="T7" fmla="*/ 37 h 38"/>
                <a:gd name="T8" fmla="*/ 5 w 39"/>
                <a:gd name="T9" fmla="*/ 38 h 38"/>
                <a:gd name="T10" fmla="*/ 8 w 39"/>
                <a:gd name="T11" fmla="*/ 37 h 38"/>
                <a:gd name="T12" fmla="*/ 37 w 39"/>
                <a:gd name="T13" fmla="*/ 7 h 38"/>
                <a:gd name="T14" fmla="*/ 37 w 39"/>
                <a:gd name="T1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1"/>
                  </a:moveTo>
                  <a:cubicBezTo>
                    <a:pt x="36" y="0"/>
                    <a:pt x="33" y="0"/>
                    <a:pt x="31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6"/>
                    <a:pt x="1" y="37"/>
                  </a:cubicBezTo>
                  <a:cubicBezTo>
                    <a:pt x="2" y="38"/>
                    <a:pt x="3" y="38"/>
                    <a:pt x="5" y="38"/>
                  </a:cubicBezTo>
                  <a:cubicBezTo>
                    <a:pt x="6" y="38"/>
                    <a:pt x="7" y="38"/>
                    <a:pt x="8" y="3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6"/>
                    <a:pt x="39" y="3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56"/>
            <p:cNvSpPr>
              <a:spLocks/>
            </p:cNvSpPr>
            <p:nvPr/>
          </p:nvSpPr>
          <p:spPr bwMode="auto">
            <a:xfrm>
              <a:off x="1697831" y="1562580"/>
              <a:ext cx="70641" cy="67766"/>
            </a:xfrm>
            <a:custGeom>
              <a:avLst/>
              <a:gdLst>
                <a:gd name="T0" fmla="*/ 17 w 25"/>
                <a:gd name="T1" fmla="*/ 2 h 24"/>
                <a:gd name="T2" fmla="*/ 2 w 25"/>
                <a:gd name="T3" fmla="*/ 17 h 24"/>
                <a:gd name="T4" fmla="*/ 2 w 25"/>
                <a:gd name="T5" fmla="*/ 23 h 24"/>
                <a:gd name="T6" fmla="*/ 5 w 25"/>
                <a:gd name="T7" fmla="*/ 24 h 24"/>
                <a:gd name="T8" fmla="*/ 8 w 25"/>
                <a:gd name="T9" fmla="*/ 23 h 24"/>
                <a:gd name="T10" fmla="*/ 23 w 25"/>
                <a:gd name="T11" fmla="*/ 8 h 24"/>
                <a:gd name="T12" fmla="*/ 23 w 25"/>
                <a:gd name="T13" fmla="*/ 2 h 24"/>
                <a:gd name="T14" fmla="*/ 17 w 25"/>
                <a:gd name="T1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4">
                  <a:moveTo>
                    <a:pt x="17" y="2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4"/>
                    <a:pt x="4" y="24"/>
                    <a:pt x="5" y="24"/>
                  </a:cubicBezTo>
                  <a:cubicBezTo>
                    <a:pt x="6" y="24"/>
                    <a:pt x="7" y="24"/>
                    <a:pt x="8" y="23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6"/>
                    <a:pt x="25" y="4"/>
                    <a:pt x="23" y="2"/>
                  </a:cubicBezTo>
                  <a:cubicBezTo>
                    <a:pt x="21" y="0"/>
                    <a:pt x="19" y="0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527966" y="1343520"/>
            <a:ext cx="234017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End-to-end Trust</a:t>
            </a:r>
            <a:endParaRPr lang="en-GB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331747" y="851586"/>
            <a:ext cx="630636" cy="398390"/>
            <a:chOff x="6556628" y="474999"/>
            <a:chExt cx="1141742" cy="690521"/>
          </a:xfrm>
        </p:grpSpPr>
        <p:grpSp>
          <p:nvGrpSpPr>
            <p:cNvPr id="66" name="Group 65"/>
            <p:cNvGrpSpPr/>
            <p:nvPr/>
          </p:nvGrpSpPr>
          <p:grpSpPr>
            <a:xfrm>
              <a:off x="6556628" y="474999"/>
              <a:ext cx="1141742" cy="690521"/>
              <a:chOff x="4765251" y="3624837"/>
              <a:chExt cx="1141742" cy="69052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51" y="3624837"/>
                <a:ext cx="1141742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72388" y="1690512"/>
            <a:ext cx="57587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2" name="Rectangle 71">
            <a:hlinkClick r:id="" action="ppaction://noaction"/>
          </p:cNvPr>
          <p:cNvSpPr/>
          <p:nvPr/>
        </p:nvSpPr>
        <p:spPr bwMode="auto">
          <a:xfrm>
            <a:off x="2411867" y="2355727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rgbClr val="FFFFFF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73" name="Elbow Connector 72"/>
          <p:cNvCxnSpPr>
            <a:endCxn id="24" idx="2"/>
          </p:cNvCxnSpPr>
          <p:nvPr/>
        </p:nvCxnSpPr>
        <p:spPr bwMode="auto">
          <a:xfrm rot="10800000">
            <a:off x="1621513" y="2226908"/>
            <a:ext cx="790355" cy="272836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cxnSp>
        <p:nvCxnSpPr>
          <p:cNvPr id="74" name="Elbow Connector 73"/>
          <p:cNvCxnSpPr>
            <a:stCxn id="72" idx="0"/>
            <a:endCxn id="24" idx="3"/>
          </p:cNvCxnSpPr>
          <p:nvPr/>
        </p:nvCxnSpPr>
        <p:spPr bwMode="auto">
          <a:xfrm rot="16200000" flipV="1">
            <a:off x="2341265" y="1782801"/>
            <a:ext cx="355496" cy="790355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 rot="5400000">
            <a:off x="3366682" y="2873179"/>
            <a:ext cx="476667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eaLnBrk="0" hangingPunct="0">
              <a:defRPr sz="600" ker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NOTIFY</a:t>
            </a:r>
          </a:p>
        </p:txBody>
      </p:sp>
      <p:sp>
        <p:nvSpPr>
          <p:cNvPr id="76" name="Rectangle 75">
            <a:hlinkClick r:id="" action="ppaction://noaction"/>
          </p:cNvPr>
          <p:cNvSpPr/>
          <p:nvPr/>
        </p:nvSpPr>
        <p:spPr bwMode="auto">
          <a:xfrm>
            <a:off x="251520" y="843558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7" name="Rectangle 76">
            <a:hlinkClick r:id="" action="ppaction://noaction"/>
          </p:cNvPr>
          <p:cNvSpPr/>
          <p:nvPr/>
        </p:nvSpPr>
        <p:spPr bwMode="auto">
          <a:xfrm>
            <a:off x="251520" y="977910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8" name="Rectangle 77">
            <a:hlinkClick r:id="" action="ppaction://noaction"/>
          </p:cNvPr>
          <p:cNvSpPr/>
          <p:nvPr/>
        </p:nvSpPr>
        <p:spPr bwMode="auto">
          <a:xfrm>
            <a:off x="337881" y="843558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Required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9" name="Rectangle 78">
            <a:hlinkClick r:id="" action="ppaction://noaction"/>
          </p:cNvPr>
          <p:cNvSpPr/>
          <p:nvPr/>
        </p:nvSpPr>
        <p:spPr bwMode="auto">
          <a:xfrm>
            <a:off x="337881" y="977910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Optional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761150" y="3573016"/>
            <a:ext cx="1825611" cy="0"/>
          </a:xfrm>
          <a:prstGeom prst="line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88020" y="3392676"/>
            <a:ext cx="81602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rPr>
              <a:t>ACKNOWLEDGE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081708" y="1472494"/>
            <a:ext cx="590087" cy="156306"/>
            <a:chOff x="2903526" y="1354728"/>
            <a:chExt cx="456628" cy="156306"/>
          </a:xfrm>
        </p:grpSpPr>
        <p:sp>
          <p:nvSpPr>
            <p:cNvPr id="81" name="TextBox 8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203848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fr-BE" sz="800" b="1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3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231486" y="4445893"/>
            <a:ext cx="9361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Networking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71600" y="1330011"/>
            <a:ext cx="7632848" cy="3690011"/>
          </a:xfrm>
          <a:prstGeom prst="rect">
            <a:avLst/>
          </a:prstGeom>
          <a:noFill/>
          <a:ln w="12700" cap="flat" cmpd="sng" algn="ctr">
            <a:solidFill>
              <a:srgbClr val="FFD62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t"/>
          <a:lstStyle/>
          <a:p>
            <a:pPr algn="ctr"/>
            <a:endParaRPr lang="en-GB" sz="1100" b="0" dirty="0" smtClean="0">
              <a:solidFill>
                <a:srgbClr val="646567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30102" y="1497776"/>
            <a:ext cx="2658935" cy="2122671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59898" y="1497776"/>
            <a:ext cx="2628716" cy="2122672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/>
        </p:spPr>
        <p:txBody>
          <a:bodyPr lIns="135868" tIns="67933" rIns="135868" bIns="67933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endParaRPr lang="en-GB" sz="11500" b="1" kern="0">
              <a:solidFill>
                <a:srgbClr val="FFD624"/>
              </a:solidFill>
              <a:latin typeface="Verdana"/>
            </a:endParaRPr>
          </a:p>
        </p:txBody>
      </p:sp>
      <p:sp>
        <p:nvSpPr>
          <p:cNvPr id="10" name="Freeform 9198"/>
          <p:cNvSpPr>
            <a:spLocks/>
          </p:cNvSpPr>
          <p:nvPr/>
        </p:nvSpPr>
        <p:spPr bwMode="auto">
          <a:xfrm>
            <a:off x="3275856" y="3003798"/>
            <a:ext cx="2664296" cy="1584176"/>
          </a:xfrm>
          <a:custGeom>
            <a:avLst/>
            <a:gdLst>
              <a:gd name="T0" fmla="*/ 70414064 w 1439"/>
              <a:gd name="T1" fmla="*/ 17862886 h 935"/>
              <a:gd name="T2" fmla="*/ 66680858 w 1439"/>
              <a:gd name="T3" fmla="*/ 18205151 h 935"/>
              <a:gd name="T4" fmla="*/ 43123825 w 1439"/>
              <a:gd name="T5" fmla="*/ 0 h 935"/>
              <a:gd name="T6" fmla="*/ 18472432 w 1439"/>
              <a:gd name="T7" fmla="*/ 25596663 h 935"/>
              <a:gd name="T8" fmla="*/ 18729974 w 1439"/>
              <a:gd name="T9" fmla="*/ 29292289 h 935"/>
              <a:gd name="T10" fmla="*/ 16734600 w 1439"/>
              <a:gd name="T11" fmla="*/ 29155539 h 935"/>
              <a:gd name="T12" fmla="*/ 0 w 1439"/>
              <a:gd name="T13" fmla="*/ 46539411 h 935"/>
              <a:gd name="T14" fmla="*/ 16734600 w 1439"/>
              <a:gd name="T15" fmla="*/ 63991527 h 935"/>
              <a:gd name="T16" fmla="*/ 70414064 w 1439"/>
              <a:gd name="T17" fmla="*/ 63991527 h 935"/>
              <a:gd name="T18" fmla="*/ 92619450 w 1439"/>
              <a:gd name="T19" fmla="*/ 40927207 h 935"/>
              <a:gd name="T20" fmla="*/ 70414064 w 1439"/>
              <a:gd name="T21" fmla="*/ 17862886 h 9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39" h="935">
                <a:moveTo>
                  <a:pt x="1094" y="261"/>
                </a:moveTo>
                <a:cubicBezTo>
                  <a:pt x="1075" y="261"/>
                  <a:pt x="1055" y="263"/>
                  <a:pt x="1036" y="266"/>
                </a:cubicBezTo>
                <a:cubicBezTo>
                  <a:pt x="989" y="112"/>
                  <a:pt x="843" y="0"/>
                  <a:pt x="670" y="0"/>
                </a:cubicBezTo>
                <a:cubicBezTo>
                  <a:pt x="458" y="0"/>
                  <a:pt x="287" y="167"/>
                  <a:pt x="287" y="374"/>
                </a:cubicBezTo>
                <a:cubicBezTo>
                  <a:pt x="287" y="392"/>
                  <a:pt x="288" y="410"/>
                  <a:pt x="291" y="428"/>
                </a:cubicBezTo>
                <a:cubicBezTo>
                  <a:pt x="281" y="427"/>
                  <a:pt x="271" y="426"/>
                  <a:pt x="260" y="426"/>
                </a:cubicBezTo>
                <a:cubicBezTo>
                  <a:pt x="116" y="426"/>
                  <a:pt x="0" y="540"/>
                  <a:pt x="0" y="680"/>
                </a:cubicBezTo>
                <a:cubicBezTo>
                  <a:pt x="0" y="821"/>
                  <a:pt x="116" y="935"/>
                  <a:pt x="260" y="935"/>
                </a:cubicBezTo>
                <a:lnTo>
                  <a:pt x="1094" y="935"/>
                </a:lnTo>
                <a:cubicBezTo>
                  <a:pt x="1285" y="935"/>
                  <a:pt x="1439" y="784"/>
                  <a:pt x="1439" y="598"/>
                </a:cubicBezTo>
                <a:cubicBezTo>
                  <a:pt x="1439" y="412"/>
                  <a:pt x="1285" y="261"/>
                  <a:pt x="1094" y="261"/>
                </a:cubicBezTo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txBody>
          <a:bodyPr lIns="135868" tIns="67933" rIns="135868" bIns="67933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1" i="0" u="none" strike="noStrike" kern="0" cap="none" spc="0" normalizeH="0" baseline="0" noProof="0" dirty="0" smtClean="0">
              <a:ln>
                <a:noFill/>
              </a:ln>
              <a:solidFill>
                <a:srgbClr val="FFD624"/>
              </a:solidFill>
              <a:effectLst/>
              <a:uLnTx/>
              <a:uFillTx/>
              <a:latin typeface="Verdana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971600" y="2582404"/>
            <a:ext cx="7632848" cy="11573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61150" y="3284984"/>
            <a:ext cx="1825612" cy="0"/>
          </a:xfrm>
          <a:prstGeom prst="line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13" name="Rectangle 12">
            <a:hlinkClick r:id="" action="ppaction://noaction"/>
          </p:cNvPr>
          <p:cNvSpPr/>
          <p:nvPr/>
        </p:nvSpPr>
        <p:spPr bwMode="auto">
          <a:xfrm>
            <a:off x="2915816" y="3208249"/>
            <a:ext cx="845334" cy="3864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Access</a:t>
            </a: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4" name="Rectangle 13">
            <a:hlinkClick r:id="" action="ppaction://noaction"/>
          </p:cNvPr>
          <p:cNvSpPr/>
          <p:nvPr/>
        </p:nvSpPr>
        <p:spPr bwMode="auto">
          <a:xfrm>
            <a:off x="5580112" y="3208249"/>
            <a:ext cx="845334" cy="3864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Access</a:t>
            </a:r>
          </a:p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1787" y="3284984"/>
            <a:ext cx="472181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5641" y="3284984"/>
            <a:ext cx="5664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RECEIVE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633789" y="2970510"/>
            <a:ext cx="62894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DELIVER</a:t>
            </a:r>
          </a:p>
        </p:txBody>
      </p:sp>
      <p:cxnSp>
        <p:nvCxnSpPr>
          <p:cNvPr id="18" name="Elbow Connector 17"/>
          <p:cNvCxnSpPr/>
          <p:nvPr/>
        </p:nvCxnSpPr>
        <p:spPr bwMode="auto">
          <a:xfrm rot="5400000" flipH="1" flipV="1">
            <a:off x="5577607" y="2884488"/>
            <a:ext cx="485263" cy="95807"/>
          </a:xfrm>
          <a:prstGeom prst="bentConnector3">
            <a:avLst>
              <a:gd name="adj1" fmla="val 101034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triangle" w="med" len="med"/>
            <a:tailEnd type="none" w="med" len="med"/>
          </a:ln>
          <a:effectLst/>
          <a:extLst/>
        </p:spPr>
      </p:cxnSp>
      <p:sp>
        <p:nvSpPr>
          <p:cNvPr id="20" name="TextBox 19"/>
          <p:cNvSpPr txBox="1"/>
          <p:nvPr/>
        </p:nvSpPr>
        <p:spPr>
          <a:xfrm rot="5400000">
            <a:off x="5619135" y="2957929"/>
            <a:ext cx="53866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NOTIFY</a:t>
            </a:r>
          </a:p>
        </p:txBody>
      </p:sp>
      <p:cxnSp>
        <p:nvCxnSpPr>
          <p:cNvPr id="21" name="Elbow Connector 20"/>
          <p:cNvCxnSpPr>
            <a:endCxn id="13" idx="1"/>
          </p:cNvCxnSpPr>
          <p:nvPr/>
        </p:nvCxnSpPr>
        <p:spPr bwMode="auto">
          <a:xfrm rot="16200000" flipH="1">
            <a:off x="2517199" y="3002865"/>
            <a:ext cx="600522" cy="196712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 rot="16200000" flipV="1">
            <a:off x="3314303" y="2791971"/>
            <a:ext cx="485258" cy="280835"/>
          </a:xfrm>
          <a:prstGeom prst="bentConnector3">
            <a:avLst>
              <a:gd name="adj1" fmla="val 99726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23" name="Elbow Connector 22"/>
          <p:cNvCxnSpPr>
            <a:endCxn id="35" idx="3"/>
          </p:cNvCxnSpPr>
          <p:nvPr/>
        </p:nvCxnSpPr>
        <p:spPr bwMode="auto">
          <a:xfrm rot="5400000" flipH="1" flipV="1">
            <a:off x="6237431" y="2772511"/>
            <a:ext cx="825465" cy="445254"/>
          </a:xfrm>
          <a:prstGeom prst="bentConnector4">
            <a:avLst>
              <a:gd name="adj1" fmla="val 114"/>
              <a:gd name="adj2" fmla="val 141358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sp>
        <p:nvSpPr>
          <p:cNvPr id="24" name="Rectangle 23">
            <a:hlinkClick r:id="" action="ppaction://noaction"/>
          </p:cNvPr>
          <p:cNvSpPr/>
          <p:nvPr/>
        </p:nvSpPr>
        <p:spPr bwMode="auto">
          <a:xfrm>
            <a:off x="1119189" y="1773553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sp>
        <p:nvSpPr>
          <p:cNvPr id="25" name="Rectangle 24">
            <a:hlinkClick r:id="" action="ppaction://noaction"/>
          </p:cNvPr>
          <p:cNvSpPr/>
          <p:nvPr/>
        </p:nvSpPr>
        <p:spPr bwMode="auto">
          <a:xfrm>
            <a:off x="7289542" y="1773553"/>
            <a:ext cx="1004646" cy="453355"/>
          </a:xfrm>
          <a:prstGeom prst="rect">
            <a:avLst/>
          </a:prstGeom>
          <a:solidFill>
            <a:srgbClr val="FF8585"/>
          </a:solidFill>
          <a:ln w="127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0" dirty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Backend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971600" y="4177896"/>
            <a:ext cx="7632848" cy="0"/>
          </a:xfrm>
          <a:prstGeom prst="line">
            <a:avLst/>
          </a:prstGeom>
          <a:noFill/>
          <a:ln w="12700" cap="flat" cmpd="sng" algn="ctr">
            <a:solidFill>
              <a:srgbClr val="FFD6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16200000">
            <a:off x="-106584" y="3188471"/>
            <a:ext cx="161224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Messaging and Transport 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95481" y="1736851"/>
            <a:ext cx="100811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Applications</a:t>
            </a:r>
          </a:p>
          <a:p>
            <a:pPr algn="ctr" eaLnBrk="0" hangingPunct="0"/>
            <a:r>
              <a:rPr lang="en-GB" sz="1000" kern="0" dirty="0" smtClea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rPr>
              <a:t>Layer</a:t>
            </a:r>
            <a:endParaRPr lang="en-GB" sz="1000" kern="0" dirty="0">
              <a:solidFill>
                <a:schemeClr val="tx1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9030" y="4227934"/>
            <a:ext cx="168706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algn="r" eaLnBrk="0" hangingPunct="0">
              <a:defRPr sz="1100" kern="0">
                <a:solidFill>
                  <a:schemeClr val="tx1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pPr algn="ct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Internet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83768" y="1511763"/>
            <a:ext cx="1182882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10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Trust Domain A</a:t>
            </a:r>
            <a:endParaRPr lang="en-GB" sz="1000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2160" y="3591523"/>
            <a:ext cx="234017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Cross Domain Trust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0103" y="1506209"/>
            <a:ext cx="123315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eaLnBrk="0" hangingPunct="0"/>
            <a:r>
              <a:rPr lang="en-GB" sz="1000" kern="0" dirty="0">
                <a:solidFill>
                  <a:srgbClr val="FF0000"/>
                </a:solidFill>
                <a:latin typeface="Verdana"/>
                <a:ea typeface="Verdana" charset="0"/>
                <a:cs typeface="Verdana" charset="0"/>
              </a:rPr>
              <a:t>Trust</a:t>
            </a:r>
            <a:r>
              <a:rPr lang="en-GB" sz="1000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 </a:t>
            </a:r>
            <a:r>
              <a:rPr lang="en-GB" sz="1000" kern="0" dirty="0">
                <a:solidFill>
                  <a:srgbClr val="FF0000"/>
                </a:solidFill>
                <a:latin typeface="Verdana"/>
                <a:ea typeface="Verdana" charset="0"/>
                <a:cs typeface="Verdana" charset="0"/>
              </a:rPr>
              <a:t>Domain B</a:t>
            </a:r>
          </a:p>
        </p:txBody>
      </p:sp>
      <p:cxnSp>
        <p:nvCxnSpPr>
          <p:cNvPr id="33" name="Elbow Connector 32"/>
          <p:cNvCxnSpPr>
            <a:endCxn id="25" idx="2"/>
          </p:cNvCxnSpPr>
          <p:nvPr/>
        </p:nvCxnSpPr>
        <p:spPr bwMode="auto">
          <a:xfrm flipV="1">
            <a:off x="6800782" y="2226908"/>
            <a:ext cx="991083" cy="214054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  <a:extLst/>
        </p:spPr>
      </p:cxnSp>
      <p:cxnSp>
        <p:nvCxnSpPr>
          <p:cNvPr id="34" name="Elbow Connector 33"/>
          <p:cNvCxnSpPr>
            <a:stCxn id="35" idx="0"/>
            <a:endCxn id="25" idx="1"/>
          </p:cNvCxnSpPr>
          <p:nvPr/>
        </p:nvCxnSpPr>
        <p:spPr bwMode="auto">
          <a:xfrm rot="5400000" flipH="1" flipV="1">
            <a:off x="6652256" y="1718442"/>
            <a:ext cx="355496" cy="919075"/>
          </a:xfrm>
          <a:prstGeom prst="bentConnector2">
            <a:avLst/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35" name="Rectangle 34">
            <a:hlinkClick r:id="" action="ppaction://noaction"/>
          </p:cNvPr>
          <p:cNvSpPr/>
          <p:nvPr/>
        </p:nvSpPr>
        <p:spPr bwMode="auto">
          <a:xfrm>
            <a:off x="5868144" y="2355727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rgbClr val="FFFFFF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4540" y="843558"/>
            <a:ext cx="130717" cy="19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GB" sz="2000" b="0"/>
          </a:p>
        </p:txBody>
      </p:sp>
      <p:grpSp>
        <p:nvGrpSpPr>
          <p:cNvPr id="37" name="Group 36"/>
          <p:cNvGrpSpPr/>
          <p:nvPr/>
        </p:nvGrpSpPr>
        <p:grpSpPr>
          <a:xfrm>
            <a:off x="7467390" y="851586"/>
            <a:ext cx="630636" cy="398390"/>
            <a:chOff x="6556621" y="474999"/>
            <a:chExt cx="1141741" cy="690521"/>
          </a:xfrm>
        </p:grpSpPr>
        <p:grpSp>
          <p:nvGrpSpPr>
            <p:cNvPr id="38" name="Group 37"/>
            <p:cNvGrpSpPr/>
            <p:nvPr/>
          </p:nvGrpSpPr>
          <p:grpSpPr>
            <a:xfrm>
              <a:off x="6556621" y="474999"/>
              <a:ext cx="1141741" cy="690521"/>
              <a:chOff x="4765244" y="3624837"/>
              <a:chExt cx="1141741" cy="690521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44" y="3624837"/>
                <a:ext cx="1141741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  <p:cxnSp>
        <p:nvCxnSpPr>
          <p:cNvPr id="43" name="Elbow Connector 42"/>
          <p:cNvCxnSpPr/>
          <p:nvPr/>
        </p:nvCxnSpPr>
        <p:spPr bwMode="auto">
          <a:xfrm rot="5400000" flipH="1" flipV="1">
            <a:off x="1369374" y="1500382"/>
            <a:ext cx="502036" cy="1225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44" name="Elbow Connector 43"/>
          <p:cNvCxnSpPr/>
          <p:nvPr/>
        </p:nvCxnSpPr>
        <p:spPr bwMode="auto">
          <a:xfrm rot="16200000" flipV="1">
            <a:off x="7521184" y="1511500"/>
            <a:ext cx="523576" cy="527"/>
          </a:xfrm>
          <a:prstGeom prst="bentConnector3">
            <a:avLst>
              <a:gd name="adj1" fmla="val 50000"/>
            </a:avLst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270087" y="1692453"/>
            <a:ext cx="54899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 smtClean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chemeClr val="bg1">
                  <a:lumMod val="85000"/>
                </a:schemeClr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536186" y="3056215"/>
            <a:ext cx="511879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eaLnBrk="0" hangingPunct="0">
              <a:defRPr sz="600" ker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SUBMIT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699792" y="3645024"/>
            <a:ext cx="590087" cy="156306"/>
            <a:chOff x="2903526" y="1354728"/>
            <a:chExt cx="456628" cy="156306"/>
          </a:xfrm>
        </p:grpSpPr>
        <p:sp>
          <p:nvSpPr>
            <p:cNvPr id="51" name="TextBox 5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203848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51449" y="3645024"/>
            <a:ext cx="590873" cy="156306"/>
            <a:chOff x="3059832" y="1354728"/>
            <a:chExt cx="360040" cy="156306"/>
          </a:xfrm>
        </p:grpSpPr>
        <p:sp>
          <p:nvSpPr>
            <p:cNvPr id="54" name="TextBox 53"/>
            <p:cNvSpPr txBox="1"/>
            <p:nvPr/>
          </p:nvSpPr>
          <p:spPr>
            <a:xfrm>
              <a:off x="3059832" y="1393561"/>
              <a:ext cx="360040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290073" y="1354728"/>
              <a:ext cx="7815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99514" y="1472494"/>
            <a:ext cx="565702" cy="156306"/>
            <a:chOff x="923594" y="1354728"/>
            <a:chExt cx="199404" cy="156306"/>
          </a:xfrm>
        </p:grpSpPr>
        <p:sp>
          <p:nvSpPr>
            <p:cNvPr id="57" name="TextBox 56"/>
            <p:cNvSpPr txBox="1"/>
            <p:nvPr/>
          </p:nvSpPr>
          <p:spPr>
            <a:xfrm>
              <a:off x="923594" y="1393561"/>
              <a:ext cx="159122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>
                  <a:solidFill>
                    <a:srgbClr val="FF0000"/>
                  </a:solidFill>
                </a:rPr>
                <a:t>CORNER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1051805" y="1354728"/>
              <a:ext cx="71193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4</a:t>
              </a:r>
              <a:endParaRPr lang="en-GB" sz="80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2808581">
            <a:off x="4296670" y="2948269"/>
            <a:ext cx="422461" cy="371840"/>
            <a:chOff x="1508907" y="1122715"/>
            <a:chExt cx="609075" cy="507631"/>
          </a:xfrm>
          <a:solidFill>
            <a:schemeClr val="bg1">
              <a:lumMod val="50000"/>
            </a:schemeClr>
          </a:solidFill>
        </p:grpSpPr>
        <p:sp>
          <p:nvSpPr>
            <p:cNvPr id="60" name="Freeform 653"/>
            <p:cNvSpPr>
              <a:spLocks noEditPoints="1"/>
            </p:cNvSpPr>
            <p:nvPr/>
          </p:nvSpPr>
          <p:spPr bwMode="auto">
            <a:xfrm>
              <a:off x="1661278" y="1122715"/>
              <a:ext cx="456704" cy="454239"/>
            </a:xfrm>
            <a:custGeom>
              <a:avLst/>
              <a:gdLst>
                <a:gd name="T0" fmla="*/ 159 w 162"/>
                <a:gd name="T1" fmla="*/ 55 h 161"/>
                <a:gd name="T2" fmla="*/ 106 w 162"/>
                <a:gd name="T3" fmla="*/ 3 h 161"/>
                <a:gd name="T4" fmla="*/ 98 w 162"/>
                <a:gd name="T5" fmla="*/ 0 h 161"/>
                <a:gd name="T6" fmla="*/ 97 w 162"/>
                <a:gd name="T7" fmla="*/ 0 h 161"/>
                <a:gd name="T8" fmla="*/ 92 w 162"/>
                <a:gd name="T9" fmla="*/ 3 h 161"/>
                <a:gd name="T10" fmla="*/ 3 w 162"/>
                <a:gd name="T11" fmla="*/ 91 h 161"/>
                <a:gd name="T12" fmla="*/ 1 w 162"/>
                <a:gd name="T13" fmla="*/ 97 h 161"/>
                <a:gd name="T14" fmla="*/ 1 w 162"/>
                <a:gd name="T15" fmla="*/ 97 h 161"/>
                <a:gd name="T16" fmla="*/ 3 w 162"/>
                <a:gd name="T17" fmla="*/ 105 h 161"/>
                <a:gd name="T18" fmla="*/ 56 w 162"/>
                <a:gd name="T19" fmla="*/ 158 h 161"/>
                <a:gd name="T20" fmla="*/ 63 w 162"/>
                <a:gd name="T21" fmla="*/ 161 h 161"/>
                <a:gd name="T22" fmla="*/ 70 w 162"/>
                <a:gd name="T23" fmla="*/ 158 h 161"/>
                <a:gd name="T24" fmla="*/ 159 w 162"/>
                <a:gd name="T25" fmla="*/ 70 h 161"/>
                <a:gd name="T26" fmla="*/ 162 w 162"/>
                <a:gd name="T27" fmla="*/ 63 h 161"/>
                <a:gd name="T28" fmla="*/ 159 w 162"/>
                <a:gd name="T29" fmla="*/ 55 h 161"/>
                <a:gd name="T30" fmla="*/ 91 w 162"/>
                <a:gd name="T31" fmla="*/ 15 h 161"/>
                <a:gd name="T32" fmla="*/ 78 w 162"/>
                <a:gd name="T33" fmla="*/ 77 h 161"/>
                <a:gd name="T34" fmla="*/ 16 w 162"/>
                <a:gd name="T35" fmla="*/ 91 h 161"/>
                <a:gd name="T36" fmla="*/ 91 w 162"/>
                <a:gd name="T37" fmla="*/ 15 h 161"/>
                <a:gd name="T38" fmla="*/ 152 w 162"/>
                <a:gd name="T39" fmla="*/ 64 h 161"/>
                <a:gd name="T40" fmla="*/ 64 w 162"/>
                <a:gd name="T41" fmla="*/ 152 h 161"/>
                <a:gd name="T42" fmla="*/ 62 w 162"/>
                <a:gd name="T43" fmla="*/ 152 h 161"/>
                <a:gd name="T44" fmla="*/ 11 w 162"/>
                <a:gd name="T45" fmla="*/ 101 h 161"/>
                <a:gd name="T46" fmla="*/ 82 w 162"/>
                <a:gd name="T47" fmla="*/ 85 h 161"/>
                <a:gd name="T48" fmla="*/ 85 w 162"/>
                <a:gd name="T49" fmla="*/ 81 h 161"/>
                <a:gd name="T50" fmla="*/ 101 w 162"/>
                <a:gd name="T51" fmla="*/ 10 h 161"/>
                <a:gd name="T52" fmla="*/ 152 w 162"/>
                <a:gd name="T53" fmla="*/ 62 h 161"/>
                <a:gd name="T54" fmla="*/ 153 w 162"/>
                <a:gd name="T55" fmla="*/ 63 h 161"/>
                <a:gd name="T56" fmla="*/ 152 w 162"/>
                <a:gd name="T57" fmla="*/ 6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161">
                  <a:moveTo>
                    <a:pt x="159" y="55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4" y="1"/>
                    <a:pt x="101" y="0"/>
                    <a:pt x="98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5" y="0"/>
                    <a:pt x="93" y="1"/>
                    <a:pt x="92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3"/>
                    <a:pt x="1" y="95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1" y="103"/>
                    <a:pt x="3" y="105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8" y="160"/>
                    <a:pt x="60" y="161"/>
                    <a:pt x="63" y="161"/>
                  </a:cubicBezTo>
                  <a:cubicBezTo>
                    <a:pt x="66" y="161"/>
                    <a:pt x="68" y="160"/>
                    <a:pt x="70" y="158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0" y="68"/>
                    <a:pt x="162" y="65"/>
                    <a:pt x="162" y="63"/>
                  </a:cubicBezTo>
                  <a:cubicBezTo>
                    <a:pt x="162" y="60"/>
                    <a:pt x="160" y="57"/>
                    <a:pt x="159" y="55"/>
                  </a:cubicBezTo>
                  <a:close/>
                  <a:moveTo>
                    <a:pt x="91" y="15"/>
                  </a:moveTo>
                  <a:cubicBezTo>
                    <a:pt x="78" y="77"/>
                    <a:pt x="78" y="77"/>
                    <a:pt x="78" y="77"/>
                  </a:cubicBezTo>
                  <a:cubicBezTo>
                    <a:pt x="16" y="91"/>
                    <a:pt x="16" y="91"/>
                    <a:pt x="16" y="91"/>
                  </a:cubicBezTo>
                  <a:lnTo>
                    <a:pt x="91" y="15"/>
                  </a:lnTo>
                  <a:close/>
                  <a:moveTo>
                    <a:pt x="152" y="64"/>
                  </a:moveTo>
                  <a:cubicBezTo>
                    <a:pt x="64" y="152"/>
                    <a:pt x="64" y="152"/>
                    <a:pt x="64" y="152"/>
                  </a:cubicBezTo>
                  <a:cubicBezTo>
                    <a:pt x="63" y="153"/>
                    <a:pt x="63" y="153"/>
                    <a:pt x="62" y="152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4" y="84"/>
                    <a:pt x="85" y="83"/>
                    <a:pt x="85" y="81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3" y="62"/>
                    <a:pt x="153" y="62"/>
                    <a:pt x="153" y="63"/>
                  </a:cubicBezTo>
                  <a:cubicBezTo>
                    <a:pt x="153" y="63"/>
                    <a:pt x="153" y="63"/>
                    <a:pt x="1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54"/>
            <p:cNvSpPr>
              <a:spLocks/>
            </p:cNvSpPr>
            <p:nvPr/>
          </p:nvSpPr>
          <p:spPr bwMode="auto">
            <a:xfrm>
              <a:off x="1508907" y="1458261"/>
              <a:ext cx="152372" cy="149497"/>
            </a:xfrm>
            <a:custGeom>
              <a:avLst/>
              <a:gdLst>
                <a:gd name="T0" fmla="*/ 53 w 54"/>
                <a:gd name="T1" fmla="*/ 2 h 53"/>
                <a:gd name="T2" fmla="*/ 47 w 54"/>
                <a:gd name="T3" fmla="*/ 2 h 53"/>
                <a:gd name="T4" fmla="*/ 2 w 54"/>
                <a:gd name="T5" fmla="*/ 46 h 53"/>
                <a:gd name="T6" fmla="*/ 2 w 54"/>
                <a:gd name="T7" fmla="*/ 52 h 53"/>
                <a:gd name="T8" fmla="*/ 5 w 54"/>
                <a:gd name="T9" fmla="*/ 53 h 53"/>
                <a:gd name="T10" fmla="*/ 8 w 54"/>
                <a:gd name="T11" fmla="*/ 52 h 53"/>
                <a:gd name="T12" fmla="*/ 53 w 54"/>
                <a:gd name="T13" fmla="*/ 8 h 53"/>
                <a:gd name="T14" fmla="*/ 53 w 54"/>
                <a:gd name="T1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3">
                  <a:moveTo>
                    <a:pt x="53" y="2"/>
                  </a:moveTo>
                  <a:cubicBezTo>
                    <a:pt x="51" y="0"/>
                    <a:pt x="48" y="0"/>
                    <a:pt x="47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8"/>
                    <a:pt x="0" y="50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6" y="53"/>
                    <a:pt x="7" y="53"/>
                    <a:pt x="8" y="5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4" y="6"/>
                    <a:pt x="54" y="3"/>
                    <a:pt x="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55"/>
            <p:cNvSpPr>
              <a:spLocks/>
            </p:cNvSpPr>
            <p:nvPr/>
          </p:nvSpPr>
          <p:spPr bwMode="auto">
            <a:xfrm>
              <a:off x="1604601" y="1512063"/>
              <a:ext cx="110069" cy="107194"/>
            </a:xfrm>
            <a:custGeom>
              <a:avLst/>
              <a:gdLst>
                <a:gd name="T0" fmla="*/ 37 w 39"/>
                <a:gd name="T1" fmla="*/ 1 h 38"/>
                <a:gd name="T2" fmla="*/ 31 w 39"/>
                <a:gd name="T3" fmla="*/ 1 h 38"/>
                <a:gd name="T4" fmla="*/ 1 w 39"/>
                <a:gd name="T5" fmla="*/ 31 h 38"/>
                <a:gd name="T6" fmla="*/ 1 w 39"/>
                <a:gd name="T7" fmla="*/ 37 h 38"/>
                <a:gd name="T8" fmla="*/ 5 w 39"/>
                <a:gd name="T9" fmla="*/ 38 h 38"/>
                <a:gd name="T10" fmla="*/ 8 w 39"/>
                <a:gd name="T11" fmla="*/ 37 h 38"/>
                <a:gd name="T12" fmla="*/ 37 w 39"/>
                <a:gd name="T13" fmla="*/ 7 h 38"/>
                <a:gd name="T14" fmla="*/ 37 w 39"/>
                <a:gd name="T1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1"/>
                  </a:moveTo>
                  <a:cubicBezTo>
                    <a:pt x="36" y="0"/>
                    <a:pt x="33" y="0"/>
                    <a:pt x="31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6"/>
                    <a:pt x="1" y="37"/>
                  </a:cubicBezTo>
                  <a:cubicBezTo>
                    <a:pt x="2" y="38"/>
                    <a:pt x="3" y="38"/>
                    <a:pt x="5" y="38"/>
                  </a:cubicBezTo>
                  <a:cubicBezTo>
                    <a:pt x="6" y="38"/>
                    <a:pt x="7" y="38"/>
                    <a:pt x="8" y="3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6"/>
                    <a:pt x="39" y="3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56"/>
            <p:cNvSpPr>
              <a:spLocks/>
            </p:cNvSpPr>
            <p:nvPr/>
          </p:nvSpPr>
          <p:spPr bwMode="auto">
            <a:xfrm>
              <a:off x="1697831" y="1562580"/>
              <a:ext cx="70641" cy="67766"/>
            </a:xfrm>
            <a:custGeom>
              <a:avLst/>
              <a:gdLst>
                <a:gd name="T0" fmla="*/ 17 w 25"/>
                <a:gd name="T1" fmla="*/ 2 h 24"/>
                <a:gd name="T2" fmla="*/ 2 w 25"/>
                <a:gd name="T3" fmla="*/ 17 h 24"/>
                <a:gd name="T4" fmla="*/ 2 w 25"/>
                <a:gd name="T5" fmla="*/ 23 h 24"/>
                <a:gd name="T6" fmla="*/ 5 w 25"/>
                <a:gd name="T7" fmla="*/ 24 h 24"/>
                <a:gd name="T8" fmla="*/ 8 w 25"/>
                <a:gd name="T9" fmla="*/ 23 h 24"/>
                <a:gd name="T10" fmla="*/ 23 w 25"/>
                <a:gd name="T11" fmla="*/ 8 h 24"/>
                <a:gd name="T12" fmla="*/ 23 w 25"/>
                <a:gd name="T13" fmla="*/ 2 h 24"/>
                <a:gd name="T14" fmla="*/ 17 w 25"/>
                <a:gd name="T1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4">
                  <a:moveTo>
                    <a:pt x="17" y="2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4"/>
                    <a:pt x="4" y="24"/>
                    <a:pt x="5" y="24"/>
                  </a:cubicBezTo>
                  <a:cubicBezTo>
                    <a:pt x="6" y="24"/>
                    <a:pt x="7" y="24"/>
                    <a:pt x="8" y="23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6"/>
                    <a:pt x="25" y="4"/>
                    <a:pt x="23" y="2"/>
                  </a:cubicBezTo>
                  <a:cubicBezTo>
                    <a:pt x="21" y="0"/>
                    <a:pt x="19" y="0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527966" y="1343520"/>
            <a:ext cx="234017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End-to-end Trust</a:t>
            </a:r>
            <a:endParaRPr lang="en-GB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331747" y="851586"/>
            <a:ext cx="630636" cy="398390"/>
            <a:chOff x="6556628" y="474999"/>
            <a:chExt cx="1141742" cy="690521"/>
          </a:xfrm>
        </p:grpSpPr>
        <p:grpSp>
          <p:nvGrpSpPr>
            <p:cNvPr id="66" name="Group 65"/>
            <p:cNvGrpSpPr/>
            <p:nvPr/>
          </p:nvGrpSpPr>
          <p:grpSpPr>
            <a:xfrm>
              <a:off x="6556628" y="474999"/>
              <a:ext cx="1141742" cy="690521"/>
              <a:chOff x="4765251" y="3624837"/>
              <a:chExt cx="1141742" cy="69052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5251" y="3624837"/>
                <a:ext cx="1141742" cy="690521"/>
              </a:xfrm>
              <a:prstGeom prst="rect">
                <a:avLst/>
              </a:prstGeom>
              <a:effectLst>
                <a:reflection stA="10000" endPos="20000" dir="5400000" sy="-100000" algn="bl" rotWithShape="0"/>
              </a:effectLst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467"/>
              <a:stretch/>
            </p:blipFill>
            <p:spPr>
              <a:xfrm>
                <a:off x="4918747" y="3673678"/>
                <a:ext cx="834734" cy="520270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4924045" y="3723799"/>
                <a:ext cx="825174" cy="1260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2000" b="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751369" y="619783"/>
              <a:ext cx="236658" cy="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GB" sz="2000" b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72388" y="1690512"/>
            <a:ext cx="57587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700" b="1" kern="0" dirty="0" smtClean="0">
                <a:solidFill>
                  <a:srgbClr val="FF0000"/>
                </a:solidFill>
                <a:latin typeface="Verdana"/>
                <a:ea typeface="Verdana" charset="0"/>
                <a:cs typeface="Verdana" charset="0"/>
              </a:rPr>
              <a:t>1 or several</a:t>
            </a:r>
            <a:endParaRPr lang="en-GB" sz="700" b="1" kern="0" dirty="0">
              <a:solidFill>
                <a:srgbClr val="FF0000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2" name="Rectangle 71">
            <a:hlinkClick r:id="" action="ppaction://noaction"/>
          </p:cNvPr>
          <p:cNvSpPr/>
          <p:nvPr/>
        </p:nvSpPr>
        <p:spPr bwMode="auto">
          <a:xfrm>
            <a:off x="2411867" y="2355727"/>
            <a:ext cx="1004646" cy="4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nl-BE" sz="1000" kern="0" dirty="0">
                <a:solidFill>
                  <a:srgbClr val="FFFFFF"/>
                </a:solidFill>
                <a:latin typeface="Verdana"/>
                <a:ea typeface="Verdana" charset="0"/>
                <a:cs typeface="Verdana" charset="0"/>
              </a:rPr>
              <a:t>Connector</a:t>
            </a:r>
            <a:endParaRPr lang="en-US" sz="1000" kern="0" dirty="0">
              <a:solidFill>
                <a:srgbClr val="FFFFFF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73" name="Elbow Connector 72"/>
          <p:cNvCxnSpPr>
            <a:endCxn id="24" idx="2"/>
          </p:cNvCxnSpPr>
          <p:nvPr/>
        </p:nvCxnSpPr>
        <p:spPr bwMode="auto">
          <a:xfrm rot="10800000">
            <a:off x="1621513" y="2226908"/>
            <a:ext cx="790355" cy="272836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triangle" w="med" len="med"/>
            <a:tailEnd type="none" w="med" len="med"/>
          </a:ln>
          <a:effectLst/>
        </p:spPr>
      </p:cxnSp>
      <p:cxnSp>
        <p:nvCxnSpPr>
          <p:cNvPr id="74" name="Elbow Connector 73"/>
          <p:cNvCxnSpPr>
            <a:stCxn id="72" idx="0"/>
            <a:endCxn id="24" idx="3"/>
          </p:cNvCxnSpPr>
          <p:nvPr/>
        </p:nvCxnSpPr>
        <p:spPr bwMode="auto">
          <a:xfrm rot="16200000" flipV="1">
            <a:off x="2341265" y="1782801"/>
            <a:ext cx="355496" cy="790355"/>
          </a:xfrm>
          <a:prstGeom prst="bentConnector2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 rot="5400000">
            <a:off x="3366682" y="2873179"/>
            <a:ext cx="476667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GB"/>
            </a:defPPr>
            <a:lvl1pPr eaLnBrk="0" hangingPunct="0">
              <a:defRPr sz="600" kern="0">
                <a:solidFill>
                  <a:srgbClr val="646567"/>
                </a:solidFill>
                <a:latin typeface="Verdana"/>
                <a:ea typeface="Verdana" charset="0"/>
                <a:cs typeface="Verdana" charset="0"/>
              </a:defRPr>
            </a:lvl1pPr>
          </a:lstStyle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NOTIFY</a:t>
            </a:r>
          </a:p>
        </p:txBody>
      </p:sp>
      <p:sp>
        <p:nvSpPr>
          <p:cNvPr id="76" name="Rectangle 75">
            <a:hlinkClick r:id="" action="ppaction://noaction"/>
          </p:cNvPr>
          <p:cNvSpPr/>
          <p:nvPr/>
        </p:nvSpPr>
        <p:spPr bwMode="auto">
          <a:xfrm>
            <a:off x="251520" y="843558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7" name="Rectangle 76">
            <a:hlinkClick r:id="" action="ppaction://noaction"/>
          </p:cNvPr>
          <p:cNvSpPr/>
          <p:nvPr/>
        </p:nvSpPr>
        <p:spPr bwMode="auto">
          <a:xfrm>
            <a:off x="251520" y="977910"/>
            <a:ext cx="144016" cy="968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8" name="Rectangle 77">
            <a:hlinkClick r:id="" action="ppaction://noaction"/>
          </p:cNvPr>
          <p:cNvSpPr/>
          <p:nvPr/>
        </p:nvSpPr>
        <p:spPr bwMode="auto">
          <a:xfrm>
            <a:off x="337881" y="843558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Required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sp>
        <p:nvSpPr>
          <p:cNvPr id="79" name="Rectangle 78">
            <a:hlinkClick r:id="" action="ppaction://noaction"/>
          </p:cNvPr>
          <p:cNvSpPr/>
          <p:nvPr/>
        </p:nvSpPr>
        <p:spPr bwMode="auto">
          <a:xfrm>
            <a:off x="337881" y="977910"/>
            <a:ext cx="1065767" cy="96867"/>
          </a:xfrm>
          <a:prstGeom prst="rect">
            <a:avLst/>
          </a:prstGeom>
          <a:noFill/>
          <a:ln w="6350" cap="flat" cmpd="sng" algn="ctr">
            <a:noFill/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648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 smtClean="0">
                <a:solidFill>
                  <a:srgbClr val="005278"/>
                </a:solidFill>
                <a:latin typeface="Verdana"/>
                <a:ea typeface="Verdana" charset="0"/>
                <a:cs typeface="Verdana" charset="0"/>
              </a:rPr>
              <a:t>Optional component</a:t>
            </a:r>
            <a:endParaRPr lang="en-US" sz="600" kern="0" dirty="0">
              <a:solidFill>
                <a:srgbClr val="005278"/>
              </a:solidFill>
              <a:latin typeface="Verdana"/>
              <a:ea typeface="Verdana" charset="0"/>
              <a:cs typeface="Verdana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761150" y="3573016"/>
            <a:ext cx="1825611" cy="0"/>
          </a:xfrm>
          <a:prstGeom prst="line">
            <a:avLst/>
          </a:prstGeom>
          <a:noFill/>
          <a:ln w="6350" cap="sq" cmpd="sng" algn="ctr">
            <a:solidFill>
              <a:schemeClr val="bg1">
                <a:lumMod val="85000"/>
              </a:schemeClr>
            </a:solidFill>
            <a:prstDash val="solid"/>
            <a:bevel/>
            <a:headEnd type="non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88020" y="3392676"/>
            <a:ext cx="816028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GB" sz="600" kern="0" dirty="0">
                <a:solidFill>
                  <a:schemeClr val="bg1">
                    <a:lumMod val="85000"/>
                  </a:schemeClr>
                </a:solidFill>
                <a:latin typeface="Verdana"/>
                <a:ea typeface="Verdana" charset="0"/>
                <a:cs typeface="Verdana" charset="0"/>
              </a:rPr>
              <a:t>ACKNOWLEDGE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094408" y="1472494"/>
            <a:ext cx="590087" cy="156306"/>
            <a:chOff x="2903526" y="1354728"/>
            <a:chExt cx="456628" cy="156306"/>
          </a:xfrm>
        </p:grpSpPr>
        <p:sp>
          <p:nvSpPr>
            <p:cNvPr id="81" name="TextBox 80"/>
            <p:cNvSpPr txBox="1"/>
            <p:nvPr/>
          </p:nvSpPr>
          <p:spPr>
            <a:xfrm>
              <a:off x="2903526" y="1393561"/>
              <a:ext cx="326163" cy="923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GB"/>
              </a:defPPr>
              <a:lvl1pPr algn="ctr" eaLnBrk="0" hangingPunct="0">
                <a:defRPr sz="600" kern="0">
                  <a:solidFill>
                    <a:srgbClr val="646567"/>
                  </a:solidFill>
                  <a:latin typeface="Verdana"/>
                  <a:ea typeface="Verdana" charset="0"/>
                  <a:cs typeface="Verdana" charset="0"/>
                </a:defRPr>
              </a:lvl1pPr>
            </a:lstStyle>
            <a:p>
              <a:pPr algn="l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CORNER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203848" y="1354728"/>
              <a:ext cx="156306" cy="156306"/>
            </a:xfrm>
            <a:prstGeom prst="ellipse">
              <a:avLst/>
            </a:prstGeom>
            <a:noFill/>
            <a:ln>
              <a:noFill/>
            </a:ln>
          </p:spPr>
          <p:txBody>
            <a:bodyPr lIns="0" tIns="0" rIns="0" bIns="0" rtlCol="0" anchor="t"/>
            <a:lstStyle/>
            <a:p>
              <a:pPr algn="ctr"/>
              <a:r>
                <a:rPr lang="fr-BE" sz="800" b="1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en-GB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8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353</TotalTime>
  <Words>265</Words>
  <Application>Microsoft Office PowerPoint</Application>
  <PresentationFormat>On-screen Show (4:3)</PresentationFormat>
  <Paragraphs>185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EDELMAN Cedric</dc:creator>
  <cp:lastModifiedBy>EDELMAN Cedric</cp:lastModifiedBy>
  <cp:revision>14</cp:revision>
  <cp:lastPrinted>2016-08-02T14:01:20Z</cp:lastPrinted>
  <dcterms:created xsi:type="dcterms:W3CDTF">2016-08-02T12:54:49Z</dcterms:created>
  <dcterms:modified xsi:type="dcterms:W3CDTF">2016-08-17T13:58:38Z</dcterms:modified>
</cp:coreProperties>
</file>