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58" r:id="rId6"/>
    <p:sldId id="259" r:id="rId7"/>
    <p:sldId id="260"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2/26/2021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4781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2/26/2021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77555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2/26/2021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15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2/26/2021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46696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2/26/2021</a:t>
            </a:fld>
            <a:endParaRPr lang="en-US" dirty="0"/>
          </a:p>
        </p:txBody>
      </p:sp>
    </p:spTree>
    <p:extLst>
      <p:ext uri="{BB962C8B-B14F-4D97-AF65-F5344CB8AC3E}">
        <p14:creationId xmlns:p14="http://schemas.microsoft.com/office/powerpoint/2010/main" val="2265981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2/26/2021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64447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2/26/2021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4584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2/26/2021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46624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2/26/2021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5144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2/26/2021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67209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2/26/2021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36891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2/26/2021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55108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pact.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60880/api/employee/1" TargetMode="External"/><Relationship Id="rId2" Type="http://schemas.openxmlformats.org/officeDocument/2006/relationships/hyperlink" Target="https://www.howtogeek.com/112455/how-to-install-iis-8-on-windows-8/" TargetMode="Externa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EB411912-2FFD-4280-AC73-884BD40C852D}"/>
              </a:ext>
            </a:extLst>
          </p:cNvPr>
          <p:cNvPicPr>
            <a:picLocks noChangeAspect="1"/>
          </p:cNvPicPr>
          <p:nvPr/>
        </p:nvPicPr>
        <p:blipFill rotWithShape="1">
          <a:blip r:embed="rId2"/>
          <a:srcRect t="6085" r="-1" b="14389"/>
          <a:stretch/>
        </p:blipFill>
        <p:spPr>
          <a:xfrm>
            <a:off x="1524" y="10"/>
            <a:ext cx="12188952" cy="6857990"/>
          </a:xfrm>
          <a:prstGeom prst="rect">
            <a:avLst/>
          </a:prstGeom>
        </p:spPr>
      </p:pic>
      <p:grpSp>
        <p:nvGrpSpPr>
          <p:cNvPr id="18" name="Group 17">
            <a:extLst>
              <a:ext uri="{FF2B5EF4-FFF2-40B4-BE49-F238E27FC236}">
                <a16:creationId xmlns:a16="http://schemas.microsoft.com/office/drawing/2014/main" id="{FB8CE58F-407C-497E-B723-21FD8C6D35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19" name="Freeform: Shape 18">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2AA74FE4-98B3-45A3-B14A-560065CD8590}"/>
              </a:ext>
            </a:extLst>
          </p:cNvPr>
          <p:cNvSpPr>
            <a:spLocks noGrp="1"/>
          </p:cNvSpPr>
          <p:nvPr>
            <p:ph type="ctrTitle"/>
          </p:nvPr>
        </p:nvSpPr>
        <p:spPr>
          <a:xfrm>
            <a:off x="1471463" y="1685677"/>
            <a:ext cx="4181444" cy="2362673"/>
          </a:xfrm>
        </p:spPr>
        <p:txBody>
          <a:bodyPr anchor="b">
            <a:normAutofit/>
          </a:bodyPr>
          <a:lstStyle/>
          <a:p>
            <a:pPr algn="ctr">
              <a:lnSpc>
                <a:spcPct val="110000"/>
              </a:lnSpc>
            </a:pPr>
            <a:endParaRPr lang="en-GB" sz="4100" dirty="0">
              <a:solidFill>
                <a:schemeClr val="tx1">
                  <a:lumMod val="75000"/>
                  <a:lumOff val="25000"/>
                </a:schemeClr>
              </a:solidFill>
            </a:endParaRPr>
          </a:p>
          <a:p>
            <a:pPr algn="ctr">
              <a:lnSpc>
                <a:spcPct val="110000"/>
              </a:lnSpc>
            </a:pPr>
            <a:r>
              <a:rPr lang="en-US" sz="4100" dirty="0">
                <a:solidFill>
                  <a:schemeClr val="tx1">
                    <a:lumMod val="75000"/>
                    <a:lumOff val="25000"/>
                  </a:schemeClr>
                </a:solidFill>
              </a:rPr>
              <a:t>Contract API Testing</a:t>
            </a:r>
            <a:endParaRPr lang="en-GB" sz="4100" dirty="0">
              <a:solidFill>
                <a:schemeClr val="tx1">
                  <a:lumMod val="75000"/>
                  <a:lumOff val="25000"/>
                </a:schemeClr>
              </a:solidFill>
            </a:endParaRPr>
          </a:p>
        </p:txBody>
      </p:sp>
      <p:sp>
        <p:nvSpPr>
          <p:cNvPr id="3" name="Subtitle 2">
            <a:extLst>
              <a:ext uri="{FF2B5EF4-FFF2-40B4-BE49-F238E27FC236}">
                <a16:creationId xmlns:a16="http://schemas.microsoft.com/office/drawing/2014/main" id="{0C479DC7-33C6-46A1-9EF4-2381953D6386}"/>
              </a:ext>
            </a:extLst>
          </p:cNvPr>
          <p:cNvSpPr>
            <a:spLocks noGrp="1"/>
          </p:cNvSpPr>
          <p:nvPr>
            <p:ph type="subTitle" idx="1"/>
          </p:nvPr>
        </p:nvSpPr>
        <p:spPr>
          <a:xfrm>
            <a:off x="1920240" y="4048350"/>
            <a:ext cx="3283888" cy="1304700"/>
          </a:xfrm>
        </p:spPr>
        <p:txBody>
          <a:bodyPr anchor="t">
            <a:normAutofit/>
          </a:bodyPr>
          <a:lstStyle/>
          <a:p>
            <a:pPr algn="ctr"/>
            <a:r>
              <a:rPr lang="en-US" sz="2000" dirty="0">
                <a:solidFill>
                  <a:schemeClr val="tx1">
                    <a:lumMod val="75000"/>
                    <a:lumOff val="25000"/>
                  </a:schemeClr>
                </a:solidFill>
              </a:rPr>
              <a:t>26 Th Feb 2021</a:t>
            </a:r>
          </a:p>
          <a:p>
            <a:pPr algn="ctr"/>
            <a:r>
              <a:rPr lang="en-GB" sz="2000" dirty="0" err="1">
                <a:solidFill>
                  <a:schemeClr val="tx1">
                    <a:lumMod val="75000"/>
                    <a:lumOff val="25000"/>
                  </a:schemeClr>
                </a:solidFill>
              </a:rPr>
              <a:t>AmarjeetY</a:t>
            </a:r>
            <a:endParaRPr lang="en-GB" sz="2000" dirty="0">
              <a:solidFill>
                <a:schemeClr val="tx1">
                  <a:lumMod val="75000"/>
                  <a:lumOff val="25000"/>
                </a:schemeClr>
              </a:solidFill>
            </a:endParaRPr>
          </a:p>
        </p:txBody>
      </p:sp>
    </p:spTree>
    <p:extLst>
      <p:ext uri="{BB962C8B-B14F-4D97-AF65-F5344CB8AC3E}">
        <p14:creationId xmlns:p14="http://schemas.microsoft.com/office/powerpoint/2010/main" val="3960557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91F789-D29F-4F84-BB31-8CAC4346586A}"/>
              </a:ext>
            </a:extLst>
          </p:cNvPr>
          <p:cNvSpPr>
            <a:spLocks noGrp="1"/>
          </p:cNvSpPr>
          <p:nvPr>
            <p:ph type="title"/>
          </p:nvPr>
        </p:nvSpPr>
        <p:spPr>
          <a:xfrm>
            <a:off x="1879600" y="432061"/>
            <a:ext cx="8770571" cy="797300"/>
          </a:xfrm>
        </p:spPr>
        <p:txBody>
          <a:bodyPr>
            <a:normAutofit fontScale="90000"/>
          </a:bodyPr>
          <a:lstStyle/>
          <a:p>
            <a:r>
              <a:rPr lang="en-US" dirty="0"/>
              <a:t>How to run attached demo ( cont..) ?</a:t>
            </a:r>
            <a:endParaRPr lang="en-GB" dirty="0"/>
          </a:p>
        </p:txBody>
      </p:sp>
      <p:sp>
        <p:nvSpPr>
          <p:cNvPr id="5" name="Content Placeholder 4">
            <a:extLst>
              <a:ext uri="{FF2B5EF4-FFF2-40B4-BE49-F238E27FC236}">
                <a16:creationId xmlns:a16="http://schemas.microsoft.com/office/drawing/2014/main" id="{A27FF685-F304-4DE6-B349-76716B48436F}"/>
              </a:ext>
            </a:extLst>
          </p:cNvPr>
          <p:cNvSpPr>
            <a:spLocks noGrp="1"/>
          </p:cNvSpPr>
          <p:nvPr>
            <p:ph idx="1"/>
          </p:nvPr>
        </p:nvSpPr>
        <p:spPr>
          <a:xfrm>
            <a:off x="1920240" y="1249680"/>
            <a:ext cx="8770571" cy="5313680"/>
          </a:xfrm>
        </p:spPr>
        <p:txBody>
          <a:bodyPr>
            <a:normAutofit fontScale="92500" lnSpcReduction="20000"/>
          </a:bodyPr>
          <a:lstStyle/>
          <a:p>
            <a:r>
              <a:rPr lang="en-US" i="1" dirty="0"/>
              <a:t>Verifying a pact between Service_Consumer and EmployeeList</a:t>
            </a:r>
          </a:p>
          <a:p>
            <a:r>
              <a:rPr lang="en-US" i="1" dirty="0"/>
              <a:t>  Given Employee Details for Id '1'</a:t>
            </a:r>
          </a:p>
          <a:p>
            <a:r>
              <a:rPr lang="en-US" i="1" dirty="0"/>
              <a:t>    A GET request to retrieve the employee 1 details</a:t>
            </a:r>
          </a:p>
          <a:p>
            <a:r>
              <a:rPr lang="en-US" i="1" dirty="0"/>
              <a:t>      with GET /employee/1</a:t>
            </a:r>
          </a:p>
          <a:p>
            <a:r>
              <a:rPr lang="en-US" i="1" dirty="0"/>
              <a:t>        returns a response which</a:t>
            </a:r>
          </a:p>
          <a:p>
            <a:r>
              <a:rPr lang="en-US" i="1" dirty="0"/>
              <a:t>          has status code 200</a:t>
            </a:r>
          </a:p>
          <a:p>
            <a:r>
              <a:rPr lang="en-US" i="1" dirty="0"/>
              <a:t>          has a matching body</a:t>
            </a:r>
          </a:p>
          <a:p>
            <a:r>
              <a:rPr lang="en-US" i="1" dirty="0"/>
              <a:t>          includes headers</a:t>
            </a:r>
          </a:p>
          <a:p>
            <a:r>
              <a:rPr lang="en-US" i="1" dirty="0"/>
              <a:t>            "Content-Type" which equals "application/json; 		 charset=utf-8"</a:t>
            </a:r>
          </a:p>
          <a:p>
            <a:endParaRPr lang="en-US" i="1" dirty="0"/>
          </a:p>
          <a:p>
            <a:r>
              <a:rPr lang="en-US" i="1" dirty="0"/>
              <a:t>1 interaction, 0 failures</a:t>
            </a:r>
          </a:p>
          <a:p>
            <a:endParaRPr lang="en-US" dirty="0"/>
          </a:p>
          <a:p>
            <a:endParaRPr lang="en-GB" dirty="0"/>
          </a:p>
        </p:txBody>
      </p:sp>
      <p:sp>
        <p:nvSpPr>
          <p:cNvPr id="3" name="Rectangle 1">
            <a:extLst>
              <a:ext uri="{FF2B5EF4-FFF2-40B4-BE49-F238E27FC236}">
                <a16:creationId xmlns:a16="http://schemas.microsoft.com/office/drawing/2014/main" id="{5DB41E8C-309B-42BD-A1B0-EAB7BE84E26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45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91F789-D29F-4F84-BB31-8CAC4346586A}"/>
              </a:ext>
            </a:extLst>
          </p:cNvPr>
          <p:cNvSpPr>
            <a:spLocks noGrp="1"/>
          </p:cNvSpPr>
          <p:nvPr>
            <p:ph type="title"/>
          </p:nvPr>
        </p:nvSpPr>
        <p:spPr>
          <a:xfrm>
            <a:off x="1879600" y="432061"/>
            <a:ext cx="8770571" cy="797300"/>
          </a:xfrm>
        </p:spPr>
        <p:txBody>
          <a:bodyPr>
            <a:normAutofit fontScale="90000"/>
          </a:bodyPr>
          <a:lstStyle/>
          <a:p>
            <a:r>
              <a:rPr lang="en-US" dirty="0"/>
              <a:t>What is contract testing?</a:t>
            </a:r>
            <a:endParaRPr lang="en-GB" dirty="0"/>
          </a:p>
        </p:txBody>
      </p:sp>
      <p:sp>
        <p:nvSpPr>
          <p:cNvPr id="5" name="Content Placeholder 4">
            <a:extLst>
              <a:ext uri="{FF2B5EF4-FFF2-40B4-BE49-F238E27FC236}">
                <a16:creationId xmlns:a16="http://schemas.microsoft.com/office/drawing/2014/main" id="{A27FF685-F304-4DE6-B349-76716B48436F}"/>
              </a:ext>
            </a:extLst>
          </p:cNvPr>
          <p:cNvSpPr>
            <a:spLocks noGrp="1"/>
          </p:cNvSpPr>
          <p:nvPr>
            <p:ph idx="1"/>
          </p:nvPr>
        </p:nvSpPr>
        <p:spPr>
          <a:xfrm>
            <a:off x="1920240" y="1249680"/>
            <a:ext cx="8770571" cy="5313680"/>
          </a:xfrm>
        </p:spPr>
        <p:txBody>
          <a:bodyPr/>
          <a:lstStyle/>
          <a:p>
            <a:r>
              <a:rPr lang="en-US" dirty="0"/>
              <a:t>Contract testing is a technique for testing an integration point by checking each application in isolation to ensure the messages it sends or receives conform to a shared understanding that is documented in a "contract".</a:t>
            </a:r>
          </a:p>
          <a:p>
            <a:endParaRPr lang="en-GB" sz="2800" b="1" dirty="0"/>
          </a:p>
          <a:p>
            <a:r>
              <a:rPr lang="en-GB" sz="2800" b="1" dirty="0"/>
              <a:t>When To use Contract Testing?</a:t>
            </a:r>
          </a:p>
          <a:p>
            <a:r>
              <a:rPr lang="en-US" b="0" i="0" dirty="0">
                <a:solidFill>
                  <a:srgbClr val="1C1E21"/>
                </a:solidFill>
                <a:effectLst/>
                <a:latin typeface="system-ui"/>
              </a:rPr>
              <a:t>Con</a:t>
            </a:r>
            <a:r>
              <a:rPr lang="en-US" dirty="0"/>
              <a:t>tract testing is immediately applicable anywhere where you have two services that need to communicate - such as an API client and a web front-end. Although a single client and a single service is a common use case, contract testing really shines in  microservices environment.</a:t>
            </a:r>
            <a:endParaRPr lang="en-GB" dirty="0"/>
          </a:p>
        </p:txBody>
      </p:sp>
    </p:spTree>
    <p:extLst>
      <p:ext uri="{BB962C8B-B14F-4D97-AF65-F5344CB8AC3E}">
        <p14:creationId xmlns:p14="http://schemas.microsoft.com/office/powerpoint/2010/main" val="3786927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91F789-D29F-4F84-BB31-8CAC4346586A}"/>
              </a:ext>
            </a:extLst>
          </p:cNvPr>
          <p:cNvSpPr>
            <a:spLocks noGrp="1"/>
          </p:cNvSpPr>
          <p:nvPr>
            <p:ph type="title"/>
          </p:nvPr>
        </p:nvSpPr>
        <p:spPr>
          <a:xfrm>
            <a:off x="1879600" y="432061"/>
            <a:ext cx="8770571" cy="797300"/>
          </a:xfrm>
        </p:spPr>
        <p:txBody>
          <a:bodyPr>
            <a:normAutofit fontScale="90000"/>
          </a:bodyPr>
          <a:lstStyle/>
          <a:p>
            <a:r>
              <a:rPr lang="en-US" dirty="0"/>
              <a:t>Why contract testing is important ?</a:t>
            </a:r>
            <a:endParaRPr lang="en-GB" dirty="0"/>
          </a:p>
        </p:txBody>
      </p:sp>
      <p:sp>
        <p:nvSpPr>
          <p:cNvPr id="5" name="Content Placeholder 4">
            <a:extLst>
              <a:ext uri="{FF2B5EF4-FFF2-40B4-BE49-F238E27FC236}">
                <a16:creationId xmlns:a16="http://schemas.microsoft.com/office/drawing/2014/main" id="{A27FF685-F304-4DE6-B349-76716B48436F}"/>
              </a:ext>
            </a:extLst>
          </p:cNvPr>
          <p:cNvSpPr>
            <a:spLocks noGrp="1"/>
          </p:cNvSpPr>
          <p:nvPr>
            <p:ph idx="1"/>
          </p:nvPr>
        </p:nvSpPr>
        <p:spPr>
          <a:xfrm>
            <a:off x="1920240" y="1249680"/>
            <a:ext cx="8770571" cy="5313680"/>
          </a:xfrm>
        </p:spPr>
        <p:txBody>
          <a:bodyPr/>
          <a:lstStyle/>
          <a:p>
            <a:pPr marL="285750" indent="-285750">
              <a:buFontTx/>
              <a:buChar char="-"/>
            </a:pPr>
            <a:r>
              <a:rPr lang="en-US" dirty="0"/>
              <a:t>Contracts can be tested in development stage rather than to wait for End to End test, as in development environments access to other services is not always possible.</a:t>
            </a:r>
          </a:p>
          <a:p>
            <a:pPr marL="285750" indent="-285750">
              <a:buFontTx/>
              <a:buChar char="-"/>
            </a:pPr>
            <a:endParaRPr lang="en-GB" dirty="0"/>
          </a:p>
        </p:txBody>
      </p:sp>
      <p:pic>
        <p:nvPicPr>
          <p:cNvPr id="3" name="Picture 2">
            <a:extLst>
              <a:ext uri="{FF2B5EF4-FFF2-40B4-BE49-F238E27FC236}">
                <a16:creationId xmlns:a16="http://schemas.microsoft.com/office/drawing/2014/main" id="{AFEB208D-2094-43D6-9612-E2EE1FF8CC99}"/>
              </a:ext>
            </a:extLst>
          </p:cNvPr>
          <p:cNvPicPr>
            <a:picLocks noChangeAspect="1"/>
          </p:cNvPicPr>
          <p:nvPr/>
        </p:nvPicPr>
        <p:blipFill>
          <a:blip r:embed="rId2"/>
          <a:stretch>
            <a:fillRect/>
          </a:stretch>
        </p:blipFill>
        <p:spPr>
          <a:xfrm>
            <a:off x="1681163" y="2662238"/>
            <a:ext cx="7081837" cy="4028982"/>
          </a:xfrm>
          <a:prstGeom prst="rect">
            <a:avLst/>
          </a:prstGeom>
        </p:spPr>
      </p:pic>
    </p:spTree>
    <p:extLst>
      <p:ext uri="{BB962C8B-B14F-4D97-AF65-F5344CB8AC3E}">
        <p14:creationId xmlns:p14="http://schemas.microsoft.com/office/powerpoint/2010/main" val="141226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91F789-D29F-4F84-BB31-8CAC4346586A}"/>
              </a:ext>
            </a:extLst>
          </p:cNvPr>
          <p:cNvSpPr>
            <a:spLocks noGrp="1"/>
          </p:cNvSpPr>
          <p:nvPr>
            <p:ph type="title"/>
          </p:nvPr>
        </p:nvSpPr>
        <p:spPr>
          <a:xfrm>
            <a:off x="1879600" y="432061"/>
            <a:ext cx="8770571" cy="797300"/>
          </a:xfrm>
        </p:spPr>
        <p:txBody>
          <a:bodyPr>
            <a:normAutofit fontScale="90000"/>
          </a:bodyPr>
          <a:lstStyle/>
          <a:p>
            <a:r>
              <a:rPr lang="en-US" dirty="0"/>
              <a:t>How they differ from E2E tests ?</a:t>
            </a:r>
            <a:endParaRPr lang="en-GB" dirty="0"/>
          </a:p>
        </p:txBody>
      </p:sp>
      <p:sp>
        <p:nvSpPr>
          <p:cNvPr id="5" name="Content Placeholder 4">
            <a:extLst>
              <a:ext uri="{FF2B5EF4-FFF2-40B4-BE49-F238E27FC236}">
                <a16:creationId xmlns:a16="http://schemas.microsoft.com/office/drawing/2014/main" id="{A27FF685-F304-4DE6-B349-76716B48436F}"/>
              </a:ext>
            </a:extLst>
          </p:cNvPr>
          <p:cNvSpPr>
            <a:spLocks noGrp="1"/>
          </p:cNvSpPr>
          <p:nvPr>
            <p:ph idx="1"/>
          </p:nvPr>
        </p:nvSpPr>
        <p:spPr>
          <a:xfrm>
            <a:off x="1920240" y="1249680"/>
            <a:ext cx="8770571" cy="5313680"/>
          </a:xfrm>
        </p:spPr>
        <p:txBody>
          <a:bodyPr>
            <a:normAutofit fontScale="92500"/>
          </a:bodyPr>
          <a:lstStyle/>
          <a:p>
            <a:pPr algn="l">
              <a:buFont typeface="Arial" panose="020B0604020202020204" pitchFamily="34" charset="0"/>
              <a:buChar char="•"/>
            </a:pPr>
            <a:r>
              <a:rPr lang="en-US" dirty="0"/>
              <a:t> They run fast, because they don't need to talk to multiple systems.</a:t>
            </a:r>
          </a:p>
          <a:p>
            <a:pPr algn="l">
              <a:buFont typeface="Arial" panose="020B0604020202020204" pitchFamily="34" charset="0"/>
              <a:buChar char="•"/>
            </a:pPr>
            <a:r>
              <a:rPr lang="en-US" dirty="0"/>
              <a:t> They are easier to maintain: you don't need to understand the entire ecosystem to write your tests.</a:t>
            </a:r>
          </a:p>
          <a:p>
            <a:pPr algn="l">
              <a:buFont typeface="Arial" panose="020B0604020202020204" pitchFamily="34" charset="0"/>
              <a:buChar char="•"/>
            </a:pPr>
            <a:r>
              <a:rPr lang="en-US" dirty="0"/>
              <a:t> They are easy to debug and fix, because the problem is only ever in the component your testing - so you generally get a line number or a specific API endpoint that is failing.</a:t>
            </a:r>
          </a:p>
          <a:p>
            <a:pPr algn="l">
              <a:buFont typeface="Arial" panose="020B0604020202020204" pitchFamily="34" charset="0"/>
              <a:buChar char="•"/>
            </a:pPr>
            <a:r>
              <a:rPr lang="en-US" dirty="0"/>
              <a:t> They are repeatable.</a:t>
            </a:r>
          </a:p>
          <a:p>
            <a:pPr algn="l">
              <a:buFont typeface="Arial" panose="020B0604020202020204" pitchFamily="34" charset="0"/>
              <a:buChar char="•"/>
            </a:pPr>
            <a:r>
              <a:rPr lang="en-US" dirty="0"/>
              <a:t> They scale: Each component can be independently tested, build pipelines don't increase linearly / exponentially in time.</a:t>
            </a:r>
          </a:p>
          <a:p>
            <a:pPr algn="l">
              <a:buFont typeface="Arial" panose="020B0604020202020204" pitchFamily="34" charset="0"/>
              <a:buChar char="•"/>
            </a:pPr>
            <a:r>
              <a:rPr lang="en-US" dirty="0"/>
              <a:t> They uncover bugs locally, on developer machines: </a:t>
            </a:r>
            <a:r>
              <a:rPr lang="en-US" b="1" i="1" dirty="0"/>
              <a:t>contract tests can and should run on developer machines prior to pushing code.</a:t>
            </a:r>
          </a:p>
          <a:p>
            <a:pPr marL="285750" indent="-285750">
              <a:buFontTx/>
              <a:buChar char="-"/>
            </a:pPr>
            <a:endParaRPr lang="en-GB" dirty="0"/>
          </a:p>
        </p:txBody>
      </p:sp>
    </p:spTree>
    <p:extLst>
      <p:ext uri="{BB962C8B-B14F-4D97-AF65-F5344CB8AC3E}">
        <p14:creationId xmlns:p14="http://schemas.microsoft.com/office/powerpoint/2010/main" val="387774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91F789-D29F-4F84-BB31-8CAC4346586A}"/>
              </a:ext>
            </a:extLst>
          </p:cNvPr>
          <p:cNvSpPr>
            <a:spLocks noGrp="1"/>
          </p:cNvSpPr>
          <p:nvPr>
            <p:ph type="title"/>
          </p:nvPr>
        </p:nvSpPr>
        <p:spPr>
          <a:xfrm>
            <a:off x="1879600" y="161925"/>
            <a:ext cx="8770571" cy="1067436"/>
          </a:xfrm>
        </p:spPr>
        <p:txBody>
          <a:bodyPr>
            <a:normAutofit fontScale="90000"/>
          </a:bodyPr>
          <a:lstStyle/>
          <a:p>
            <a:r>
              <a:rPr lang="en-US" dirty="0"/>
              <a:t>How Pact open source framework works ? (</a:t>
            </a:r>
            <a:r>
              <a:rPr lang="en-US" dirty="0">
                <a:hlinkClick r:id="rId2"/>
              </a:rPr>
              <a:t>https://docs.pact.io/)</a:t>
            </a:r>
            <a:endParaRPr lang="en-GB" dirty="0"/>
          </a:p>
        </p:txBody>
      </p:sp>
      <p:sp>
        <p:nvSpPr>
          <p:cNvPr id="5" name="Content Placeholder 4">
            <a:extLst>
              <a:ext uri="{FF2B5EF4-FFF2-40B4-BE49-F238E27FC236}">
                <a16:creationId xmlns:a16="http://schemas.microsoft.com/office/drawing/2014/main" id="{A27FF685-F304-4DE6-B349-76716B48436F}"/>
              </a:ext>
            </a:extLst>
          </p:cNvPr>
          <p:cNvSpPr>
            <a:spLocks noGrp="1"/>
          </p:cNvSpPr>
          <p:nvPr>
            <p:ph idx="1"/>
          </p:nvPr>
        </p:nvSpPr>
        <p:spPr>
          <a:xfrm>
            <a:off x="1920240" y="1249680"/>
            <a:ext cx="8770571" cy="5313680"/>
          </a:xfrm>
        </p:spPr>
        <p:txBody>
          <a:bodyPr>
            <a:normAutofit lnSpcReduction="10000"/>
          </a:bodyPr>
          <a:lstStyle/>
          <a:p>
            <a:r>
              <a:rPr lang="en-US" dirty="0"/>
              <a:t>Note : Here consumer means requesting client which can be a web UI client or our contract tests. Provider means server which provides services to client. Example is a server running microservice.</a:t>
            </a:r>
          </a:p>
          <a:p>
            <a:r>
              <a:rPr lang="en-US" dirty="0"/>
              <a:t>Step 1:</a:t>
            </a:r>
          </a:p>
          <a:p>
            <a:r>
              <a:rPr lang="en-US" dirty="0"/>
              <a:t>API Request is send to Mock framework which generates contract in form of Json File.</a:t>
            </a:r>
          </a:p>
          <a:p>
            <a:r>
              <a:rPr lang="en-US" dirty="0"/>
              <a:t>Step 2:</a:t>
            </a:r>
          </a:p>
          <a:p>
            <a:r>
              <a:rPr lang="en-US" dirty="0"/>
              <a:t>API request is sent to provider by using data from contract Json.</a:t>
            </a:r>
          </a:p>
          <a:p>
            <a:r>
              <a:rPr lang="en-US" dirty="0"/>
              <a:t>Step 3:</a:t>
            </a:r>
          </a:p>
          <a:p>
            <a:r>
              <a:rPr lang="en-US" dirty="0"/>
              <a:t>Response from provider is compared with contract. All transactions are recorded in log file.</a:t>
            </a:r>
          </a:p>
          <a:p>
            <a:endParaRPr lang="en-US" dirty="0"/>
          </a:p>
          <a:p>
            <a:endParaRPr lang="en-GB" dirty="0"/>
          </a:p>
        </p:txBody>
      </p:sp>
    </p:spTree>
    <p:extLst>
      <p:ext uri="{BB962C8B-B14F-4D97-AF65-F5344CB8AC3E}">
        <p14:creationId xmlns:p14="http://schemas.microsoft.com/office/powerpoint/2010/main" val="3022062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91F789-D29F-4F84-BB31-8CAC4346586A}"/>
              </a:ext>
            </a:extLst>
          </p:cNvPr>
          <p:cNvSpPr>
            <a:spLocks noGrp="1"/>
          </p:cNvSpPr>
          <p:nvPr>
            <p:ph type="title"/>
          </p:nvPr>
        </p:nvSpPr>
        <p:spPr>
          <a:xfrm>
            <a:off x="1879600" y="432061"/>
            <a:ext cx="8770571" cy="797300"/>
          </a:xfrm>
        </p:spPr>
        <p:txBody>
          <a:bodyPr>
            <a:normAutofit fontScale="90000"/>
          </a:bodyPr>
          <a:lstStyle/>
          <a:p>
            <a:r>
              <a:rPr lang="en-US" dirty="0"/>
              <a:t>Pact Architecture diagram :</a:t>
            </a:r>
            <a:endParaRPr lang="en-GB" dirty="0"/>
          </a:p>
        </p:txBody>
      </p:sp>
      <p:sp>
        <p:nvSpPr>
          <p:cNvPr id="5" name="Content Placeholder 4">
            <a:extLst>
              <a:ext uri="{FF2B5EF4-FFF2-40B4-BE49-F238E27FC236}">
                <a16:creationId xmlns:a16="http://schemas.microsoft.com/office/drawing/2014/main" id="{A27FF685-F304-4DE6-B349-76716B48436F}"/>
              </a:ext>
            </a:extLst>
          </p:cNvPr>
          <p:cNvSpPr>
            <a:spLocks noGrp="1"/>
          </p:cNvSpPr>
          <p:nvPr>
            <p:ph idx="1"/>
          </p:nvPr>
        </p:nvSpPr>
        <p:spPr>
          <a:xfrm>
            <a:off x="1920240" y="1249680"/>
            <a:ext cx="8770571" cy="5313680"/>
          </a:xfrm>
        </p:spPr>
        <p:txBody>
          <a:bodyPr/>
          <a:lstStyle/>
          <a:p>
            <a:endParaRPr lang="en-US" dirty="0"/>
          </a:p>
          <a:p>
            <a:endParaRPr lang="en-GB" dirty="0"/>
          </a:p>
        </p:txBody>
      </p:sp>
      <p:pic>
        <p:nvPicPr>
          <p:cNvPr id="3" name="Picture 2">
            <a:extLst>
              <a:ext uri="{FF2B5EF4-FFF2-40B4-BE49-F238E27FC236}">
                <a16:creationId xmlns:a16="http://schemas.microsoft.com/office/drawing/2014/main" id="{35EEA9DE-B7D6-4621-B891-8E9DCF1B653B}"/>
              </a:ext>
            </a:extLst>
          </p:cNvPr>
          <p:cNvPicPr>
            <a:picLocks noChangeAspect="1"/>
          </p:cNvPicPr>
          <p:nvPr/>
        </p:nvPicPr>
        <p:blipFill>
          <a:blip r:embed="rId2"/>
          <a:stretch>
            <a:fillRect/>
          </a:stretch>
        </p:blipFill>
        <p:spPr>
          <a:xfrm>
            <a:off x="341297" y="2153921"/>
            <a:ext cx="11564636" cy="2802572"/>
          </a:xfrm>
          <a:prstGeom prst="rect">
            <a:avLst/>
          </a:prstGeom>
        </p:spPr>
      </p:pic>
    </p:spTree>
    <p:extLst>
      <p:ext uri="{BB962C8B-B14F-4D97-AF65-F5344CB8AC3E}">
        <p14:creationId xmlns:p14="http://schemas.microsoft.com/office/powerpoint/2010/main" val="1667938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91F789-D29F-4F84-BB31-8CAC4346586A}"/>
              </a:ext>
            </a:extLst>
          </p:cNvPr>
          <p:cNvSpPr>
            <a:spLocks noGrp="1"/>
          </p:cNvSpPr>
          <p:nvPr>
            <p:ph type="title"/>
          </p:nvPr>
        </p:nvSpPr>
        <p:spPr>
          <a:xfrm>
            <a:off x="1879600" y="432061"/>
            <a:ext cx="8770571" cy="663314"/>
          </a:xfrm>
        </p:spPr>
        <p:txBody>
          <a:bodyPr>
            <a:normAutofit fontScale="90000"/>
          </a:bodyPr>
          <a:lstStyle/>
          <a:p>
            <a:r>
              <a:rPr lang="en-US"/>
              <a:t>Why we should adapt contract testing?</a:t>
            </a:r>
            <a:endParaRPr lang="en-GB" dirty="0"/>
          </a:p>
        </p:txBody>
      </p:sp>
      <p:sp>
        <p:nvSpPr>
          <p:cNvPr id="5" name="Content Placeholder 4">
            <a:extLst>
              <a:ext uri="{FF2B5EF4-FFF2-40B4-BE49-F238E27FC236}">
                <a16:creationId xmlns:a16="http://schemas.microsoft.com/office/drawing/2014/main" id="{A27FF685-F304-4DE6-B349-76716B48436F}"/>
              </a:ext>
            </a:extLst>
          </p:cNvPr>
          <p:cNvSpPr>
            <a:spLocks noGrp="1"/>
          </p:cNvSpPr>
          <p:nvPr>
            <p:ph idx="1"/>
          </p:nvPr>
        </p:nvSpPr>
        <p:spPr>
          <a:xfrm>
            <a:off x="1920240" y="1114425"/>
            <a:ext cx="8770571" cy="5448935"/>
          </a:xfrm>
        </p:spPr>
        <p:txBody>
          <a:bodyPr>
            <a:normAutofit lnSpcReduction="10000"/>
          </a:bodyPr>
          <a:lstStyle/>
          <a:p>
            <a:pPr marL="285750" indent="-285750">
              <a:buFontTx/>
              <a:buChar char="-"/>
            </a:pPr>
            <a:r>
              <a:rPr lang="en-US" dirty="0"/>
              <a:t>Verifies complete response from provider including below:</a:t>
            </a:r>
          </a:p>
          <a:p>
            <a:r>
              <a:rPr lang="en-US" dirty="0"/>
              <a:t>	- Response Code – Headers – Response Json Body</a:t>
            </a:r>
          </a:p>
          <a:p>
            <a:r>
              <a:rPr lang="en-US" dirty="0"/>
              <a:t>So that we don’t have to write separate tests to check each field</a:t>
            </a:r>
          </a:p>
          <a:p>
            <a:pPr marL="285750" indent="-285750">
              <a:buFontTx/>
              <a:buChar char="-"/>
            </a:pPr>
            <a:r>
              <a:rPr lang="en-US" dirty="0"/>
              <a:t>With shift left approach testers can generate contracts using mocks even before actual service us available. Once service is available and running testers can simply verify contracts previously created against actual service.</a:t>
            </a:r>
          </a:p>
          <a:p>
            <a:pPr marL="285750" indent="-285750">
              <a:buFontTx/>
              <a:buChar char="-"/>
            </a:pPr>
            <a:r>
              <a:rPr lang="en-US" dirty="0"/>
              <a:t>Developers and testers can use same mocking framework or testers can import mocks created by developers in other frameworks and simply format them in pact recognizable format.</a:t>
            </a:r>
          </a:p>
          <a:p>
            <a:pPr marL="285750" indent="-285750">
              <a:buFontTx/>
              <a:buChar char="-"/>
            </a:pPr>
            <a:r>
              <a:rPr lang="en-US" dirty="0"/>
              <a:t>BA’s can write contracts which can be directly imported in tests.</a:t>
            </a:r>
          </a:p>
          <a:p>
            <a:endParaRPr lang="en-US" dirty="0"/>
          </a:p>
          <a:p>
            <a:endParaRPr lang="en-GB" dirty="0"/>
          </a:p>
        </p:txBody>
      </p:sp>
    </p:spTree>
    <p:extLst>
      <p:ext uri="{BB962C8B-B14F-4D97-AF65-F5344CB8AC3E}">
        <p14:creationId xmlns:p14="http://schemas.microsoft.com/office/powerpoint/2010/main" val="3509659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91F789-D29F-4F84-BB31-8CAC4346586A}"/>
              </a:ext>
            </a:extLst>
          </p:cNvPr>
          <p:cNvSpPr>
            <a:spLocks noGrp="1"/>
          </p:cNvSpPr>
          <p:nvPr>
            <p:ph type="title"/>
          </p:nvPr>
        </p:nvSpPr>
        <p:spPr>
          <a:xfrm>
            <a:off x="1879600" y="432061"/>
            <a:ext cx="8770571" cy="797300"/>
          </a:xfrm>
        </p:spPr>
        <p:txBody>
          <a:bodyPr>
            <a:normAutofit fontScale="90000"/>
          </a:bodyPr>
          <a:lstStyle/>
          <a:p>
            <a:r>
              <a:rPr lang="en-US" dirty="0"/>
              <a:t>How to run attached demo ?</a:t>
            </a:r>
            <a:endParaRPr lang="en-GB" dirty="0"/>
          </a:p>
        </p:txBody>
      </p:sp>
      <p:sp>
        <p:nvSpPr>
          <p:cNvPr id="5" name="Content Placeholder 4">
            <a:extLst>
              <a:ext uri="{FF2B5EF4-FFF2-40B4-BE49-F238E27FC236}">
                <a16:creationId xmlns:a16="http://schemas.microsoft.com/office/drawing/2014/main" id="{A27FF685-F304-4DE6-B349-76716B48436F}"/>
              </a:ext>
            </a:extLst>
          </p:cNvPr>
          <p:cNvSpPr>
            <a:spLocks noGrp="1"/>
          </p:cNvSpPr>
          <p:nvPr>
            <p:ph idx="1"/>
          </p:nvPr>
        </p:nvSpPr>
        <p:spPr>
          <a:xfrm>
            <a:off x="1920240" y="1249680"/>
            <a:ext cx="8770571" cy="5313680"/>
          </a:xfrm>
        </p:spPr>
        <p:txBody>
          <a:bodyPr>
            <a:normAutofit fontScale="92500" lnSpcReduction="10000"/>
          </a:bodyPr>
          <a:lstStyle/>
          <a:p>
            <a:pPr marL="285750" indent="-285750">
              <a:buFontTx/>
              <a:buChar char="-"/>
            </a:pPr>
            <a:r>
              <a:rPr lang="en-US" dirty="0"/>
              <a:t>Install ISS on your pc using below link</a:t>
            </a:r>
          </a:p>
          <a:p>
            <a:r>
              <a:rPr lang="en-US" dirty="0">
                <a:hlinkClick r:id="rId2"/>
              </a:rPr>
              <a:t>https://www.howtogeek.com/112455/how-to-install-iis-8-on-windows-8/</a:t>
            </a:r>
            <a:endParaRPr lang="en-US" dirty="0"/>
          </a:p>
          <a:p>
            <a:pPr marL="285750" indent="-285750">
              <a:buFontTx/>
              <a:buChar char="-"/>
            </a:pPr>
            <a:r>
              <a:rPr lang="en-US" dirty="0"/>
              <a:t>Unzip and open in Visual Studio 2019. You can use free express edition of you don’t have licensed copy.</a:t>
            </a:r>
          </a:p>
          <a:p>
            <a:pPr marL="285750" indent="-285750">
              <a:buFontTx/>
              <a:buChar char="-"/>
            </a:pPr>
            <a:r>
              <a:rPr lang="en-US" dirty="0"/>
              <a:t>Build Solution. Run test “</a:t>
            </a:r>
            <a:r>
              <a:rPr lang="en-GB" b="1" i="1" dirty="0"/>
              <a:t>GenerateContract</a:t>
            </a:r>
            <a:r>
              <a:rPr lang="en-GB" dirty="0"/>
              <a:t>”</a:t>
            </a:r>
            <a:endParaRPr lang="en-US" dirty="0"/>
          </a:p>
          <a:p>
            <a:pPr marL="285750" indent="-285750">
              <a:buFontTx/>
              <a:buChar char="-"/>
            </a:pPr>
            <a:r>
              <a:rPr lang="en-US" dirty="0"/>
              <a:t>Make sure that contract json file is generated in below folder</a:t>
            </a:r>
          </a:p>
          <a:p>
            <a:r>
              <a:rPr lang="en-US" dirty="0"/>
              <a:t>	C:/Pact-Testing-Files/pacts</a:t>
            </a:r>
          </a:p>
          <a:p>
            <a:pPr marL="285750" indent="-285750">
              <a:buFontTx/>
              <a:buChar char="-"/>
            </a:pPr>
            <a:r>
              <a:rPr lang="en-US" dirty="0"/>
              <a:t>Click </a:t>
            </a:r>
            <a:r>
              <a:rPr lang="en-US" dirty="0" err="1"/>
              <a:t>IISExpress</a:t>
            </a:r>
            <a:r>
              <a:rPr lang="en-US" dirty="0"/>
              <a:t> icon in toolbar. It will open new browser window. Close this browser window.</a:t>
            </a:r>
          </a:p>
          <a:p>
            <a:pPr marL="285750" indent="-285750">
              <a:buFontTx/>
              <a:buChar char="-"/>
            </a:pPr>
            <a:r>
              <a:rPr lang="en-US" dirty="0"/>
              <a:t>Open new browser window and copy /paste below URL.</a:t>
            </a:r>
          </a:p>
          <a:p>
            <a:r>
              <a:rPr lang="en-US" dirty="0"/>
              <a:t>	</a:t>
            </a:r>
            <a:r>
              <a:rPr lang="en-US" dirty="0">
                <a:hlinkClick r:id="rId3"/>
              </a:rPr>
              <a:t>http://localhost:60880/api/employee/1</a:t>
            </a:r>
            <a:endParaRPr lang="en-US" dirty="0"/>
          </a:p>
          <a:p>
            <a:endParaRPr lang="en-GB" dirty="0"/>
          </a:p>
        </p:txBody>
      </p:sp>
      <p:graphicFrame>
        <p:nvGraphicFramePr>
          <p:cNvPr id="2" name="Object 1">
            <a:extLst>
              <a:ext uri="{FF2B5EF4-FFF2-40B4-BE49-F238E27FC236}">
                <a16:creationId xmlns:a16="http://schemas.microsoft.com/office/drawing/2014/main" id="{142B3912-1609-4D73-B7DA-A4892F508ECB}"/>
              </a:ext>
            </a:extLst>
          </p:cNvPr>
          <p:cNvGraphicFramePr>
            <a:graphicFrameLocks noChangeAspect="1"/>
          </p:cNvGraphicFramePr>
          <p:nvPr>
            <p:extLst>
              <p:ext uri="{D42A27DB-BD31-4B8C-83A1-F6EECF244321}">
                <p14:modId xmlns:p14="http://schemas.microsoft.com/office/powerpoint/2010/main" val="905559723"/>
              </p:ext>
            </p:extLst>
          </p:nvPr>
        </p:nvGraphicFramePr>
        <p:xfrm>
          <a:off x="7975600" y="542926"/>
          <a:ext cx="1737693" cy="768350"/>
        </p:xfrm>
        <a:graphic>
          <a:graphicData uri="http://schemas.openxmlformats.org/presentationml/2006/ole">
            <mc:AlternateContent xmlns:mc="http://schemas.openxmlformats.org/markup-compatibility/2006">
              <mc:Choice xmlns:v="urn:schemas-microsoft-com:vml" Requires="v">
                <p:oleObj name="Packager Shell Object" showAsIcon="1" r:id="rId4" imgW="1083600" imgH="478800" progId="Package">
                  <p:embed/>
                </p:oleObj>
              </mc:Choice>
              <mc:Fallback>
                <p:oleObj name="Packager Shell Object" showAsIcon="1" r:id="rId4" imgW="1083600" imgH="478800" progId="Package">
                  <p:embed/>
                  <p:pic>
                    <p:nvPicPr>
                      <p:cNvPr id="0" name=""/>
                      <p:cNvPicPr/>
                      <p:nvPr/>
                    </p:nvPicPr>
                    <p:blipFill>
                      <a:blip r:embed="rId5"/>
                      <a:stretch>
                        <a:fillRect/>
                      </a:stretch>
                    </p:blipFill>
                    <p:spPr>
                      <a:xfrm>
                        <a:off x="7975600" y="542926"/>
                        <a:ext cx="1737693" cy="768350"/>
                      </a:xfrm>
                      <a:prstGeom prst="rect">
                        <a:avLst/>
                      </a:prstGeom>
                    </p:spPr>
                  </p:pic>
                </p:oleObj>
              </mc:Fallback>
            </mc:AlternateContent>
          </a:graphicData>
        </a:graphic>
      </p:graphicFrame>
    </p:spTree>
    <p:extLst>
      <p:ext uri="{BB962C8B-B14F-4D97-AF65-F5344CB8AC3E}">
        <p14:creationId xmlns:p14="http://schemas.microsoft.com/office/powerpoint/2010/main" val="334800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91F789-D29F-4F84-BB31-8CAC4346586A}"/>
              </a:ext>
            </a:extLst>
          </p:cNvPr>
          <p:cNvSpPr>
            <a:spLocks noGrp="1"/>
          </p:cNvSpPr>
          <p:nvPr>
            <p:ph type="title"/>
          </p:nvPr>
        </p:nvSpPr>
        <p:spPr>
          <a:xfrm>
            <a:off x="1879600" y="432061"/>
            <a:ext cx="8770571" cy="797300"/>
          </a:xfrm>
        </p:spPr>
        <p:txBody>
          <a:bodyPr>
            <a:normAutofit fontScale="90000"/>
          </a:bodyPr>
          <a:lstStyle/>
          <a:p>
            <a:r>
              <a:rPr lang="en-US" dirty="0"/>
              <a:t>How to run attached demo ( cont..) ?</a:t>
            </a:r>
            <a:endParaRPr lang="en-GB" dirty="0"/>
          </a:p>
        </p:txBody>
      </p:sp>
      <p:sp>
        <p:nvSpPr>
          <p:cNvPr id="5" name="Content Placeholder 4">
            <a:extLst>
              <a:ext uri="{FF2B5EF4-FFF2-40B4-BE49-F238E27FC236}">
                <a16:creationId xmlns:a16="http://schemas.microsoft.com/office/drawing/2014/main" id="{A27FF685-F304-4DE6-B349-76716B48436F}"/>
              </a:ext>
            </a:extLst>
          </p:cNvPr>
          <p:cNvSpPr>
            <a:spLocks noGrp="1"/>
          </p:cNvSpPr>
          <p:nvPr>
            <p:ph idx="1"/>
          </p:nvPr>
        </p:nvSpPr>
        <p:spPr>
          <a:xfrm>
            <a:off x="1920240" y="1249680"/>
            <a:ext cx="8770571" cy="5313680"/>
          </a:xfrm>
        </p:spPr>
        <p:txBody>
          <a:bodyPr>
            <a:normAutofit/>
          </a:bodyPr>
          <a:lstStyle/>
          <a:p>
            <a:pPr marL="285750" indent="-285750">
              <a:buFontTx/>
              <a:buChar char="-"/>
            </a:pPr>
            <a:r>
              <a:rPr lang="en-US" sz="1700" dirty="0"/>
              <a:t>You should see below in browser</a:t>
            </a:r>
          </a:p>
          <a:p>
            <a:r>
              <a:rPr lang="en-US" altLang="en-US" sz="1700" dirty="0"/>
              <a:t>{"id":1,"employeeName":"Developer","email":"developer@covea.co.uk","city":"Halifax"} </a:t>
            </a:r>
          </a:p>
          <a:p>
            <a:pPr marL="285750" indent="-285750">
              <a:buFontTx/>
              <a:buChar char="-"/>
            </a:pPr>
            <a:r>
              <a:rPr lang="en-US" altLang="en-US" sz="1700" dirty="0"/>
              <a:t>This indicates that local API server is running and ready to accept requests.</a:t>
            </a:r>
          </a:p>
          <a:p>
            <a:pPr marL="285750" indent="-285750">
              <a:buFontTx/>
              <a:buChar char="-"/>
            </a:pPr>
            <a:r>
              <a:rPr lang="en-US" altLang="en-US" sz="1700" dirty="0"/>
              <a:t>Run Test “</a:t>
            </a:r>
            <a:r>
              <a:rPr lang="en-GB" sz="1700" b="1" i="1" dirty="0"/>
              <a:t>VerifyContractWithRealService</a:t>
            </a:r>
            <a:r>
              <a:rPr lang="en-US" sz="1700" dirty="0"/>
              <a:t>”</a:t>
            </a:r>
          </a:p>
          <a:p>
            <a:pPr marL="285750" indent="-285750">
              <a:buFontTx/>
              <a:buChar char="-"/>
            </a:pPr>
            <a:r>
              <a:rPr lang="en-US" altLang="en-US" sz="1700" dirty="0"/>
              <a:t>If test runs successfully check the log for this test in test explorer and make sure that you get messages seen in next slide :</a:t>
            </a:r>
          </a:p>
          <a:p>
            <a:pPr marL="285750" indent="-285750">
              <a:buFontTx/>
              <a:buChar char="-"/>
            </a:pPr>
            <a:r>
              <a:rPr lang="en-US" altLang="en-US" sz="1700" dirty="0"/>
              <a:t>Play with contract json and force tests to fail.</a:t>
            </a:r>
          </a:p>
          <a:p>
            <a:pPr marL="285750" indent="-285750">
              <a:buFontTx/>
              <a:buChar char="-"/>
            </a:pPr>
            <a:r>
              <a:rPr lang="en-US" altLang="en-US" sz="1700" dirty="0"/>
              <a:t>Update contract with your own service contract and test it against your service.</a:t>
            </a:r>
          </a:p>
          <a:p>
            <a:pPr marL="285750" indent="-285750">
              <a:buFontTx/>
              <a:buChar char="-"/>
            </a:pPr>
            <a:endParaRPr lang="en-US" dirty="0"/>
          </a:p>
          <a:p>
            <a:endParaRPr lang="en-US" dirty="0"/>
          </a:p>
          <a:p>
            <a:endParaRPr lang="en-GB" dirty="0"/>
          </a:p>
        </p:txBody>
      </p:sp>
      <p:sp>
        <p:nvSpPr>
          <p:cNvPr id="3" name="Rectangle 1">
            <a:extLst>
              <a:ext uri="{FF2B5EF4-FFF2-40B4-BE49-F238E27FC236}">
                <a16:creationId xmlns:a16="http://schemas.microsoft.com/office/drawing/2014/main" id="{5DB41E8C-309B-42BD-A1B0-EAB7BE84E26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7036304"/>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142</TotalTime>
  <Words>793</Words>
  <Application>Microsoft Office PowerPoint</Application>
  <PresentationFormat>Widescreen</PresentationFormat>
  <Paragraphs>65</Paragraphs>
  <Slides>10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Meiryo</vt:lpstr>
      <vt:lpstr>Arial</vt:lpstr>
      <vt:lpstr>Corbel</vt:lpstr>
      <vt:lpstr>system-ui</vt:lpstr>
      <vt:lpstr>SketchLinesVTI</vt:lpstr>
      <vt:lpstr>Package</vt:lpstr>
      <vt:lpstr> Contract API Testing</vt:lpstr>
      <vt:lpstr>What is contract testing?</vt:lpstr>
      <vt:lpstr>Why contract testing is important ?</vt:lpstr>
      <vt:lpstr>How they differ from E2E tests ?</vt:lpstr>
      <vt:lpstr>How Pact open source framework works ? (https://docs.pact.io/)</vt:lpstr>
      <vt:lpstr>Pact Architecture diagram :</vt:lpstr>
      <vt:lpstr>Why we should adapt contract testing?</vt:lpstr>
      <vt:lpstr>How to run attached demo ?</vt:lpstr>
      <vt:lpstr>How to run attached demo ( cont..) ?</vt:lpstr>
      <vt:lpstr>How to run attached demo ( cont..)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Contract API Testing</dc:title>
  <dc:creator>Amarjeet Yelwande</dc:creator>
  <cp:lastModifiedBy>Amarjeet Yelwande</cp:lastModifiedBy>
  <cp:revision>50</cp:revision>
  <dcterms:created xsi:type="dcterms:W3CDTF">2021-02-24T15:02:39Z</dcterms:created>
  <dcterms:modified xsi:type="dcterms:W3CDTF">2021-02-26T09:59:20Z</dcterms:modified>
</cp:coreProperties>
</file>