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25" r:id="rId2"/>
    <p:sldId id="326" r:id="rId3"/>
    <p:sldId id="313" r:id="rId4"/>
    <p:sldId id="319" r:id="rId5"/>
    <p:sldId id="295" r:id="rId6"/>
    <p:sldId id="332" r:id="rId7"/>
    <p:sldId id="327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18" r:id="rId16"/>
    <p:sldId id="340" r:id="rId17"/>
    <p:sldId id="341" r:id="rId18"/>
    <p:sldId id="342" r:id="rId19"/>
    <p:sldId id="343" r:id="rId20"/>
    <p:sldId id="344" r:id="rId21"/>
    <p:sldId id="345" r:id="rId22"/>
    <p:sldId id="330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06A"/>
    <a:srgbClr val="B1CC71"/>
    <a:srgbClr val="7D9D72"/>
    <a:srgbClr val="5B7E82"/>
    <a:srgbClr val="C2D2B5"/>
    <a:srgbClr val="51B5AC"/>
    <a:srgbClr val="BBD5F3"/>
    <a:srgbClr val="125E42"/>
    <a:srgbClr val="8E6D48"/>
    <a:srgbClr val="B99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6200" autoAdjust="0"/>
  </p:normalViewPr>
  <p:slideViewPr>
    <p:cSldViewPr snapToGrid="0">
      <p:cViewPr varScale="1">
        <p:scale>
          <a:sx n="82" d="100"/>
          <a:sy n="82" d="100"/>
        </p:scale>
        <p:origin x="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3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39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49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0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2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23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5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7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9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54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6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36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41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64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1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6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0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3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4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4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8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941709" y="1106014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470654" y="856633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864326" y="4320269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759127" y="4084741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4963BDF-84BB-4871-A20E-F54B70E3B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06E676-E724-4FEE-967F-A443EB129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1BBE3-9D36-405C-B4D2-0A73B29A68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7149" y="3114923"/>
            <a:ext cx="954557" cy="8941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531DEFD-F6F8-41F1-93CA-2895D6271B5D}"/>
              </a:ext>
            </a:extLst>
          </p:cNvPr>
          <p:cNvSpPr txBox="1"/>
          <p:nvPr/>
        </p:nvSpPr>
        <p:spPr>
          <a:xfrm>
            <a:off x="4372887" y="3051520"/>
            <a:ext cx="3446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Century Gothic" panose="020B0502020202020204" pitchFamily="34" charset="0"/>
              </a:rPr>
              <a:t>button</a:t>
            </a:r>
            <a:endParaRPr lang="zh-CN" altLang="en-US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5422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666240" y="1702731"/>
            <a:ext cx="641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直接在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activity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中实现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494790" y="634646"/>
            <a:ext cx="2762886" cy="523220"/>
            <a:chOff x="4733926" y="811823"/>
            <a:chExt cx="2762886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628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监听器实现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661092-4523-43F1-B1B3-23CB650C65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574A9A-1FC9-41C0-BDD4-49D0DD231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240" y="2384193"/>
            <a:ext cx="6984277" cy="21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525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2916324" y="1434483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633467" y="2251901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03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635354" y="1060410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A42C695-8C54-4465-9241-66B6F1D5A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FFC672-E0A7-4009-8D30-233CA3618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12" name="文本框 15">
            <a:extLst>
              <a:ext uri="{FF2B5EF4-FFF2-40B4-BE49-F238E27FC236}">
                <a16:creationId xmlns:a16="http://schemas.microsoft.com/office/drawing/2014/main" id="{732A58F9-AC92-42B4-904F-C83A898C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90" y="3421488"/>
            <a:ext cx="47346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常用的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listener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监听器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3852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494790" y="634646"/>
            <a:ext cx="2762886" cy="523220"/>
            <a:chOff x="4733926" y="811823"/>
            <a:chExt cx="2762886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628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onClick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661092-4523-43F1-B1B3-23CB650C65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A1C1517-014D-4BA2-8C11-54606A951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790" y="1982468"/>
            <a:ext cx="7686882" cy="2053638"/>
          </a:xfrm>
          <a:prstGeom prst="rect">
            <a:avLst/>
          </a:prstGeom>
        </p:spPr>
      </p:pic>
      <p:sp>
        <p:nvSpPr>
          <p:cNvPr id="10" name="文本框 118">
            <a:extLst>
              <a:ext uri="{FF2B5EF4-FFF2-40B4-BE49-F238E27FC236}">
                <a16:creationId xmlns:a16="http://schemas.microsoft.com/office/drawing/2014/main" id="{4A4022B1-385B-480C-BA47-70FBCB99990A}"/>
              </a:ext>
            </a:extLst>
          </p:cNvPr>
          <p:cNvSpPr txBox="1"/>
          <p:nvPr/>
        </p:nvSpPr>
        <p:spPr>
          <a:xfrm>
            <a:off x="1494790" y="4551309"/>
            <a:ext cx="335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监听到</a:t>
            </a:r>
            <a:r>
              <a:rPr lang="en-US" altLang="zh-CN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View</a:t>
            </a:r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点击事件时触发</a:t>
            </a:r>
            <a:endParaRPr lang="en-US" altLang="zh-CN" sz="20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文本框 118">
            <a:extLst>
              <a:ext uri="{FF2B5EF4-FFF2-40B4-BE49-F238E27FC236}">
                <a16:creationId xmlns:a16="http://schemas.microsoft.com/office/drawing/2014/main" id="{26D4A9B1-998D-41BF-8337-E1B0C3C4736F}"/>
              </a:ext>
            </a:extLst>
          </p:cNvPr>
          <p:cNvSpPr txBox="1"/>
          <p:nvPr/>
        </p:nvSpPr>
        <p:spPr>
          <a:xfrm>
            <a:off x="1494790" y="5156950"/>
            <a:ext cx="335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参数为触发该监听器的</a:t>
            </a:r>
            <a:r>
              <a:rPr lang="en-US" altLang="zh-CN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view</a:t>
            </a:r>
            <a:endParaRPr lang="zh-CN" altLang="en-US" sz="20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8272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494790" y="634646"/>
            <a:ext cx="2762886" cy="523220"/>
            <a:chOff x="4733926" y="811823"/>
            <a:chExt cx="2762886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628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onLongClick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661092-4523-43F1-B1B3-23CB650C65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sp>
        <p:nvSpPr>
          <p:cNvPr id="10" name="文本框 118">
            <a:extLst>
              <a:ext uri="{FF2B5EF4-FFF2-40B4-BE49-F238E27FC236}">
                <a16:creationId xmlns:a16="http://schemas.microsoft.com/office/drawing/2014/main" id="{4A4022B1-385B-480C-BA47-70FBCB99990A}"/>
              </a:ext>
            </a:extLst>
          </p:cNvPr>
          <p:cNvSpPr txBox="1"/>
          <p:nvPr/>
        </p:nvSpPr>
        <p:spPr>
          <a:xfrm>
            <a:off x="1494790" y="4339825"/>
            <a:ext cx="335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监听到</a:t>
            </a:r>
            <a:r>
              <a:rPr lang="en-US" altLang="zh-CN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View</a:t>
            </a:r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长按事件时触发</a:t>
            </a:r>
            <a:endParaRPr lang="en-US" altLang="zh-CN" sz="20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文本框 118">
            <a:extLst>
              <a:ext uri="{FF2B5EF4-FFF2-40B4-BE49-F238E27FC236}">
                <a16:creationId xmlns:a16="http://schemas.microsoft.com/office/drawing/2014/main" id="{26D4A9B1-998D-41BF-8337-E1B0C3C4736F}"/>
              </a:ext>
            </a:extLst>
          </p:cNvPr>
          <p:cNvSpPr txBox="1"/>
          <p:nvPr/>
        </p:nvSpPr>
        <p:spPr>
          <a:xfrm>
            <a:off x="1494790" y="4997536"/>
            <a:ext cx="7058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返回值为布尔类型，如果希望当前手势被该方法消耗，则返回</a:t>
            </a:r>
            <a:r>
              <a:rPr lang="en-US" altLang="zh-CN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true</a:t>
            </a:r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，否则返回</a:t>
            </a:r>
            <a:r>
              <a:rPr lang="en-US" altLang="zh-CN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false</a:t>
            </a:r>
            <a:endParaRPr lang="zh-CN" altLang="en-US" sz="20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8847AF-1159-42C4-8D40-0D90912E7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790" y="1786365"/>
            <a:ext cx="7630160" cy="21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86287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494790" y="634646"/>
            <a:ext cx="2762886" cy="523220"/>
            <a:chOff x="4733926" y="811823"/>
            <a:chExt cx="2762886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628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onTouch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661092-4523-43F1-B1B3-23CB650C65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sp>
        <p:nvSpPr>
          <p:cNvPr id="10" name="文本框 118">
            <a:extLst>
              <a:ext uri="{FF2B5EF4-FFF2-40B4-BE49-F238E27FC236}">
                <a16:creationId xmlns:a16="http://schemas.microsoft.com/office/drawing/2014/main" id="{4A4022B1-385B-480C-BA47-70FBCB99990A}"/>
              </a:ext>
            </a:extLst>
          </p:cNvPr>
          <p:cNvSpPr txBox="1"/>
          <p:nvPr/>
        </p:nvSpPr>
        <p:spPr>
          <a:xfrm>
            <a:off x="1494790" y="4457728"/>
            <a:ext cx="335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监听到</a:t>
            </a:r>
            <a:r>
              <a:rPr lang="en-US" altLang="zh-CN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View</a:t>
            </a:r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点击事件时触发</a:t>
            </a:r>
            <a:endParaRPr lang="en-US" altLang="zh-CN" sz="20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文本框 118">
            <a:extLst>
              <a:ext uri="{FF2B5EF4-FFF2-40B4-BE49-F238E27FC236}">
                <a16:creationId xmlns:a16="http://schemas.microsoft.com/office/drawing/2014/main" id="{26D4A9B1-998D-41BF-8337-E1B0C3C4736F}"/>
              </a:ext>
            </a:extLst>
          </p:cNvPr>
          <p:cNvSpPr txBox="1"/>
          <p:nvPr/>
        </p:nvSpPr>
        <p:spPr>
          <a:xfrm>
            <a:off x="1494790" y="5034066"/>
            <a:ext cx="7058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参数</a:t>
            </a:r>
            <a:r>
              <a:rPr lang="en-US" altLang="zh-CN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event</a:t>
            </a:r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记录了当前点击事件的各个属性，如坐标、点击状态等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EABD71-8F3F-4369-9B9C-3719925BD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790" y="1787907"/>
            <a:ext cx="7630160" cy="237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8226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1A55EF7-62BA-427D-BCB3-C31347C71C59}"/>
              </a:ext>
            </a:extLst>
          </p:cNvPr>
          <p:cNvCxnSpPr>
            <a:cxnSpLocks/>
          </p:cNvCxnSpPr>
          <p:nvPr/>
        </p:nvCxnSpPr>
        <p:spPr>
          <a:xfrm flipV="1">
            <a:off x="1735096" y="2346027"/>
            <a:ext cx="6044" cy="1777544"/>
          </a:xfrm>
          <a:prstGeom prst="straightConnector1">
            <a:avLst/>
          </a:prstGeom>
          <a:ln>
            <a:solidFill>
              <a:srgbClr val="73A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1613730" y="2215192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07686" y="3999587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文本框 118"/>
          <p:cNvSpPr txBox="1"/>
          <p:nvPr/>
        </p:nvSpPr>
        <p:spPr>
          <a:xfrm>
            <a:off x="2052895" y="2569684"/>
            <a:ext cx="828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若这两种监听器与同一个</a:t>
            </a:r>
            <a:r>
              <a:rPr lang="en-US" altLang="zh-CN" sz="16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view</a:t>
            </a:r>
            <a:r>
              <a:rPr lang="zh-CN" altLang="en-US" sz="16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绑定，点击该</a:t>
            </a:r>
            <a:r>
              <a:rPr lang="en-US" altLang="zh-CN" sz="16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view</a:t>
            </a:r>
            <a:r>
              <a:rPr lang="zh-CN" altLang="en-US" sz="16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，先触发</a:t>
            </a:r>
            <a:r>
              <a:rPr lang="en-US" altLang="zh-CN" sz="1600" dirty="0" err="1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onTouch</a:t>
            </a:r>
            <a:r>
              <a:rPr lang="zh-CN" altLang="en-US" sz="16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，再根据</a:t>
            </a:r>
            <a:r>
              <a:rPr lang="en-US" altLang="zh-CN" sz="1600" dirty="0" err="1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onTouch</a:t>
            </a:r>
            <a:r>
              <a:rPr lang="zh-CN" altLang="en-US" sz="16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的返回值，来决定是否触发</a:t>
            </a:r>
            <a:r>
              <a:rPr lang="en-US" altLang="zh-CN" sz="1600" dirty="0" err="1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onClick</a:t>
            </a:r>
            <a:endParaRPr lang="zh-CN" altLang="en-US" sz="16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文本框 119"/>
          <p:cNvSpPr txBox="1"/>
          <p:nvPr/>
        </p:nvSpPr>
        <p:spPr>
          <a:xfrm>
            <a:off x="2115794" y="2168698"/>
            <a:ext cx="192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响应顺序</a:t>
            </a:r>
          </a:p>
        </p:txBody>
      </p:sp>
      <p:sp>
        <p:nvSpPr>
          <p:cNvPr id="27" name="文本框 119"/>
          <p:cNvSpPr txBox="1"/>
          <p:nvPr/>
        </p:nvSpPr>
        <p:spPr>
          <a:xfrm>
            <a:off x="2178693" y="3911013"/>
            <a:ext cx="192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状态细分</a:t>
            </a:r>
          </a:p>
        </p:txBody>
      </p:sp>
      <p:sp>
        <p:nvSpPr>
          <p:cNvPr id="28" name="文本框 118"/>
          <p:cNvSpPr txBox="1"/>
          <p:nvPr/>
        </p:nvSpPr>
        <p:spPr>
          <a:xfrm>
            <a:off x="2115794" y="4384693"/>
            <a:ext cx="689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onTouch</a:t>
            </a:r>
            <a:r>
              <a:rPr lang="zh-CN" altLang="en-US" sz="16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点击状态可以分为按下、移动和抬起，比</a:t>
            </a:r>
            <a:r>
              <a:rPr lang="en-US" altLang="zh-CN" sz="1600" dirty="0" err="1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onClick</a:t>
            </a:r>
            <a:r>
              <a:rPr lang="zh-CN" altLang="en-US" sz="16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可操作性更强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EC092F-6555-4A73-B0C0-2CAB34F3A432}"/>
              </a:ext>
            </a:extLst>
          </p:cNvPr>
          <p:cNvGrpSpPr/>
          <p:nvPr/>
        </p:nvGrpSpPr>
        <p:grpSpPr>
          <a:xfrm>
            <a:off x="1351625" y="578385"/>
            <a:ext cx="4268686" cy="523220"/>
            <a:chOff x="4590761" y="755562"/>
            <a:chExt cx="4268686" cy="52322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ACC7948-393E-4318-8FE2-55CDCA3753D6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D693242C-5E80-48BE-A4CA-D4BD0B22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0761" y="755562"/>
              <a:ext cx="42686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onClick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与</a:t>
              </a:r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onTouch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区别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F1A82F35-0E01-4F15-8725-60DA0B3F9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6" y="292137"/>
            <a:ext cx="1023327" cy="122848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B80ED8-2243-4238-9DF5-CD01AFFFCF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494790" y="634646"/>
            <a:ext cx="3021226" cy="523220"/>
            <a:chOff x="4733926" y="811823"/>
            <a:chExt cx="3021226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30212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onFocusChange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661092-4523-43F1-B1B3-23CB650C65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sp>
        <p:nvSpPr>
          <p:cNvPr id="10" name="文本框 118">
            <a:extLst>
              <a:ext uri="{FF2B5EF4-FFF2-40B4-BE49-F238E27FC236}">
                <a16:creationId xmlns:a16="http://schemas.microsoft.com/office/drawing/2014/main" id="{4A4022B1-385B-480C-BA47-70FBCB99990A}"/>
              </a:ext>
            </a:extLst>
          </p:cNvPr>
          <p:cNvSpPr txBox="1"/>
          <p:nvPr/>
        </p:nvSpPr>
        <p:spPr>
          <a:xfrm>
            <a:off x="1494790" y="4457728"/>
            <a:ext cx="7058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View</a:t>
            </a:r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获取焦点改变时触发，得到和失去焦点都会触发该方法</a:t>
            </a:r>
            <a:endParaRPr lang="en-US" altLang="zh-CN" sz="20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文本框 118">
            <a:extLst>
              <a:ext uri="{FF2B5EF4-FFF2-40B4-BE49-F238E27FC236}">
                <a16:creationId xmlns:a16="http://schemas.microsoft.com/office/drawing/2014/main" id="{26D4A9B1-998D-41BF-8337-E1B0C3C4736F}"/>
              </a:ext>
            </a:extLst>
          </p:cNvPr>
          <p:cNvSpPr txBox="1"/>
          <p:nvPr/>
        </p:nvSpPr>
        <p:spPr>
          <a:xfrm>
            <a:off x="1494790" y="5034066"/>
            <a:ext cx="7058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参数</a:t>
            </a:r>
            <a:r>
              <a:rPr lang="en-US" altLang="zh-CN" sz="2000" dirty="0" err="1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hasFocus</a:t>
            </a:r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表示控件是否获得焦点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033E6E-5D5E-4EE9-83B2-712AB30E6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790" y="1982589"/>
            <a:ext cx="8657418" cy="192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7930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597437" y="634646"/>
            <a:ext cx="2517373" cy="523220"/>
            <a:chOff x="4836573" y="811823"/>
            <a:chExt cx="2517373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573" y="811823"/>
              <a:ext cx="25173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onKey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661092-4523-43F1-B1B3-23CB650C65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sp>
        <p:nvSpPr>
          <p:cNvPr id="10" name="文本框 118">
            <a:extLst>
              <a:ext uri="{FF2B5EF4-FFF2-40B4-BE49-F238E27FC236}">
                <a16:creationId xmlns:a16="http://schemas.microsoft.com/office/drawing/2014/main" id="{4A4022B1-385B-480C-BA47-70FBCB99990A}"/>
              </a:ext>
            </a:extLst>
          </p:cNvPr>
          <p:cNvSpPr txBox="1"/>
          <p:nvPr/>
        </p:nvSpPr>
        <p:spPr>
          <a:xfrm>
            <a:off x="1494790" y="4457728"/>
            <a:ext cx="7058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监听软键盘</a:t>
            </a:r>
            <a:endParaRPr lang="en-US" altLang="zh-CN" sz="20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文本框 118">
            <a:extLst>
              <a:ext uri="{FF2B5EF4-FFF2-40B4-BE49-F238E27FC236}">
                <a16:creationId xmlns:a16="http://schemas.microsoft.com/office/drawing/2014/main" id="{26D4A9B1-998D-41BF-8337-E1B0C3C4736F}"/>
              </a:ext>
            </a:extLst>
          </p:cNvPr>
          <p:cNvSpPr txBox="1"/>
          <p:nvPr/>
        </p:nvSpPr>
        <p:spPr>
          <a:xfrm>
            <a:off x="1494790" y="5034066"/>
            <a:ext cx="7058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参数</a:t>
            </a:r>
            <a:r>
              <a:rPr lang="en-US" altLang="zh-CN" sz="2000" dirty="0" err="1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keyCode</a:t>
            </a:r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为软键盘上的按键码，</a:t>
            </a:r>
            <a:r>
              <a:rPr lang="en-US" altLang="zh-CN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event</a:t>
            </a:r>
            <a:r>
              <a:rPr lang="zh-CN" altLang="en-US" sz="2000" dirty="0">
                <a:solidFill>
                  <a:srgbClr val="505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封装了键盘事件的详细信息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5F2D77-E5FA-4270-AA0D-B9C2A1449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790" y="1739992"/>
            <a:ext cx="7173349" cy="24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41094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2916324" y="1434483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633467" y="2251901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04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635354" y="1060410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A42C695-8C54-4465-9241-66B6F1D5A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FFC672-E0A7-4009-8D30-233CA3618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12" name="文本框 15">
            <a:extLst>
              <a:ext uri="{FF2B5EF4-FFF2-40B4-BE49-F238E27FC236}">
                <a16:creationId xmlns:a16="http://schemas.microsoft.com/office/drawing/2014/main" id="{732A58F9-AC92-42B4-904F-C83A898C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90" y="3421488"/>
            <a:ext cx="47346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Demo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展示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21808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2916324" y="1434483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633467" y="2251901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05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635354" y="1060410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A42C695-8C54-4465-9241-66B6F1D5A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FFC672-E0A7-4009-8D30-233CA3618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12" name="文本框 15">
            <a:extLst>
              <a:ext uri="{FF2B5EF4-FFF2-40B4-BE49-F238E27FC236}">
                <a16:creationId xmlns:a16="http://schemas.microsoft.com/office/drawing/2014/main" id="{732A58F9-AC92-42B4-904F-C83A898C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90" y="3421488"/>
            <a:ext cx="47346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习题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468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70A0E66-F383-4933-BA92-5B5C3839D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4483"/>
            <a:ext cx="4941709" cy="6887444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5031582" y="2338613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031582" y="3184223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031582" y="4029833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1254" y="1294841"/>
            <a:ext cx="800219" cy="15984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目 录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580859" y="2534276"/>
            <a:ext cx="246221" cy="122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20000"/>
              </a:spcBef>
            </a:pP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CONTENTS</a:t>
            </a:r>
          </a:p>
        </p:txBody>
      </p:sp>
      <p:sp>
        <p:nvSpPr>
          <p:cNvPr id="25" name="文本框 15"/>
          <p:cNvSpPr txBox="1">
            <a:spLocks noChangeArrowheads="1"/>
          </p:cNvSpPr>
          <p:nvPr/>
        </p:nvSpPr>
        <p:spPr bwMode="auto">
          <a:xfrm>
            <a:off x="6183747" y="1938505"/>
            <a:ext cx="3467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Button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的几种形式与实现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719833" y="2712623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02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文本框 18"/>
          <p:cNvSpPr txBox="1">
            <a:spLocks noChangeArrowheads="1"/>
          </p:cNvSpPr>
          <p:nvPr/>
        </p:nvSpPr>
        <p:spPr bwMode="auto">
          <a:xfrm>
            <a:off x="4719833" y="3568286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03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文本框 14"/>
          <p:cNvSpPr txBox="1">
            <a:spLocks noChangeArrowheads="1"/>
          </p:cNvSpPr>
          <p:nvPr/>
        </p:nvSpPr>
        <p:spPr bwMode="auto">
          <a:xfrm>
            <a:off x="4719833" y="1856960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01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文本框 15">
            <a:extLst>
              <a:ext uri="{FF2B5EF4-FFF2-40B4-BE49-F238E27FC236}">
                <a16:creationId xmlns:a16="http://schemas.microsoft.com/office/drawing/2014/main" id="{130EE05A-78DA-47E2-8B4D-3FE845AE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747" y="2804955"/>
            <a:ext cx="3467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Button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响应点击事件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15">
            <a:extLst>
              <a:ext uri="{FF2B5EF4-FFF2-40B4-BE49-F238E27FC236}">
                <a16:creationId xmlns:a16="http://schemas.microsoft.com/office/drawing/2014/main" id="{90CDC7BB-53FE-4271-985A-8D7E494F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747" y="3660618"/>
            <a:ext cx="3467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常用的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listener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监听器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A945C59-4A30-40CF-ADEC-196D5E8E91E2}"/>
              </a:ext>
            </a:extLst>
          </p:cNvPr>
          <p:cNvCxnSpPr/>
          <p:nvPr/>
        </p:nvCxnSpPr>
        <p:spPr>
          <a:xfrm>
            <a:off x="5031582" y="4977828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8">
            <a:extLst>
              <a:ext uri="{FF2B5EF4-FFF2-40B4-BE49-F238E27FC236}">
                <a16:creationId xmlns:a16="http://schemas.microsoft.com/office/drawing/2014/main" id="{7DC27AF6-6CAA-4314-A556-19C28F473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833" y="4516281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文本框 15">
            <a:extLst>
              <a:ext uri="{FF2B5EF4-FFF2-40B4-BE49-F238E27FC236}">
                <a16:creationId xmlns:a16="http://schemas.microsoft.com/office/drawing/2014/main" id="{4A47E344-3C3C-4051-8249-62050DC9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747" y="4608613"/>
            <a:ext cx="3467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Demo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展示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3282360-50E0-4C80-959B-09E6A72A6E8A}"/>
              </a:ext>
            </a:extLst>
          </p:cNvPr>
          <p:cNvCxnSpPr/>
          <p:nvPr/>
        </p:nvCxnSpPr>
        <p:spPr>
          <a:xfrm>
            <a:off x="5031582" y="5833491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8">
            <a:extLst>
              <a:ext uri="{FF2B5EF4-FFF2-40B4-BE49-F238E27FC236}">
                <a16:creationId xmlns:a16="http://schemas.microsoft.com/office/drawing/2014/main" id="{295345AA-19C0-4B20-BAE9-BE513360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833" y="5371944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05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1735DCDF-17A9-4517-9D56-02157EBD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747" y="5464276"/>
            <a:ext cx="3467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习题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943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/>
      <p:bldP spid="19" grpId="0"/>
      <p:bldP spid="26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597437" y="634646"/>
            <a:ext cx="2517373" cy="523220"/>
            <a:chOff x="4836573" y="811823"/>
            <a:chExt cx="2517373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573" y="811823"/>
              <a:ext cx="25173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习题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661092-4523-43F1-B1B3-23CB650C65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sp>
        <p:nvSpPr>
          <p:cNvPr id="10" name="文本框 118">
            <a:extLst>
              <a:ext uri="{FF2B5EF4-FFF2-40B4-BE49-F238E27FC236}">
                <a16:creationId xmlns:a16="http://schemas.microsoft.com/office/drawing/2014/main" id="{4A4022B1-385B-480C-BA47-70FBCB99990A}"/>
              </a:ext>
            </a:extLst>
          </p:cNvPr>
          <p:cNvSpPr txBox="1"/>
          <p:nvPr/>
        </p:nvSpPr>
        <p:spPr>
          <a:xfrm>
            <a:off x="1504120" y="2386332"/>
            <a:ext cx="7058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1.</a:t>
            </a:r>
            <a:r>
              <a:rPr lang="zh-CN" altLang="en-US" sz="2000" b="1" dirty="0"/>
              <a:t> 点击事件要与</a:t>
            </a:r>
            <a:r>
              <a:rPr lang="en-US" altLang="zh-CN" sz="2000" b="1" dirty="0" err="1"/>
              <a:t>Android:onClick</a:t>
            </a:r>
            <a:r>
              <a:rPr lang="zh-CN" altLang="en-US" sz="2000" b="1" dirty="0"/>
              <a:t>属性兼容需要哪三个条件？</a:t>
            </a:r>
          </a:p>
        </p:txBody>
      </p:sp>
      <p:sp>
        <p:nvSpPr>
          <p:cNvPr id="11" name="文本框 118">
            <a:extLst>
              <a:ext uri="{FF2B5EF4-FFF2-40B4-BE49-F238E27FC236}">
                <a16:creationId xmlns:a16="http://schemas.microsoft.com/office/drawing/2014/main" id="{C4147EC3-6C73-408D-B824-82A2ADF0EDFC}"/>
              </a:ext>
            </a:extLst>
          </p:cNvPr>
          <p:cNvSpPr txBox="1"/>
          <p:nvPr/>
        </p:nvSpPr>
        <p:spPr>
          <a:xfrm>
            <a:off x="1681789" y="3164988"/>
            <a:ext cx="675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公开访问、返回类型为</a:t>
            </a:r>
            <a:r>
              <a:rPr lang="en-US" altLang="zh-CN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void</a:t>
            </a:r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、只能有一个</a:t>
            </a:r>
            <a:r>
              <a:rPr lang="en-US" altLang="zh-CN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View</a:t>
            </a:r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类型的参数</a:t>
            </a:r>
          </a:p>
        </p:txBody>
      </p:sp>
    </p:spTree>
    <p:extLst>
      <p:ext uri="{BB962C8B-B14F-4D97-AF65-F5344CB8AC3E}">
        <p14:creationId xmlns:p14="http://schemas.microsoft.com/office/powerpoint/2010/main" val="19981096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597437" y="634646"/>
            <a:ext cx="2517373" cy="523220"/>
            <a:chOff x="4836573" y="811823"/>
            <a:chExt cx="2517373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573" y="811823"/>
              <a:ext cx="25173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习题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661092-4523-43F1-B1B3-23CB650C65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sp>
        <p:nvSpPr>
          <p:cNvPr id="12" name="文本框 118">
            <a:extLst>
              <a:ext uri="{FF2B5EF4-FFF2-40B4-BE49-F238E27FC236}">
                <a16:creationId xmlns:a16="http://schemas.microsoft.com/office/drawing/2014/main" id="{26D4A9B1-998D-41BF-8337-E1B0C3C4736F}"/>
              </a:ext>
            </a:extLst>
          </p:cNvPr>
          <p:cNvSpPr txBox="1"/>
          <p:nvPr/>
        </p:nvSpPr>
        <p:spPr>
          <a:xfrm>
            <a:off x="1408754" y="1729503"/>
            <a:ext cx="236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2.</a:t>
            </a:r>
            <a:r>
              <a:rPr lang="zh-CN" altLang="en-US" sz="2000" b="1" dirty="0"/>
              <a:t> 有如下代码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8921C4-9D75-4FE3-BCFA-0D5C07690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167" y="2236863"/>
            <a:ext cx="5024584" cy="3300005"/>
          </a:xfrm>
          <a:prstGeom prst="rect">
            <a:avLst/>
          </a:prstGeom>
        </p:spPr>
      </p:pic>
      <p:sp>
        <p:nvSpPr>
          <p:cNvPr id="14" name="文本框 118">
            <a:extLst>
              <a:ext uri="{FF2B5EF4-FFF2-40B4-BE49-F238E27FC236}">
                <a16:creationId xmlns:a16="http://schemas.microsoft.com/office/drawing/2014/main" id="{084E2C68-A097-4B1A-8FA6-BAA4FD9A2902}"/>
              </a:ext>
            </a:extLst>
          </p:cNvPr>
          <p:cNvSpPr txBox="1"/>
          <p:nvPr/>
        </p:nvSpPr>
        <p:spPr>
          <a:xfrm>
            <a:off x="6823620" y="2236863"/>
            <a:ext cx="40931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点击</a:t>
            </a:r>
            <a:r>
              <a:rPr lang="en-US" altLang="zh-CN" sz="2000" b="1" dirty="0"/>
              <a:t>button</a:t>
            </a:r>
            <a:r>
              <a:rPr lang="zh-CN" altLang="en-US" sz="2000" b="1" dirty="0"/>
              <a:t>一次，该代码在日志中的输出的信息为</a:t>
            </a:r>
            <a:r>
              <a:rPr lang="en-US" altLang="zh-CN" sz="2000" b="1" dirty="0"/>
              <a:t>( </a:t>
            </a:r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/>
              <a:t> )  </a:t>
            </a:r>
          </a:p>
          <a:p>
            <a:br>
              <a:rPr lang="en-US" altLang="zh-CN" sz="2000" b="1" dirty="0"/>
            </a:br>
            <a:r>
              <a:rPr lang="en-US" altLang="zh-CN" sz="2000" b="1" dirty="0"/>
              <a:t>A. touch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touch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click  </a:t>
            </a:r>
          </a:p>
          <a:p>
            <a:r>
              <a:rPr lang="en-US" altLang="zh-CN" sz="2000" b="1" dirty="0"/>
              <a:t>B. touch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click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touch  </a:t>
            </a:r>
          </a:p>
          <a:p>
            <a:r>
              <a:rPr lang="en-US" altLang="zh-CN" sz="2000" b="1" dirty="0"/>
              <a:t>C. touch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touch  </a:t>
            </a:r>
          </a:p>
          <a:p>
            <a:r>
              <a:rPr lang="en-US" altLang="zh-CN" sz="2000" b="1" dirty="0"/>
              <a:t>D. touch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click</a:t>
            </a:r>
          </a:p>
        </p:txBody>
      </p:sp>
      <p:sp>
        <p:nvSpPr>
          <p:cNvPr id="15" name="文本框 118">
            <a:extLst>
              <a:ext uri="{FF2B5EF4-FFF2-40B4-BE49-F238E27FC236}">
                <a16:creationId xmlns:a16="http://schemas.microsoft.com/office/drawing/2014/main" id="{A0BE9394-DCB5-4626-9772-12C568123BD6}"/>
              </a:ext>
            </a:extLst>
          </p:cNvPr>
          <p:cNvSpPr txBox="1"/>
          <p:nvPr/>
        </p:nvSpPr>
        <p:spPr>
          <a:xfrm>
            <a:off x="8711412" y="2567957"/>
            <a:ext cx="31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263972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AC95710-3801-43DF-BE3B-9C46028A7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7F216F-00C9-4B37-AEB9-9F59BEEBFC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22DB4597-4BD9-4802-8425-F33C1667E1AB}"/>
              </a:ext>
            </a:extLst>
          </p:cNvPr>
          <p:cNvSpPr/>
          <p:nvPr/>
        </p:nvSpPr>
        <p:spPr>
          <a:xfrm>
            <a:off x="4941709" y="1106014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448BEF-72E3-435B-ADBB-5FF37986C3BF}"/>
              </a:ext>
            </a:extLst>
          </p:cNvPr>
          <p:cNvSpPr/>
          <p:nvPr/>
        </p:nvSpPr>
        <p:spPr>
          <a:xfrm>
            <a:off x="5560882" y="1715614"/>
            <a:ext cx="1015663" cy="307571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感谢观看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F711AE4-BFF6-4203-93DA-5F1A72A2E55A}"/>
              </a:ext>
            </a:extLst>
          </p:cNvPr>
          <p:cNvCxnSpPr/>
          <p:nvPr/>
        </p:nvCxnSpPr>
        <p:spPr>
          <a:xfrm flipH="1">
            <a:off x="4470654" y="856633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3D37016-B094-4AE6-9C8A-79119B88AF24}"/>
              </a:ext>
            </a:extLst>
          </p:cNvPr>
          <p:cNvSpPr/>
          <p:nvPr/>
        </p:nvSpPr>
        <p:spPr>
          <a:xfrm>
            <a:off x="6864326" y="4320269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5BC8C20-62B0-4CE2-8D65-3FCCC555E288}"/>
              </a:ext>
            </a:extLst>
          </p:cNvPr>
          <p:cNvCxnSpPr/>
          <p:nvPr/>
        </p:nvCxnSpPr>
        <p:spPr>
          <a:xfrm flipH="1">
            <a:off x="5759127" y="4084741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214B90C-8F07-416B-B585-C4BD8CBB14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7149" y="3114923"/>
            <a:ext cx="954557" cy="8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7882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3842690" y="3421488"/>
            <a:ext cx="47346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Button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的几种形式与实现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47844" y="1769705"/>
            <a:ext cx="5477907" cy="3153536"/>
          </a:xfrm>
          <a:prstGeom prst="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3850987" y="2289263"/>
            <a:ext cx="1314784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1. </a:t>
            </a:r>
            <a:r>
              <a:rPr lang="zh-CN" altLang="en-US" sz="2135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仅文字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94790" y="634646"/>
            <a:ext cx="3077210" cy="523220"/>
            <a:chOff x="4733926" y="811823"/>
            <a:chExt cx="3077210" cy="52322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30772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Button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的三种形式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5B598B2-8F91-4790-8332-9C064727E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843" y="4866597"/>
            <a:ext cx="5477907" cy="1356757"/>
          </a:xfrm>
          <a:prstGeom prst="rect">
            <a:avLst/>
          </a:prstGeom>
        </p:spPr>
      </p:pic>
      <p:sp>
        <p:nvSpPr>
          <p:cNvPr id="14" name="文本框 5">
            <a:extLst>
              <a:ext uri="{FF2B5EF4-FFF2-40B4-BE49-F238E27FC236}">
                <a16:creationId xmlns:a16="http://schemas.microsoft.com/office/drawing/2014/main" id="{902A26E5-3EFB-4F46-89F0-1EF3FDB67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987" y="3061020"/>
            <a:ext cx="1314784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2. </a:t>
            </a:r>
            <a:r>
              <a:rPr lang="zh-CN" altLang="en-US" sz="2135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仅图片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3C723B35-D935-474D-87F7-96CBA0CC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987" y="3832777"/>
            <a:ext cx="1863011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3. </a:t>
            </a:r>
            <a:r>
              <a:rPr lang="zh-CN" altLang="en-US" sz="2135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文字与图片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325926" y="3972097"/>
            <a:ext cx="180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仅图片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25927" y="1796980"/>
            <a:ext cx="180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仅文字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494789" y="634646"/>
            <a:ext cx="4347293" cy="523220"/>
            <a:chOff x="4733925" y="811823"/>
            <a:chExt cx="4347293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925" y="811823"/>
              <a:ext cx="43472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三种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button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的实现（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XML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）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6549417-7029-437B-936A-13CFFFA51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856" y="2363320"/>
            <a:ext cx="4347293" cy="13476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354B57-A3D7-48FE-B0FD-BB93E95F2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856" y="4633323"/>
            <a:ext cx="5726829" cy="147261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1F31030-96AA-41B0-8409-4E4D3F815F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494789" y="1777930"/>
            <a:ext cx="180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文字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+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图片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494789" y="634646"/>
            <a:ext cx="4347293" cy="523220"/>
            <a:chOff x="4733925" y="811823"/>
            <a:chExt cx="4347293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925" y="811823"/>
              <a:ext cx="43472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三种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button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的实现（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XML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）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AF8820-52D7-4991-A69C-7116D8C2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114" y="2474548"/>
            <a:ext cx="5840890" cy="17292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E201AEF-C0C7-4B00-8F6C-DCBB92621220}"/>
              </a:ext>
            </a:extLst>
          </p:cNvPr>
          <p:cNvSpPr/>
          <p:nvPr/>
        </p:nvSpPr>
        <p:spPr>
          <a:xfrm>
            <a:off x="1699898" y="4500346"/>
            <a:ext cx="5840890" cy="65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drawableLeft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属性：图标在左文字在右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drawableRight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属性：文字在左图标在右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5C3A7E-81EA-4A46-98FA-EAB7041649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139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2916324" y="1434483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633467" y="2251901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635354" y="1060410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A42C695-8C54-4465-9241-66B6F1D5A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FFC672-E0A7-4009-8D30-233CA3618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12" name="文本框 15">
            <a:extLst>
              <a:ext uri="{FF2B5EF4-FFF2-40B4-BE49-F238E27FC236}">
                <a16:creationId xmlns:a16="http://schemas.microsoft.com/office/drawing/2014/main" id="{732A58F9-AC92-42B4-904F-C83A898C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90" y="3421488"/>
            <a:ext cx="47346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实现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Button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响应点击事件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0035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666240" y="1702731"/>
            <a:ext cx="641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添加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onClick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属性，值为响应点击事件方法的名字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494790" y="634646"/>
            <a:ext cx="2762886" cy="523220"/>
            <a:chOff x="4733926" y="811823"/>
            <a:chExt cx="2762886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628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XML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布局实现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4FBF399-F7E4-4456-99E2-F42C1C214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257" y="2351427"/>
            <a:ext cx="5842531" cy="19755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5719E71-4ABC-44D2-889F-E9AF31109DA0}"/>
              </a:ext>
            </a:extLst>
          </p:cNvPr>
          <p:cNvSpPr txBox="1"/>
          <p:nvPr/>
        </p:nvSpPr>
        <p:spPr>
          <a:xfrm>
            <a:off x="1666240" y="4755159"/>
            <a:ext cx="3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Activity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的定义中实现该方法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9D7AD4-77BC-4983-884A-2D61D9A56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240" y="5393405"/>
            <a:ext cx="5952492" cy="9284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661092-4523-43F1-B1B3-23CB650C65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5748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551939" y="2039494"/>
            <a:ext cx="477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响应点击事件的方法应满足以下三个条件：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201AEF-C0C7-4B00-8F6C-DCBB92621220}"/>
              </a:ext>
            </a:extLst>
          </p:cNvPr>
          <p:cNvSpPr/>
          <p:nvPr/>
        </p:nvSpPr>
        <p:spPr>
          <a:xfrm>
            <a:off x="1551939" y="2847385"/>
            <a:ext cx="2281552" cy="36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公开访问（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public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5C3A7E-81EA-4A46-98FA-EAB704164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F825B0-019B-4A75-93A5-C15C8188DEF0}"/>
              </a:ext>
            </a:extLst>
          </p:cNvPr>
          <p:cNvSpPr/>
          <p:nvPr/>
        </p:nvSpPr>
        <p:spPr>
          <a:xfrm>
            <a:off x="1551939" y="3436241"/>
            <a:ext cx="2281552" cy="36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返回类型为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void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0772CF-7D7B-43F6-AA02-65F5C7021BCC}"/>
              </a:ext>
            </a:extLst>
          </p:cNvPr>
          <p:cNvSpPr/>
          <p:nvPr/>
        </p:nvSpPr>
        <p:spPr>
          <a:xfrm>
            <a:off x="1551939" y="4025097"/>
            <a:ext cx="2281552" cy="36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3.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只有一个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View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参数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64939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文艺汇报清新总结PPT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451</Words>
  <Application>Microsoft Office PowerPoint</Application>
  <PresentationFormat>宽屏</PresentationFormat>
  <Paragraphs>94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吴 劢</cp:lastModifiedBy>
  <cp:revision>66</cp:revision>
  <dcterms:created xsi:type="dcterms:W3CDTF">2016-09-11T10:28:00Z</dcterms:created>
  <dcterms:modified xsi:type="dcterms:W3CDTF">2020-05-15T07:18:13Z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