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4E2D2-6898-48CB-808D-78D349A1D0B3}" v="5" dt="2024-04-28T11:14:19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eer jadhav" userId="bef185f464acd436" providerId="LiveId" clId="{C0C4E2D2-6898-48CB-808D-78D349A1D0B3}"/>
    <pc:docChg chg="custSel modSld">
      <pc:chgData name="sameer jadhav" userId="bef185f464acd436" providerId="LiveId" clId="{C0C4E2D2-6898-48CB-808D-78D349A1D0B3}" dt="2024-04-28T11:12:29.939" v="420" actId="20577"/>
      <pc:docMkLst>
        <pc:docMk/>
      </pc:docMkLst>
      <pc:sldChg chg="addSp delSp modSp mod modClrScheme chgLayout">
        <pc:chgData name="sameer jadhav" userId="bef185f464acd436" providerId="LiveId" clId="{C0C4E2D2-6898-48CB-808D-78D349A1D0B3}" dt="2024-04-28T11:10:21.164" v="406" actId="20577"/>
        <pc:sldMkLst>
          <pc:docMk/>
          <pc:sldMk cId="859724231" sldId="257"/>
        </pc:sldMkLst>
        <pc:spChg chg="add mod">
          <ac:chgData name="sameer jadhav" userId="bef185f464acd436" providerId="LiveId" clId="{C0C4E2D2-6898-48CB-808D-78D349A1D0B3}" dt="2024-04-28T11:01:40.280" v="68" actId="20577"/>
          <ac:spMkLst>
            <pc:docMk/>
            <pc:sldMk cId="859724231" sldId="257"/>
            <ac:spMk id="5" creationId="{5C160A32-6EEA-AB9C-11A4-2548BF22CCF8}"/>
          </ac:spMkLst>
        </pc:spChg>
        <pc:spChg chg="add del mod">
          <ac:chgData name="sameer jadhav" userId="bef185f464acd436" providerId="LiveId" clId="{C0C4E2D2-6898-48CB-808D-78D349A1D0B3}" dt="2024-04-28T10:59:48.132" v="2"/>
          <ac:spMkLst>
            <pc:docMk/>
            <pc:sldMk cId="859724231" sldId="257"/>
            <ac:spMk id="6" creationId="{1189F83F-0C27-3414-CE20-467A975EA887}"/>
          </ac:spMkLst>
        </pc:spChg>
        <pc:spChg chg="add mod">
          <ac:chgData name="sameer jadhav" userId="bef185f464acd436" providerId="LiveId" clId="{C0C4E2D2-6898-48CB-808D-78D349A1D0B3}" dt="2024-04-28T11:10:21.164" v="406" actId="20577"/>
          <ac:spMkLst>
            <pc:docMk/>
            <pc:sldMk cId="859724231" sldId="257"/>
            <ac:spMk id="7" creationId="{6EDD7CF6-0A4E-5EE9-F3FB-821D2E7849AC}"/>
          </ac:spMkLst>
        </pc:spChg>
        <pc:picChg chg="add mod">
          <ac:chgData name="sameer jadhav" userId="bef185f464acd436" providerId="LiveId" clId="{C0C4E2D2-6898-48CB-808D-78D349A1D0B3}" dt="2024-04-28T10:59:48.132" v="2"/>
          <ac:picMkLst>
            <pc:docMk/>
            <pc:sldMk cId="859724231" sldId="257"/>
            <ac:picMk id="8" creationId="{D62D4699-C25D-CA2D-77FF-D1486EB3A907}"/>
          </ac:picMkLst>
        </pc:picChg>
        <pc:picChg chg="del">
          <ac:chgData name="sameer jadhav" userId="bef185f464acd436" providerId="LiveId" clId="{C0C4E2D2-6898-48CB-808D-78D349A1D0B3}" dt="2024-04-28T10:59:24.645" v="0" actId="21"/>
          <ac:picMkLst>
            <pc:docMk/>
            <pc:sldMk cId="859724231" sldId="257"/>
            <ac:picMk id="1026" creationId="{C8EB4AAE-F9AB-D167-4B3F-A27E9CFA06B5}"/>
          </ac:picMkLst>
        </pc:picChg>
      </pc:sldChg>
      <pc:sldChg chg="addSp delSp modSp mod modClrScheme chgLayout">
        <pc:chgData name="sameer jadhav" userId="bef185f464acd436" providerId="LiveId" clId="{C0C4E2D2-6898-48CB-808D-78D349A1D0B3}" dt="2024-04-28T11:08:19.231" v="393" actId="20577"/>
        <pc:sldMkLst>
          <pc:docMk/>
          <pc:sldMk cId="656620146" sldId="259"/>
        </pc:sldMkLst>
        <pc:spChg chg="add mod">
          <ac:chgData name="sameer jadhav" userId="bef185f464acd436" providerId="LiveId" clId="{C0C4E2D2-6898-48CB-808D-78D349A1D0B3}" dt="2024-04-28T11:06:56.578" v="255" actId="20577"/>
          <ac:spMkLst>
            <pc:docMk/>
            <pc:sldMk cId="656620146" sldId="259"/>
            <ac:spMk id="2" creationId="{2E484D30-E4F7-3C48-5F00-26B7EA58BF0B}"/>
          </ac:spMkLst>
        </pc:spChg>
        <pc:spChg chg="add del mod">
          <ac:chgData name="sameer jadhav" userId="bef185f464acd436" providerId="LiveId" clId="{C0C4E2D2-6898-48CB-808D-78D349A1D0B3}" dt="2024-04-28T11:05:10.602" v="184"/>
          <ac:spMkLst>
            <pc:docMk/>
            <pc:sldMk cId="656620146" sldId="259"/>
            <ac:spMk id="3" creationId="{DDE6726F-EC25-BA36-BC6F-DEC29DAF49D8}"/>
          </ac:spMkLst>
        </pc:spChg>
        <pc:spChg chg="add mod">
          <ac:chgData name="sameer jadhav" userId="bef185f464acd436" providerId="LiveId" clId="{C0C4E2D2-6898-48CB-808D-78D349A1D0B3}" dt="2024-04-28T11:08:19.231" v="393" actId="20577"/>
          <ac:spMkLst>
            <pc:docMk/>
            <pc:sldMk cId="656620146" sldId="259"/>
            <ac:spMk id="4" creationId="{3C44C592-8B46-C266-11A7-A92080A83EBD}"/>
          </ac:spMkLst>
        </pc:spChg>
        <pc:picChg chg="add mod">
          <ac:chgData name="sameer jadhav" userId="bef185f464acd436" providerId="LiveId" clId="{C0C4E2D2-6898-48CB-808D-78D349A1D0B3}" dt="2024-04-28T11:05:10.602" v="184"/>
          <ac:picMkLst>
            <pc:docMk/>
            <pc:sldMk cId="656620146" sldId="259"/>
            <ac:picMk id="5" creationId="{E98FC0AC-128B-FBD6-C7F2-F6C1EA5D1CD0}"/>
          </ac:picMkLst>
        </pc:picChg>
        <pc:picChg chg="del">
          <ac:chgData name="sameer jadhav" userId="bef185f464acd436" providerId="LiveId" clId="{C0C4E2D2-6898-48CB-808D-78D349A1D0B3}" dt="2024-04-28T11:05:01.425" v="182" actId="21"/>
          <ac:picMkLst>
            <pc:docMk/>
            <pc:sldMk cId="656620146" sldId="259"/>
            <ac:picMk id="2050" creationId="{E98FC0AC-128B-FBD6-C7F2-F6C1EA5D1CD0}"/>
          </ac:picMkLst>
        </pc:picChg>
      </pc:sldChg>
      <pc:sldChg chg="modSp mod">
        <pc:chgData name="sameer jadhav" userId="bef185f464acd436" providerId="LiveId" clId="{C0C4E2D2-6898-48CB-808D-78D349A1D0B3}" dt="2024-04-28T11:12:29.939" v="420" actId="20577"/>
        <pc:sldMkLst>
          <pc:docMk/>
          <pc:sldMk cId="629638963" sldId="260"/>
        </pc:sldMkLst>
        <pc:spChg chg="mod">
          <ac:chgData name="sameer jadhav" userId="bef185f464acd436" providerId="LiveId" clId="{C0C4E2D2-6898-48CB-808D-78D349A1D0B3}" dt="2024-04-28T11:12:29.939" v="420" actId="20577"/>
          <ac:spMkLst>
            <pc:docMk/>
            <pc:sldMk cId="629638963" sldId="260"/>
            <ac:spMk id="3" creationId="{1404A0AD-6F83-5DBB-E2DE-97D3C945A4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FB7A-9269-43EB-AB9D-5C05958B701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859-DEF8-4B9C-A5C0-612BA73F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96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FB7A-9269-43EB-AB9D-5C05958B701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859-DEF8-4B9C-A5C0-612BA73F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99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FB7A-9269-43EB-AB9D-5C05958B701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859-DEF8-4B9C-A5C0-612BA73F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64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FB7A-9269-43EB-AB9D-5C05958B701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859-DEF8-4B9C-A5C0-612BA73F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34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FB7A-9269-43EB-AB9D-5C05958B701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859-DEF8-4B9C-A5C0-612BA73F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1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FB7A-9269-43EB-AB9D-5C05958B701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859-DEF8-4B9C-A5C0-612BA73F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36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FB7A-9269-43EB-AB9D-5C05958B701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859-DEF8-4B9C-A5C0-612BA73F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90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FB7A-9269-43EB-AB9D-5C05958B701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859-DEF8-4B9C-A5C0-612BA73F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61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FB7A-9269-43EB-AB9D-5C05958B701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859-DEF8-4B9C-A5C0-612BA73F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06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FB7A-9269-43EB-AB9D-5C05958B701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859-DEF8-4B9C-A5C0-612BA73F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58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FB7A-9269-43EB-AB9D-5C05958B701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859-DEF8-4B9C-A5C0-612BA73F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71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1FB7A-9269-43EB-AB9D-5C05958B701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55859-DEF8-4B9C-A5C0-612BA73F7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15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/>
          <a:stretch>
            <a:fillRect l="13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326AFEA-37E4-7DC7-673E-8098F91760E9}"/>
              </a:ext>
            </a:extLst>
          </p:cNvPr>
          <p:cNvSpPr/>
          <p:nvPr/>
        </p:nvSpPr>
        <p:spPr>
          <a:xfrm flipH="1">
            <a:off x="1772841" y="150471"/>
            <a:ext cx="2822304" cy="4247910"/>
          </a:xfrm>
          <a:custGeom>
            <a:avLst/>
            <a:gdLst>
              <a:gd name="connsiteX0" fmla="*/ 291129 w 3088515"/>
              <a:gd name="connsiteY0" fmla="*/ 266458 h 4477473"/>
              <a:gd name="connsiteX1" fmla="*/ 289847 w 3088515"/>
              <a:gd name="connsiteY1" fmla="*/ 266856 h 4477473"/>
              <a:gd name="connsiteX2" fmla="*/ 0 w 3088515"/>
              <a:gd name="connsiteY2" fmla="*/ 704134 h 4477473"/>
              <a:gd name="connsiteX3" fmla="*/ 0 w 3088515"/>
              <a:gd name="connsiteY3" fmla="*/ 4477473 h 4477473"/>
              <a:gd name="connsiteX4" fmla="*/ 2372803 w 3088515"/>
              <a:gd name="connsiteY4" fmla="*/ 4477473 h 4477473"/>
              <a:gd name="connsiteX5" fmla="*/ 2766326 w 3088515"/>
              <a:gd name="connsiteY5" fmla="*/ 4268239 h 4477473"/>
              <a:gd name="connsiteX6" fmla="*/ 2797386 w 3088515"/>
              <a:gd name="connsiteY6" fmla="*/ 4211014 h 4477473"/>
              <a:gd name="connsiteX7" fmla="*/ 2709586 w 3088515"/>
              <a:gd name="connsiteY7" fmla="*/ 4238269 h 4477473"/>
              <a:gd name="connsiteX8" fmla="*/ 2613943 w 3088515"/>
              <a:gd name="connsiteY8" fmla="*/ 4247910 h 4477473"/>
              <a:gd name="connsiteX9" fmla="*/ 241140 w 3088515"/>
              <a:gd name="connsiteY9" fmla="*/ 4247910 h 4477473"/>
              <a:gd name="connsiteX10" fmla="*/ 241140 w 3088515"/>
              <a:gd name="connsiteY10" fmla="*/ 474572 h 4477473"/>
              <a:gd name="connsiteX11" fmla="*/ 278434 w 3088515"/>
              <a:gd name="connsiteY11" fmla="*/ 289847 h 4477473"/>
              <a:gd name="connsiteX12" fmla="*/ 3088515 w 3088515"/>
              <a:gd name="connsiteY12" fmla="*/ 0 h 4477473"/>
              <a:gd name="connsiteX13" fmla="*/ 715712 w 3088515"/>
              <a:gd name="connsiteY13" fmla="*/ 0 h 4477473"/>
              <a:gd name="connsiteX14" fmla="*/ 322190 w 3088515"/>
              <a:gd name="connsiteY14" fmla="*/ 209234 h 4477473"/>
              <a:gd name="connsiteX15" fmla="*/ 291129 w 3088515"/>
              <a:gd name="connsiteY15" fmla="*/ 266458 h 4477473"/>
              <a:gd name="connsiteX16" fmla="*/ 378929 w 3088515"/>
              <a:gd name="connsiteY16" fmla="*/ 239204 h 4477473"/>
              <a:gd name="connsiteX17" fmla="*/ 474572 w 3088515"/>
              <a:gd name="connsiteY17" fmla="*/ 229562 h 4477473"/>
              <a:gd name="connsiteX18" fmla="*/ 2847375 w 3088515"/>
              <a:gd name="connsiteY18" fmla="*/ 229562 h 4477473"/>
              <a:gd name="connsiteX19" fmla="*/ 2847375 w 3088515"/>
              <a:gd name="connsiteY19" fmla="*/ 4002901 h 4477473"/>
              <a:gd name="connsiteX20" fmla="*/ 2810081 w 3088515"/>
              <a:gd name="connsiteY20" fmla="*/ 4187626 h 4477473"/>
              <a:gd name="connsiteX21" fmla="*/ 2797386 w 3088515"/>
              <a:gd name="connsiteY21" fmla="*/ 4211014 h 4477473"/>
              <a:gd name="connsiteX22" fmla="*/ 2798668 w 3088515"/>
              <a:gd name="connsiteY22" fmla="*/ 4210616 h 4477473"/>
              <a:gd name="connsiteX23" fmla="*/ 3088515 w 3088515"/>
              <a:gd name="connsiteY23" fmla="*/ 3773338 h 447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88515" h="4477473">
                <a:moveTo>
                  <a:pt x="291129" y="266458"/>
                </a:moveTo>
                <a:lnTo>
                  <a:pt x="289847" y="266856"/>
                </a:lnTo>
                <a:cubicBezTo>
                  <a:pt x="119516" y="338900"/>
                  <a:pt x="0" y="507560"/>
                  <a:pt x="0" y="704134"/>
                </a:cubicBezTo>
                <a:lnTo>
                  <a:pt x="0" y="4477473"/>
                </a:lnTo>
                <a:lnTo>
                  <a:pt x="2372803" y="4477473"/>
                </a:lnTo>
                <a:cubicBezTo>
                  <a:pt x="2536615" y="4477473"/>
                  <a:pt x="2681042" y="4394476"/>
                  <a:pt x="2766326" y="4268239"/>
                </a:cubicBezTo>
                <a:lnTo>
                  <a:pt x="2797386" y="4211014"/>
                </a:lnTo>
                <a:lnTo>
                  <a:pt x="2709586" y="4238269"/>
                </a:lnTo>
                <a:cubicBezTo>
                  <a:pt x="2678692" y="4244590"/>
                  <a:pt x="2646705" y="4247910"/>
                  <a:pt x="2613943" y="4247910"/>
                </a:cubicBezTo>
                <a:lnTo>
                  <a:pt x="241140" y="4247910"/>
                </a:lnTo>
                <a:lnTo>
                  <a:pt x="241140" y="474572"/>
                </a:lnTo>
                <a:cubicBezTo>
                  <a:pt x="241140" y="409047"/>
                  <a:pt x="254420" y="346624"/>
                  <a:pt x="278434" y="289847"/>
                </a:cubicBezTo>
                <a:close/>
                <a:moveTo>
                  <a:pt x="3088515" y="0"/>
                </a:moveTo>
                <a:lnTo>
                  <a:pt x="715712" y="0"/>
                </a:lnTo>
                <a:cubicBezTo>
                  <a:pt x="551900" y="0"/>
                  <a:pt x="407474" y="82997"/>
                  <a:pt x="322190" y="209234"/>
                </a:cubicBezTo>
                <a:lnTo>
                  <a:pt x="291129" y="266458"/>
                </a:lnTo>
                <a:lnTo>
                  <a:pt x="378929" y="239204"/>
                </a:lnTo>
                <a:cubicBezTo>
                  <a:pt x="409823" y="232882"/>
                  <a:pt x="441810" y="229562"/>
                  <a:pt x="474572" y="229562"/>
                </a:cubicBezTo>
                <a:lnTo>
                  <a:pt x="2847375" y="229562"/>
                </a:lnTo>
                <a:lnTo>
                  <a:pt x="2847375" y="4002901"/>
                </a:lnTo>
                <a:cubicBezTo>
                  <a:pt x="2847375" y="4068426"/>
                  <a:pt x="2834095" y="4130849"/>
                  <a:pt x="2810081" y="4187626"/>
                </a:cubicBezTo>
                <a:lnTo>
                  <a:pt x="2797386" y="4211014"/>
                </a:lnTo>
                <a:lnTo>
                  <a:pt x="2798668" y="4210616"/>
                </a:lnTo>
                <a:cubicBezTo>
                  <a:pt x="2968999" y="4138572"/>
                  <a:pt x="3088515" y="3969912"/>
                  <a:pt x="3088515" y="3773338"/>
                </a:cubicBezTo>
                <a:close/>
              </a:path>
            </a:pathLst>
          </a:custGeom>
          <a:solidFill>
            <a:srgbClr val="90C5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RETAIL SALES CASE STUDY</a:t>
            </a:r>
            <a:endParaRPr lang="en-IN" sz="4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E1FE78-CA9A-8B2F-F9E6-591B4914B7C7}"/>
              </a:ext>
            </a:extLst>
          </p:cNvPr>
          <p:cNvSpPr txBox="1"/>
          <p:nvPr/>
        </p:nvSpPr>
        <p:spPr>
          <a:xfrm rot="16200000">
            <a:off x="-618791" y="2782669"/>
            <a:ext cx="265361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1</a:t>
            </a:r>
          </a:p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(ABADS B10)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90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6C58-40BF-0575-0E4B-87EEF2A5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Analysis and Hypothesis (Task 2)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4A0AD-6F83-5DBB-E2DE-97D3C945A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Profile of people who respond vs. who don’t.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dirty="0" err="1"/>
              <a:t>DataFrame</a:t>
            </a:r>
            <a:r>
              <a:rPr lang="en-US" sz="2400" dirty="0"/>
              <a:t> was split up into people who responded </a:t>
            </a:r>
            <a:r>
              <a:rPr lang="en-US" sz="2400"/>
              <a:t>as responders </a:t>
            </a:r>
            <a:r>
              <a:rPr lang="en-US" sz="2400" dirty="0"/>
              <a:t>(1) and people who did not respond as </a:t>
            </a:r>
            <a:r>
              <a:rPr lang="en-US" sz="2400" dirty="0" err="1"/>
              <a:t>non_responders</a:t>
            </a:r>
            <a:r>
              <a:rPr lang="en-US" sz="2400" dirty="0"/>
              <a:t> (0).</a:t>
            </a:r>
          </a:p>
          <a:p>
            <a:pPr marL="0" indent="0">
              <a:buNone/>
            </a:pPr>
            <a:r>
              <a:rPr lang="en-US" sz="2400" dirty="0"/>
              <a:t>                           </a:t>
            </a:r>
            <a:r>
              <a:rPr lang="en-US" sz="1600" dirty="0"/>
              <a:t>responders = marketing[marketing['Response'] == 1]</a:t>
            </a:r>
          </a:p>
          <a:p>
            <a:pPr marL="0" indent="0">
              <a:buNone/>
            </a:pPr>
            <a:r>
              <a:rPr lang="en-US" sz="1600" dirty="0"/>
              <a:t>                                        </a:t>
            </a:r>
            <a:r>
              <a:rPr lang="en-US" sz="1600" dirty="0" err="1"/>
              <a:t>non_responders</a:t>
            </a:r>
            <a:r>
              <a:rPr lang="en-US" sz="1600" dirty="0"/>
              <a:t> = marketing[marketing['Response'] == 0]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Two attributes “</a:t>
            </a:r>
            <a:r>
              <a:rPr lang="en-US" sz="2400" dirty="0" err="1"/>
              <a:t>Year_Birth</a:t>
            </a:r>
            <a:r>
              <a:rPr lang="en-US" sz="2400" dirty="0"/>
              <a:t>” &amp; “Income” were taken for analysis to those who responded and those who didn’t.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Descriptive Statistics was done for the attributes as those who responded vs those who didn’t.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638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C9D63-16D4-C23C-ECCC-B783C772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minimum and maximum value for </a:t>
            </a:r>
            <a:r>
              <a:rPr lang="en-US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Year_Birth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for the responders was 1969 and 1996.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Similarly the minimum and </a:t>
            </a:r>
            <a:r>
              <a:rPr lang="en-US" sz="1800" dirty="0">
                <a:solidFill>
                  <a:srgbClr val="FFFFFF"/>
                </a:solidFill>
              </a:rPr>
              <a:t>maxi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mum value for </a:t>
            </a:r>
            <a:r>
              <a:rPr lang="en-US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Year_Birth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for the non-responders was 1968 and 1996.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minimum and maximum value for Income for the responders was $7500 and $105471.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Similarly the minimum and maximum value for Income for the non-responders was $1730 and $666666 respectively.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F74F2E-7F05-CE39-EC8C-8066161E8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83789"/>
              </p:ext>
            </p:extLst>
          </p:nvPr>
        </p:nvGraphicFramePr>
        <p:xfrm>
          <a:off x="9406904" y="1376180"/>
          <a:ext cx="2399071" cy="1679280"/>
        </p:xfrm>
        <a:graphic>
          <a:graphicData uri="http://schemas.openxmlformats.org/drawingml/2006/table">
            <a:tbl>
              <a:tblPr/>
              <a:tblGrid>
                <a:gridCol w="2399071">
                  <a:extLst>
                    <a:ext uri="{9D8B030D-6E8A-4147-A177-3AD203B41FA5}">
                      <a16:colId xmlns:a16="http://schemas.microsoft.com/office/drawing/2014/main" val="4143372982"/>
                    </a:ext>
                  </a:extLst>
                </a:gridCol>
              </a:tblGrid>
              <a:tr h="16792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ourier New" panose="02070309020205020404" pitchFamily="49" charset="0"/>
                        </a:rPr>
                        <a:t>Name: Year_Birth,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302510"/>
                  </a:ext>
                </a:extLst>
              </a:tr>
              <a:tr h="16792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Non-Responders: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347867"/>
                  </a:ext>
                </a:extLst>
              </a:tr>
              <a:tr h="16792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ourier New" panose="02070309020205020404" pitchFamily="49" charset="0"/>
                        </a:rPr>
                        <a:t>count    1906.000000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914403"/>
                  </a:ext>
                </a:extLst>
              </a:tr>
              <a:tr h="16792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mean     1968.698846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229488"/>
                  </a:ext>
                </a:extLst>
              </a:tr>
              <a:tr h="16792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ourier New" panose="02070309020205020404" pitchFamily="49" charset="0"/>
                        </a:rPr>
                        <a:t>std        11.910143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374236"/>
                  </a:ext>
                </a:extLst>
              </a:tr>
              <a:tr h="16792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min      1893.000000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818166"/>
                  </a:ext>
                </a:extLst>
              </a:tr>
              <a:tr h="16792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ourier New" panose="02070309020205020404" pitchFamily="49" charset="0"/>
                        </a:rPr>
                        <a:t>25%      1959.000000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521089"/>
                  </a:ext>
                </a:extLst>
              </a:tr>
              <a:tr h="16792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50%      1970.000000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130780"/>
                  </a:ext>
                </a:extLst>
              </a:tr>
              <a:tr h="16792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ourier New" panose="02070309020205020404" pitchFamily="49" charset="0"/>
                        </a:rPr>
                        <a:t>75%      1977.000000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137701"/>
                  </a:ext>
                </a:extLst>
              </a:tr>
              <a:tr h="16792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max      1996.000000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4563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645B4A7-D86E-82E2-0B17-EA6D85FF67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5934162"/>
              </p:ext>
            </p:extLst>
          </p:nvPr>
        </p:nvGraphicFramePr>
        <p:xfrm>
          <a:off x="6096000" y="1376181"/>
          <a:ext cx="2507225" cy="1738117"/>
        </p:xfrm>
        <a:graphic>
          <a:graphicData uri="http://schemas.openxmlformats.org/drawingml/2006/table">
            <a:tbl>
              <a:tblPr/>
              <a:tblGrid>
                <a:gridCol w="2507225">
                  <a:extLst>
                    <a:ext uri="{9D8B030D-6E8A-4147-A177-3AD203B41FA5}">
                      <a16:colId xmlns:a16="http://schemas.microsoft.com/office/drawing/2014/main" val="3920116424"/>
                    </a:ext>
                  </a:extLst>
                </a:gridCol>
              </a:tblGrid>
              <a:tr h="29793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ourier New" panose="02070309020205020404" pitchFamily="49" charset="0"/>
                        </a:rPr>
                        <a:t>Statistics for Year_Birth: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069639"/>
                  </a:ext>
                </a:extLst>
              </a:tr>
              <a:tr h="1534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Responders: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569002"/>
                  </a:ext>
                </a:extLst>
              </a:tr>
              <a:tr h="1534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ourier New" panose="02070309020205020404" pitchFamily="49" charset="0"/>
                        </a:rPr>
                        <a:t>count     334.000000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335911"/>
                  </a:ext>
                </a:extLst>
              </a:tr>
              <a:tr h="1534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mean     1969.416168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90679"/>
                  </a:ext>
                </a:extLst>
              </a:tr>
              <a:tr h="1534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ourier New" panose="02070309020205020404" pitchFamily="49" charset="0"/>
                        </a:rPr>
                        <a:t>std        12.398192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819806"/>
                  </a:ext>
                </a:extLst>
              </a:tr>
              <a:tr h="1534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min      1943.000000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957783"/>
                  </a:ext>
                </a:extLst>
              </a:tr>
              <a:tr h="1534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ourier New" panose="02070309020205020404" pitchFamily="49" charset="0"/>
                        </a:rPr>
                        <a:t>25%      1959.000000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700167"/>
                  </a:ext>
                </a:extLst>
              </a:tr>
              <a:tr h="1534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50%      1971.000000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99959"/>
                  </a:ext>
                </a:extLst>
              </a:tr>
              <a:tr h="1534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ourier New" panose="02070309020205020404" pitchFamily="49" charset="0"/>
                        </a:rPr>
                        <a:t>75%      1979.000000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495179"/>
                  </a:ext>
                </a:extLst>
              </a:tr>
              <a:tr h="1534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max      1996.000000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99531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CD34819-D017-196D-66ED-0B63BB8EE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04567"/>
              </p:ext>
            </p:extLst>
          </p:nvPr>
        </p:nvGraphicFramePr>
        <p:xfrm>
          <a:off x="6096000" y="3524745"/>
          <a:ext cx="2507225" cy="2188686"/>
        </p:xfrm>
        <a:graphic>
          <a:graphicData uri="http://schemas.openxmlformats.org/drawingml/2006/table">
            <a:tbl>
              <a:tblPr/>
              <a:tblGrid>
                <a:gridCol w="1640241">
                  <a:extLst>
                    <a:ext uri="{9D8B030D-6E8A-4147-A177-3AD203B41FA5}">
                      <a16:colId xmlns:a16="http://schemas.microsoft.com/office/drawing/2014/main" val="3880560307"/>
                    </a:ext>
                  </a:extLst>
                </a:gridCol>
                <a:gridCol w="866984">
                  <a:extLst>
                    <a:ext uri="{9D8B030D-6E8A-4147-A177-3AD203B41FA5}">
                      <a16:colId xmlns:a16="http://schemas.microsoft.com/office/drawing/2014/main" val="1468154968"/>
                    </a:ext>
                  </a:extLst>
                </a:gridCol>
              </a:tblGrid>
              <a:tr h="21863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ourier New" panose="02070309020205020404" pitchFamily="49" charset="0"/>
                        </a:rPr>
                        <a:t>Statistics for Income: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403819"/>
                  </a:ext>
                </a:extLst>
              </a:tr>
              <a:tr h="2186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Responders: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22715"/>
                  </a:ext>
                </a:extLst>
              </a:tr>
              <a:tr h="21863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ourier New" panose="02070309020205020404" pitchFamily="49" charset="0"/>
                        </a:rPr>
                        <a:t>count       333.000000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38554"/>
                  </a:ext>
                </a:extLst>
              </a:tr>
              <a:tr h="21863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mean      60209.675676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16335"/>
                  </a:ext>
                </a:extLst>
              </a:tr>
              <a:tr h="21863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ourier New" panose="02070309020205020404" pitchFamily="49" charset="0"/>
                        </a:rPr>
                        <a:t>std       23194.080987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97877"/>
                  </a:ext>
                </a:extLst>
              </a:tr>
              <a:tr h="21863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min        7500.000000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812833"/>
                  </a:ext>
                </a:extLst>
              </a:tr>
              <a:tr h="21863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ourier New" panose="02070309020205020404" pitchFamily="49" charset="0"/>
                        </a:rPr>
                        <a:t>25%       39763.000000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26045"/>
                  </a:ext>
                </a:extLst>
              </a:tr>
              <a:tr h="21863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50%       64090.000000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464011"/>
                  </a:ext>
                </a:extLst>
              </a:tr>
              <a:tr h="21863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ourier New" panose="02070309020205020404" pitchFamily="49" charset="0"/>
                        </a:rPr>
                        <a:t>75%       80589.000000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84264"/>
                  </a:ext>
                </a:extLst>
              </a:tr>
              <a:tr h="21863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max      105471.000000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25542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A99E385-D566-E017-F107-6D2646A03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370633"/>
              </p:ext>
            </p:extLst>
          </p:nvPr>
        </p:nvGraphicFramePr>
        <p:xfrm>
          <a:off x="9406903" y="3524745"/>
          <a:ext cx="2399071" cy="2186343"/>
        </p:xfrm>
        <a:graphic>
          <a:graphicData uri="http://schemas.openxmlformats.org/drawingml/2006/table">
            <a:tbl>
              <a:tblPr/>
              <a:tblGrid>
                <a:gridCol w="1439442">
                  <a:extLst>
                    <a:ext uri="{9D8B030D-6E8A-4147-A177-3AD203B41FA5}">
                      <a16:colId xmlns:a16="http://schemas.microsoft.com/office/drawing/2014/main" val="1169078886"/>
                    </a:ext>
                  </a:extLst>
                </a:gridCol>
                <a:gridCol w="959629">
                  <a:extLst>
                    <a:ext uri="{9D8B030D-6E8A-4147-A177-3AD203B41FA5}">
                      <a16:colId xmlns:a16="http://schemas.microsoft.com/office/drawing/2014/main" val="391657685"/>
                    </a:ext>
                  </a:extLst>
                </a:gridCol>
              </a:tblGrid>
              <a:tr h="24292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ourier New" panose="02070309020205020404" pitchFamily="49" charset="0"/>
                        </a:rPr>
                        <a:t>Non-Responders: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07905"/>
                  </a:ext>
                </a:extLst>
              </a:tr>
              <a:tr h="24292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count      1883.000000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76035"/>
                  </a:ext>
                </a:extLst>
              </a:tr>
              <a:tr h="24292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ourier New" panose="02070309020205020404" pitchFamily="49" charset="0"/>
                        </a:rPr>
                        <a:t>mean      50839.132767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251461"/>
                  </a:ext>
                </a:extLst>
              </a:tr>
              <a:tr h="24292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std       25252.804747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439438"/>
                  </a:ext>
                </a:extLst>
              </a:tr>
              <a:tr h="24292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ourier New" panose="02070309020205020404" pitchFamily="49" charset="0"/>
                        </a:rPr>
                        <a:t>min        1730.000000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770669"/>
                  </a:ext>
                </a:extLst>
              </a:tr>
              <a:tr h="24292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25%       34421.000000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108920"/>
                  </a:ext>
                </a:extLst>
              </a:tr>
              <a:tr h="24292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ourier New" panose="02070309020205020404" pitchFamily="49" charset="0"/>
                        </a:rPr>
                        <a:t>50%       50150.000000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15019"/>
                  </a:ext>
                </a:extLst>
              </a:tr>
              <a:tr h="24292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75%       66308.000000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22167"/>
                  </a:ext>
                </a:extLst>
              </a:tr>
              <a:tr h="24292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Courier New" panose="02070309020205020404" pitchFamily="49" charset="0"/>
                        </a:rPr>
                        <a:t>max      666666.000000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42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58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160A32-6EEA-AB9C-11A4-2548BF22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624348"/>
          </a:xfrm>
        </p:spPr>
        <p:txBody>
          <a:bodyPr/>
          <a:lstStyle/>
          <a:p>
            <a:r>
              <a:rPr lang="en-IN" dirty="0"/>
              <a:t>Distribution of </a:t>
            </a:r>
            <a:r>
              <a:rPr lang="en-IN" dirty="0" err="1"/>
              <a:t>Year_Birth</a:t>
            </a:r>
            <a:r>
              <a:rPr lang="en-IN" dirty="0"/>
              <a:t> for Responders vs Non-Responders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DD7CF6-0A4E-5EE9-F3FB-821D2E784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79816"/>
            <a:ext cx="3932237" cy="438917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From the graph it can be concluded that people are responding to the campaign more than that of the Non-Responders. 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62D4699-C25D-CA2D-77FF-D1486EB3A9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479816"/>
            <a:ext cx="6172200" cy="388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72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4D30-E4F7-3C48-5F00-26B7EA58B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03006"/>
          </a:xfrm>
        </p:spPr>
        <p:txBody>
          <a:bodyPr/>
          <a:lstStyle/>
          <a:p>
            <a:r>
              <a:rPr lang="en-IN" dirty="0"/>
              <a:t>Distribution of Income for Responders Vs Non-Responders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4C592-8B46-C266-11A7-A92080A8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36147"/>
            <a:ext cx="3932237" cy="4432841"/>
          </a:xfrm>
        </p:spPr>
        <p:txBody>
          <a:bodyPr/>
          <a:lstStyle/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From the graph it can be concluded that people with high income bracket are responding well to the campaign than the Non-Responders.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98FC0AC-128B-FBD6-C7F2-F6C1EA5D1C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436147"/>
            <a:ext cx="6172200" cy="397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620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360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Aptos Narrow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Business Analysis and Hypothesis (Task 2) </vt:lpstr>
      <vt:lpstr>The minimum and maximum value for Year_Birth for the responders was 1969 and 1996.  Similarly the minimum and maximum value for Year_Birth for the non-responders was 1968 and 1996.    The minimum and maximum value for Income for the responders was $7500 and $105471.  Similarly the minimum and maximum value for Income for the non-responders was $1730 and $666666 respectively.</vt:lpstr>
      <vt:lpstr>Distribution of Year_Birth for Responders vs Non-Responders</vt:lpstr>
      <vt:lpstr>Distribution of Income for Responders Vs Non-Responders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Chaninder Singh</dc:creator>
  <cp:lastModifiedBy>sameer jadhav</cp:lastModifiedBy>
  <cp:revision>5</cp:revision>
  <dcterms:created xsi:type="dcterms:W3CDTF">2024-04-27T14:25:11Z</dcterms:created>
  <dcterms:modified xsi:type="dcterms:W3CDTF">2024-04-28T11:14:30Z</dcterms:modified>
</cp:coreProperties>
</file>