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6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99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4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34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1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36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0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1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6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58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1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5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 l="13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26AFEA-37E4-7DC7-673E-8098F91760E9}"/>
              </a:ext>
            </a:extLst>
          </p:cNvPr>
          <p:cNvSpPr/>
          <p:nvPr/>
        </p:nvSpPr>
        <p:spPr>
          <a:xfrm flipH="1">
            <a:off x="1772840" y="150471"/>
            <a:ext cx="3225287" cy="4247910"/>
          </a:xfrm>
          <a:custGeom>
            <a:avLst/>
            <a:gdLst>
              <a:gd name="connsiteX0" fmla="*/ 291129 w 3088515"/>
              <a:gd name="connsiteY0" fmla="*/ 266458 h 4477473"/>
              <a:gd name="connsiteX1" fmla="*/ 289847 w 3088515"/>
              <a:gd name="connsiteY1" fmla="*/ 266856 h 4477473"/>
              <a:gd name="connsiteX2" fmla="*/ 0 w 3088515"/>
              <a:gd name="connsiteY2" fmla="*/ 704134 h 4477473"/>
              <a:gd name="connsiteX3" fmla="*/ 0 w 3088515"/>
              <a:gd name="connsiteY3" fmla="*/ 4477473 h 4477473"/>
              <a:gd name="connsiteX4" fmla="*/ 2372803 w 3088515"/>
              <a:gd name="connsiteY4" fmla="*/ 4477473 h 4477473"/>
              <a:gd name="connsiteX5" fmla="*/ 2766326 w 3088515"/>
              <a:gd name="connsiteY5" fmla="*/ 4268239 h 4477473"/>
              <a:gd name="connsiteX6" fmla="*/ 2797386 w 3088515"/>
              <a:gd name="connsiteY6" fmla="*/ 4211014 h 4477473"/>
              <a:gd name="connsiteX7" fmla="*/ 2709586 w 3088515"/>
              <a:gd name="connsiteY7" fmla="*/ 4238269 h 4477473"/>
              <a:gd name="connsiteX8" fmla="*/ 2613943 w 3088515"/>
              <a:gd name="connsiteY8" fmla="*/ 4247910 h 4477473"/>
              <a:gd name="connsiteX9" fmla="*/ 241140 w 3088515"/>
              <a:gd name="connsiteY9" fmla="*/ 4247910 h 4477473"/>
              <a:gd name="connsiteX10" fmla="*/ 241140 w 3088515"/>
              <a:gd name="connsiteY10" fmla="*/ 474572 h 4477473"/>
              <a:gd name="connsiteX11" fmla="*/ 278434 w 3088515"/>
              <a:gd name="connsiteY11" fmla="*/ 289847 h 4477473"/>
              <a:gd name="connsiteX12" fmla="*/ 3088515 w 3088515"/>
              <a:gd name="connsiteY12" fmla="*/ 0 h 4477473"/>
              <a:gd name="connsiteX13" fmla="*/ 715712 w 3088515"/>
              <a:gd name="connsiteY13" fmla="*/ 0 h 4477473"/>
              <a:gd name="connsiteX14" fmla="*/ 322190 w 3088515"/>
              <a:gd name="connsiteY14" fmla="*/ 209234 h 4477473"/>
              <a:gd name="connsiteX15" fmla="*/ 291129 w 3088515"/>
              <a:gd name="connsiteY15" fmla="*/ 266458 h 4477473"/>
              <a:gd name="connsiteX16" fmla="*/ 378929 w 3088515"/>
              <a:gd name="connsiteY16" fmla="*/ 239204 h 4477473"/>
              <a:gd name="connsiteX17" fmla="*/ 474572 w 3088515"/>
              <a:gd name="connsiteY17" fmla="*/ 229562 h 4477473"/>
              <a:gd name="connsiteX18" fmla="*/ 2847375 w 3088515"/>
              <a:gd name="connsiteY18" fmla="*/ 229562 h 4477473"/>
              <a:gd name="connsiteX19" fmla="*/ 2847375 w 3088515"/>
              <a:gd name="connsiteY19" fmla="*/ 4002901 h 4477473"/>
              <a:gd name="connsiteX20" fmla="*/ 2810081 w 3088515"/>
              <a:gd name="connsiteY20" fmla="*/ 4187626 h 4477473"/>
              <a:gd name="connsiteX21" fmla="*/ 2797386 w 3088515"/>
              <a:gd name="connsiteY21" fmla="*/ 4211014 h 4477473"/>
              <a:gd name="connsiteX22" fmla="*/ 2798668 w 3088515"/>
              <a:gd name="connsiteY22" fmla="*/ 4210616 h 4477473"/>
              <a:gd name="connsiteX23" fmla="*/ 3088515 w 3088515"/>
              <a:gd name="connsiteY23" fmla="*/ 3773338 h 447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88515" h="4477473">
                <a:moveTo>
                  <a:pt x="291129" y="266458"/>
                </a:moveTo>
                <a:lnTo>
                  <a:pt x="289847" y="266856"/>
                </a:lnTo>
                <a:cubicBezTo>
                  <a:pt x="119516" y="338900"/>
                  <a:pt x="0" y="507560"/>
                  <a:pt x="0" y="704134"/>
                </a:cubicBezTo>
                <a:lnTo>
                  <a:pt x="0" y="4477473"/>
                </a:lnTo>
                <a:lnTo>
                  <a:pt x="2372803" y="4477473"/>
                </a:lnTo>
                <a:cubicBezTo>
                  <a:pt x="2536615" y="4477473"/>
                  <a:pt x="2681042" y="4394476"/>
                  <a:pt x="2766326" y="4268239"/>
                </a:cubicBezTo>
                <a:lnTo>
                  <a:pt x="2797386" y="4211014"/>
                </a:lnTo>
                <a:lnTo>
                  <a:pt x="2709586" y="4238269"/>
                </a:lnTo>
                <a:cubicBezTo>
                  <a:pt x="2678692" y="4244590"/>
                  <a:pt x="2646705" y="4247910"/>
                  <a:pt x="2613943" y="4247910"/>
                </a:cubicBezTo>
                <a:lnTo>
                  <a:pt x="241140" y="4247910"/>
                </a:lnTo>
                <a:lnTo>
                  <a:pt x="241140" y="474572"/>
                </a:lnTo>
                <a:cubicBezTo>
                  <a:pt x="241140" y="409047"/>
                  <a:pt x="254420" y="346624"/>
                  <a:pt x="278434" y="289847"/>
                </a:cubicBezTo>
                <a:close/>
                <a:moveTo>
                  <a:pt x="3088515" y="0"/>
                </a:moveTo>
                <a:lnTo>
                  <a:pt x="715712" y="0"/>
                </a:lnTo>
                <a:cubicBezTo>
                  <a:pt x="551900" y="0"/>
                  <a:pt x="407474" y="82997"/>
                  <a:pt x="322190" y="209234"/>
                </a:cubicBezTo>
                <a:lnTo>
                  <a:pt x="291129" y="266458"/>
                </a:lnTo>
                <a:lnTo>
                  <a:pt x="378929" y="239204"/>
                </a:lnTo>
                <a:cubicBezTo>
                  <a:pt x="409823" y="232882"/>
                  <a:pt x="441810" y="229562"/>
                  <a:pt x="474572" y="229562"/>
                </a:cubicBezTo>
                <a:lnTo>
                  <a:pt x="2847375" y="229562"/>
                </a:lnTo>
                <a:lnTo>
                  <a:pt x="2847375" y="4002901"/>
                </a:lnTo>
                <a:cubicBezTo>
                  <a:pt x="2847375" y="4068426"/>
                  <a:pt x="2834095" y="4130849"/>
                  <a:pt x="2810081" y="4187626"/>
                </a:cubicBezTo>
                <a:lnTo>
                  <a:pt x="2797386" y="4211014"/>
                </a:lnTo>
                <a:lnTo>
                  <a:pt x="2798668" y="4210616"/>
                </a:lnTo>
                <a:cubicBezTo>
                  <a:pt x="2968999" y="4138572"/>
                  <a:pt x="3088515" y="3969912"/>
                  <a:pt x="3088515" y="3773338"/>
                </a:cubicBezTo>
                <a:close/>
              </a:path>
            </a:pathLst>
          </a:custGeom>
          <a:solidFill>
            <a:srgbClr val="90C5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2290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 l="13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26AFEA-37E4-7DC7-673E-8098F91760E9}"/>
              </a:ext>
            </a:extLst>
          </p:cNvPr>
          <p:cNvSpPr/>
          <p:nvPr/>
        </p:nvSpPr>
        <p:spPr>
          <a:xfrm flipH="1">
            <a:off x="1772837" y="150470"/>
            <a:ext cx="9936809" cy="6276963"/>
          </a:xfrm>
          <a:custGeom>
            <a:avLst/>
            <a:gdLst>
              <a:gd name="connsiteX0" fmla="*/ 291129 w 3088515"/>
              <a:gd name="connsiteY0" fmla="*/ 266458 h 4477473"/>
              <a:gd name="connsiteX1" fmla="*/ 289847 w 3088515"/>
              <a:gd name="connsiteY1" fmla="*/ 266856 h 4477473"/>
              <a:gd name="connsiteX2" fmla="*/ 0 w 3088515"/>
              <a:gd name="connsiteY2" fmla="*/ 704134 h 4477473"/>
              <a:gd name="connsiteX3" fmla="*/ 0 w 3088515"/>
              <a:gd name="connsiteY3" fmla="*/ 4477473 h 4477473"/>
              <a:gd name="connsiteX4" fmla="*/ 2372803 w 3088515"/>
              <a:gd name="connsiteY4" fmla="*/ 4477473 h 4477473"/>
              <a:gd name="connsiteX5" fmla="*/ 2766326 w 3088515"/>
              <a:gd name="connsiteY5" fmla="*/ 4268239 h 4477473"/>
              <a:gd name="connsiteX6" fmla="*/ 2797386 w 3088515"/>
              <a:gd name="connsiteY6" fmla="*/ 4211014 h 4477473"/>
              <a:gd name="connsiteX7" fmla="*/ 2709586 w 3088515"/>
              <a:gd name="connsiteY7" fmla="*/ 4238269 h 4477473"/>
              <a:gd name="connsiteX8" fmla="*/ 2613943 w 3088515"/>
              <a:gd name="connsiteY8" fmla="*/ 4247910 h 4477473"/>
              <a:gd name="connsiteX9" fmla="*/ 241140 w 3088515"/>
              <a:gd name="connsiteY9" fmla="*/ 4247910 h 4477473"/>
              <a:gd name="connsiteX10" fmla="*/ 241140 w 3088515"/>
              <a:gd name="connsiteY10" fmla="*/ 474572 h 4477473"/>
              <a:gd name="connsiteX11" fmla="*/ 278434 w 3088515"/>
              <a:gd name="connsiteY11" fmla="*/ 289847 h 4477473"/>
              <a:gd name="connsiteX12" fmla="*/ 3088515 w 3088515"/>
              <a:gd name="connsiteY12" fmla="*/ 0 h 4477473"/>
              <a:gd name="connsiteX13" fmla="*/ 715712 w 3088515"/>
              <a:gd name="connsiteY13" fmla="*/ 0 h 4477473"/>
              <a:gd name="connsiteX14" fmla="*/ 322190 w 3088515"/>
              <a:gd name="connsiteY14" fmla="*/ 209234 h 4477473"/>
              <a:gd name="connsiteX15" fmla="*/ 291129 w 3088515"/>
              <a:gd name="connsiteY15" fmla="*/ 266458 h 4477473"/>
              <a:gd name="connsiteX16" fmla="*/ 378929 w 3088515"/>
              <a:gd name="connsiteY16" fmla="*/ 239204 h 4477473"/>
              <a:gd name="connsiteX17" fmla="*/ 474572 w 3088515"/>
              <a:gd name="connsiteY17" fmla="*/ 229562 h 4477473"/>
              <a:gd name="connsiteX18" fmla="*/ 2847375 w 3088515"/>
              <a:gd name="connsiteY18" fmla="*/ 229562 h 4477473"/>
              <a:gd name="connsiteX19" fmla="*/ 2847375 w 3088515"/>
              <a:gd name="connsiteY19" fmla="*/ 4002901 h 4477473"/>
              <a:gd name="connsiteX20" fmla="*/ 2810081 w 3088515"/>
              <a:gd name="connsiteY20" fmla="*/ 4187626 h 4477473"/>
              <a:gd name="connsiteX21" fmla="*/ 2797386 w 3088515"/>
              <a:gd name="connsiteY21" fmla="*/ 4211014 h 4477473"/>
              <a:gd name="connsiteX22" fmla="*/ 2798668 w 3088515"/>
              <a:gd name="connsiteY22" fmla="*/ 4210616 h 4477473"/>
              <a:gd name="connsiteX23" fmla="*/ 3088515 w 3088515"/>
              <a:gd name="connsiteY23" fmla="*/ 3773338 h 447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88515" h="4477473">
                <a:moveTo>
                  <a:pt x="291129" y="266458"/>
                </a:moveTo>
                <a:lnTo>
                  <a:pt x="289847" y="266856"/>
                </a:lnTo>
                <a:cubicBezTo>
                  <a:pt x="119516" y="338900"/>
                  <a:pt x="0" y="507560"/>
                  <a:pt x="0" y="704134"/>
                </a:cubicBezTo>
                <a:lnTo>
                  <a:pt x="0" y="4477473"/>
                </a:lnTo>
                <a:lnTo>
                  <a:pt x="2372803" y="4477473"/>
                </a:lnTo>
                <a:cubicBezTo>
                  <a:pt x="2536615" y="4477473"/>
                  <a:pt x="2681042" y="4394476"/>
                  <a:pt x="2766326" y="4268239"/>
                </a:cubicBezTo>
                <a:lnTo>
                  <a:pt x="2797386" y="4211014"/>
                </a:lnTo>
                <a:lnTo>
                  <a:pt x="2709586" y="4238269"/>
                </a:lnTo>
                <a:cubicBezTo>
                  <a:pt x="2678692" y="4244590"/>
                  <a:pt x="2646705" y="4247910"/>
                  <a:pt x="2613943" y="4247910"/>
                </a:cubicBezTo>
                <a:lnTo>
                  <a:pt x="241140" y="4247910"/>
                </a:lnTo>
                <a:lnTo>
                  <a:pt x="241140" y="474572"/>
                </a:lnTo>
                <a:cubicBezTo>
                  <a:pt x="241140" y="409047"/>
                  <a:pt x="254420" y="346624"/>
                  <a:pt x="278434" y="289847"/>
                </a:cubicBezTo>
                <a:close/>
                <a:moveTo>
                  <a:pt x="3088515" y="0"/>
                </a:moveTo>
                <a:lnTo>
                  <a:pt x="715712" y="0"/>
                </a:lnTo>
                <a:cubicBezTo>
                  <a:pt x="551900" y="0"/>
                  <a:pt x="407474" y="82997"/>
                  <a:pt x="322190" y="209234"/>
                </a:cubicBezTo>
                <a:lnTo>
                  <a:pt x="291129" y="266458"/>
                </a:lnTo>
                <a:lnTo>
                  <a:pt x="378929" y="239204"/>
                </a:lnTo>
                <a:cubicBezTo>
                  <a:pt x="409823" y="232882"/>
                  <a:pt x="441810" y="229562"/>
                  <a:pt x="474572" y="229562"/>
                </a:cubicBezTo>
                <a:lnTo>
                  <a:pt x="2847375" y="229562"/>
                </a:lnTo>
                <a:lnTo>
                  <a:pt x="2847375" y="4002901"/>
                </a:lnTo>
                <a:cubicBezTo>
                  <a:pt x="2847375" y="4068426"/>
                  <a:pt x="2834095" y="4130849"/>
                  <a:pt x="2810081" y="4187626"/>
                </a:cubicBezTo>
                <a:lnTo>
                  <a:pt x="2797386" y="4211014"/>
                </a:lnTo>
                <a:lnTo>
                  <a:pt x="2798668" y="4210616"/>
                </a:lnTo>
                <a:cubicBezTo>
                  <a:pt x="2968999" y="4138572"/>
                  <a:pt x="3088515" y="3969912"/>
                  <a:pt x="3088515" y="3773338"/>
                </a:cubicBezTo>
                <a:close/>
              </a:path>
            </a:pathLst>
          </a:custGeom>
          <a:solidFill>
            <a:srgbClr val="90C5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24C30-C7B0-2921-D10D-B258E68DBFAC}"/>
              </a:ext>
            </a:extLst>
          </p:cNvPr>
          <p:cNvSpPr txBox="1"/>
          <p:nvPr/>
        </p:nvSpPr>
        <p:spPr>
          <a:xfrm>
            <a:off x="3047260" y="430567"/>
            <a:ext cx="7490534" cy="5309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Hypothesis 1: Customers who spend more on wines are more likely to respond positively to marketing campaigns promoting wine-related products.</a:t>
            </a:r>
            <a:endParaRPr lang="en-US" b="1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2: Customers who spend more on fruits are more likely to respond positively to health-focused marketing campaigns.</a:t>
            </a:r>
            <a:endParaRPr lang="en-US" b="1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b="1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3: There is no significant relationship between the amount spent on meat products and the response rates in marketing campaigns.</a:t>
            </a:r>
            <a:endParaRPr lang="en-US" b="1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b="1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4: Customers who spend more on fish products are more likely to respond positively to marketing campaigns promoting seafood specials or cooking classes.</a:t>
            </a:r>
            <a:endParaRPr lang="en-US" b="1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b="1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5: There is a positive correlation between the amount spent on sweets and the response rates in marketing campaigns targeting family-oriented or holiday-themed promotions.</a:t>
            </a:r>
            <a:endParaRPr lang="en-US" b="1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9449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 l="13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26AFEA-37E4-7DC7-673E-8098F91760E9}"/>
              </a:ext>
            </a:extLst>
          </p:cNvPr>
          <p:cNvSpPr/>
          <p:nvPr/>
        </p:nvSpPr>
        <p:spPr>
          <a:xfrm flipH="1">
            <a:off x="1772838" y="150471"/>
            <a:ext cx="9972317" cy="1607308"/>
          </a:xfrm>
          <a:custGeom>
            <a:avLst/>
            <a:gdLst>
              <a:gd name="connsiteX0" fmla="*/ 291129 w 3088515"/>
              <a:gd name="connsiteY0" fmla="*/ 266458 h 4477473"/>
              <a:gd name="connsiteX1" fmla="*/ 289847 w 3088515"/>
              <a:gd name="connsiteY1" fmla="*/ 266856 h 4477473"/>
              <a:gd name="connsiteX2" fmla="*/ 0 w 3088515"/>
              <a:gd name="connsiteY2" fmla="*/ 704134 h 4477473"/>
              <a:gd name="connsiteX3" fmla="*/ 0 w 3088515"/>
              <a:gd name="connsiteY3" fmla="*/ 4477473 h 4477473"/>
              <a:gd name="connsiteX4" fmla="*/ 2372803 w 3088515"/>
              <a:gd name="connsiteY4" fmla="*/ 4477473 h 4477473"/>
              <a:gd name="connsiteX5" fmla="*/ 2766326 w 3088515"/>
              <a:gd name="connsiteY5" fmla="*/ 4268239 h 4477473"/>
              <a:gd name="connsiteX6" fmla="*/ 2797386 w 3088515"/>
              <a:gd name="connsiteY6" fmla="*/ 4211014 h 4477473"/>
              <a:gd name="connsiteX7" fmla="*/ 2709586 w 3088515"/>
              <a:gd name="connsiteY7" fmla="*/ 4238269 h 4477473"/>
              <a:gd name="connsiteX8" fmla="*/ 2613943 w 3088515"/>
              <a:gd name="connsiteY8" fmla="*/ 4247910 h 4477473"/>
              <a:gd name="connsiteX9" fmla="*/ 241140 w 3088515"/>
              <a:gd name="connsiteY9" fmla="*/ 4247910 h 4477473"/>
              <a:gd name="connsiteX10" fmla="*/ 241140 w 3088515"/>
              <a:gd name="connsiteY10" fmla="*/ 474572 h 4477473"/>
              <a:gd name="connsiteX11" fmla="*/ 278434 w 3088515"/>
              <a:gd name="connsiteY11" fmla="*/ 289847 h 4477473"/>
              <a:gd name="connsiteX12" fmla="*/ 3088515 w 3088515"/>
              <a:gd name="connsiteY12" fmla="*/ 0 h 4477473"/>
              <a:gd name="connsiteX13" fmla="*/ 715712 w 3088515"/>
              <a:gd name="connsiteY13" fmla="*/ 0 h 4477473"/>
              <a:gd name="connsiteX14" fmla="*/ 322190 w 3088515"/>
              <a:gd name="connsiteY14" fmla="*/ 209234 h 4477473"/>
              <a:gd name="connsiteX15" fmla="*/ 291129 w 3088515"/>
              <a:gd name="connsiteY15" fmla="*/ 266458 h 4477473"/>
              <a:gd name="connsiteX16" fmla="*/ 378929 w 3088515"/>
              <a:gd name="connsiteY16" fmla="*/ 239204 h 4477473"/>
              <a:gd name="connsiteX17" fmla="*/ 474572 w 3088515"/>
              <a:gd name="connsiteY17" fmla="*/ 229562 h 4477473"/>
              <a:gd name="connsiteX18" fmla="*/ 2847375 w 3088515"/>
              <a:gd name="connsiteY18" fmla="*/ 229562 h 4477473"/>
              <a:gd name="connsiteX19" fmla="*/ 2847375 w 3088515"/>
              <a:gd name="connsiteY19" fmla="*/ 4002901 h 4477473"/>
              <a:gd name="connsiteX20" fmla="*/ 2810081 w 3088515"/>
              <a:gd name="connsiteY20" fmla="*/ 4187626 h 4477473"/>
              <a:gd name="connsiteX21" fmla="*/ 2797386 w 3088515"/>
              <a:gd name="connsiteY21" fmla="*/ 4211014 h 4477473"/>
              <a:gd name="connsiteX22" fmla="*/ 2798668 w 3088515"/>
              <a:gd name="connsiteY22" fmla="*/ 4210616 h 4477473"/>
              <a:gd name="connsiteX23" fmla="*/ 3088515 w 3088515"/>
              <a:gd name="connsiteY23" fmla="*/ 3773338 h 447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88515" h="4477473">
                <a:moveTo>
                  <a:pt x="291129" y="266458"/>
                </a:moveTo>
                <a:lnTo>
                  <a:pt x="289847" y="266856"/>
                </a:lnTo>
                <a:cubicBezTo>
                  <a:pt x="119516" y="338900"/>
                  <a:pt x="0" y="507560"/>
                  <a:pt x="0" y="704134"/>
                </a:cubicBezTo>
                <a:lnTo>
                  <a:pt x="0" y="4477473"/>
                </a:lnTo>
                <a:lnTo>
                  <a:pt x="2372803" y="4477473"/>
                </a:lnTo>
                <a:cubicBezTo>
                  <a:pt x="2536615" y="4477473"/>
                  <a:pt x="2681042" y="4394476"/>
                  <a:pt x="2766326" y="4268239"/>
                </a:cubicBezTo>
                <a:lnTo>
                  <a:pt x="2797386" y="4211014"/>
                </a:lnTo>
                <a:lnTo>
                  <a:pt x="2709586" y="4238269"/>
                </a:lnTo>
                <a:cubicBezTo>
                  <a:pt x="2678692" y="4244590"/>
                  <a:pt x="2646705" y="4247910"/>
                  <a:pt x="2613943" y="4247910"/>
                </a:cubicBezTo>
                <a:lnTo>
                  <a:pt x="241140" y="4247910"/>
                </a:lnTo>
                <a:lnTo>
                  <a:pt x="241140" y="474572"/>
                </a:lnTo>
                <a:cubicBezTo>
                  <a:pt x="241140" y="409047"/>
                  <a:pt x="254420" y="346624"/>
                  <a:pt x="278434" y="289847"/>
                </a:cubicBezTo>
                <a:close/>
                <a:moveTo>
                  <a:pt x="3088515" y="0"/>
                </a:moveTo>
                <a:lnTo>
                  <a:pt x="715712" y="0"/>
                </a:lnTo>
                <a:cubicBezTo>
                  <a:pt x="551900" y="0"/>
                  <a:pt x="407474" y="82997"/>
                  <a:pt x="322190" y="209234"/>
                </a:cubicBezTo>
                <a:lnTo>
                  <a:pt x="291129" y="266458"/>
                </a:lnTo>
                <a:lnTo>
                  <a:pt x="378929" y="239204"/>
                </a:lnTo>
                <a:cubicBezTo>
                  <a:pt x="409823" y="232882"/>
                  <a:pt x="441810" y="229562"/>
                  <a:pt x="474572" y="229562"/>
                </a:cubicBezTo>
                <a:lnTo>
                  <a:pt x="2847375" y="229562"/>
                </a:lnTo>
                <a:lnTo>
                  <a:pt x="2847375" y="4002901"/>
                </a:lnTo>
                <a:cubicBezTo>
                  <a:pt x="2847375" y="4068426"/>
                  <a:pt x="2834095" y="4130849"/>
                  <a:pt x="2810081" y="4187626"/>
                </a:cubicBezTo>
                <a:lnTo>
                  <a:pt x="2797386" y="4211014"/>
                </a:lnTo>
                <a:lnTo>
                  <a:pt x="2798668" y="4210616"/>
                </a:lnTo>
                <a:cubicBezTo>
                  <a:pt x="2968999" y="4138572"/>
                  <a:pt x="3088515" y="3969912"/>
                  <a:pt x="3088515" y="3773338"/>
                </a:cubicBezTo>
                <a:close/>
              </a:path>
            </a:pathLst>
          </a:custGeom>
          <a:solidFill>
            <a:srgbClr val="90C5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B01F9-F7A1-6EAC-8CED-4E081DF778F4}"/>
              </a:ext>
            </a:extLst>
          </p:cNvPr>
          <p:cNvSpPr txBox="1"/>
          <p:nvPr/>
        </p:nvSpPr>
        <p:spPr>
          <a:xfrm>
            <a:off x="3153791" y="473384"/>
            <a:ext cx="7339614" cy="96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Hypothesis 1: Customers who spend more on wines are more likely to respond positively to marketing campaigns promoting wine-related products.</a:t>
            </a:r>
            <a:endParaRPr lang="en-US" b="1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2C724-CA68-D315-8901-F9A5CCBFE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22" y="2950899"/>
            <a:ext cx="4381563" cy="3064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5AC101-0643-55EB-A904-1C08D36BFCA9}"/>
              </a:ext>
            </a:extLst>
          </p:cNvPr>
          <p:cNvSpPr txBox="1"/>
          <p:nvPr/>
        </p:nvSpPr>
        <p:spPr>
          <a:xfrm>
            <a:off x="1839897" y="190426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 value = 2.9561909421349646e-121 &lt; significance value (0.05)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35DB5-6D92-9C69-2680-A60B2B4C8E58}"/>
              </a:ext>
            </a:extLst>
          </p:cNvPr>
          <p:cNvSpPr txBox="1"/>
          <p:nvPr/>
        </p:nvSpPr>
        <p:spPr>
          <a:xfrm>
            <a:off x="1839897" y="24776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the Null Hypothesis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79C9CD-B086-997F-71DE-62F1947E6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598" y="2950899"/>
            <a:ext cx="4802602" cy="30221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0D34A3-322A-2401-BDD5-2854AFC1E0F6}"/>
              </a:ext>
            </a:extLst>
          </p:cNvPr>
          <p:cNvSpPr txBox="1"/>
          <p:nvPr/>
        </p:nvSpPr>
        <p:spPr>
          <a:xfrm>
            <a:off x="1839896" y="5973025"/>
            <a:ext cx="10352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amount spent on wines significantly differs between customers who responded and those who did not respond to marketing campaigns.</a:t>
            </a:r>
          </a:p>
        </p:txBody>
      </p:sp>
    </p:spTree>
    <p:extLst>
      <p:ext uri="{BB962C8B-B14F-4D97-AF65-F5344CB8AC3E}">
        <p14:creationId xmlns:p14="http://schemas.microsoft.com/office/powerpoint/2010/main" val="299573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 l="13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26AFEA-37E4-7DC7-673E-8098F91760E9}"/>
              </a:ext>
            </a:extLst>
          </p:cNvPr>
          <p:cNvSpPr/>
          <p:nvPr/>
        </p:nvSpPr>
        <p:spPr>
          <a:xfrm flipH="1">
            <a:off x="1772838" y="150471"/>
            <a:ext cx="9972317" cy="1607308"/>
          </a:xfrm>
          <a:custGeom>
            <a:avLst/>
            <a:gdLst>
              <a:gd name="connsiteX0" fmla="*/ 291129 w 3088515"/>
              <a:gd name="connsiteY0" fmla="*/ 266458 h 4477473"/>
              <a:gd name="connsiteX1" fmla="*/ 289847 w 3088515"/>
              <a:gd name="connsiteY1" fmla="*/ 266856 h 4477473"/>
              <a:gd name="connsiteX2" fmla="*/ 0 w 3088515"/>
              <a:gd name="connsiteY2" fmla="*/ 704134 h 4477473"/>
              <a:gd name="connsiteX3" fmla="*/ 0 w 3088515"/>
              <a:gd name="connsiteY3" fmla="*/ 4477473 h 4477473"/>
              <a:gd name="connsiteX4" fmla="*/ 2372803 w 3088515"/>
              <a:gd name="connsiteY4" fmla="*/ 4477473 h 4477473"/>
              <a:gd name="connsiteX5" fmla="*/ 2766326 w 3088515"/>
              <a:gd name="connsiteY5" fmla="*/ 4268239 h 4477473"/>
              <a:gd name="connsiteX6" fmla="*/ 2797386 w 3088515"/>
              <a:gd name="connsiteY6" fmla="*/ 4211014 h 4477473"/>
              <a:gd name="connsiteX7" fmla="*/ 2709586 w 3088515"/>
              <a:gd name="connsiteY7" fmla="*/ 4238269 h 4477473"/>
              <a:gd name="connsiteX8" fmla="*/ 2613943 w 3088515"/>
              <a:gd name="connsiteY8" fmla="*/ 4247910 h 4477473"/>
              <a:gd name="connsiteX9" fmla="*/ 241140 w 3088515"/>
              <a:gd name="connsiteY9" fmla="*/ 4247910 h 4477473"/>
              <a:gd name="connsiteX10" fmla="*/ 241140 w 3088515"/>
              <a:gd name="connsiteY10" fmla="*/ 474572 h 4477473"/>
              <a:gd name="connsiteX11" fmla="*/ 278434 w 3088515"/>
              <a:gd name="connsiteY11" fmla="*/ 289847 h 4477473"/>
              <a:gd name="connsiteX12" fmla="*/ 3088515 w 3088515"/>
              <a:gd name="connsiteY12" fmla="*/ 0 h 4477473"/>
              <a:gd name="connsiteX13" fmla="*/ 715712 w 3088515"/>
              <a:gd name="connsiteY13" fmla="*/ 0 h 4477473"/>
              <a:gd name="connsiteX14" fmla="*/ 322190 w 3088515"/>
              <a:gd name="connsiteY14" fmla="*/ 209234 h 4477473"/>
              <a:gd name="connsiteX15" fmla="*/ 291129 w 3088515"/>
              <a:gd name="connsiteY15" fmla="*/ 266458 h 4477473"/>
              <a:gd name="connsiteX16" fmla="*/ 378929 w 3088515"/>
              <a:gd name="connsiteY16" fmla="*/ 239204 h 4477473"/>
              <a:gd name="connsiteX17" fmla="*/ 474572 w 3088515"/>
              <a:gd name="connsiteY17" fmla="*/ 229562 h 4477473"/>
              <a:gd name="connsiteX18" fmla="*/ 2847375 w 3088515"/>
              <a:gd name="connsiteY18" fmla="*/ 229562 h 4477473"/>
              <a:gd name="connsiteX19" fmla="*/ 2847375 w 3088515"/>
              <a:gd name="connsiteY19" fmla="*/ 4002901 h 4477473"/>
              <a:gd name="connsiteX20" fmla="*/ 2810081 w 3088515"/>
              <a:gd name="connsiteY20" fmla="*/ 4187626 h 4477473"/>
              <a:gd name="connsiteX21" fmla="*/ 2797386 w 3088515"/>
              <a:gd name="connsiteY21" fmla="*/ 4211014 h 4477473"/>
              <a:gd name="connsiteX22" fmla="*/ 2798668 w 3088515"/>
              <a:gd name="connsiteY22" fmla="*/ 4210616 h 4477473"/>
              <a:gd name="connsiteX23" fmla="*/ 3088515 w 3088515"/>
              <a:gd name="connsiteY23" fmla="*/ 3773338 h 447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88515" h="4477473">
                <a:moveTo>
                  <a:pt x="291129" y="266458"/>
                </a:moveTo>
                <a:lnTo>
                  <a:pt x="289847" y="266856"/>
                </a:lnTo>
                <a:cubicBezTo>
                  <a:pt x="119516" y="338900"/>
                  <a:pt x="0" y="507560"/>
                  <a:pt x="0" y="704134"/>
                </a:cubicBezTo>
                <a:lnTo>
                  <a:pt x="0" y="4477473"/>
                </a:lnTo>
                <a:lnTo>
                  <a:pt x="2372803" y="4477473"/>
                </a:lnTo>
                <a:cubicBezTo>
                  <a:pt x="2536615" y="4477473"/>
                  <a:pt x="2681042" y="4394476"/>
                  <a:pt x="2766326" y="4268239"/>
                </a:cubicBezTo>
                <a:lnTo>
                  <a:pt x="2797386" y="4211014"/>
                </a:lnTo>
                <a:lnTo>
                  <a:pt x="2709586" y="4238269"/>
                </a:lnTo>
                <a:cubicBezTo>
                  <a:pt x="2678692" y="4244590"/>
                  <a:pt x="2646705" y="4247910"/>
                  <a:pt x="2613943" y="4247910"/>
                </a:cubicBezTo>
                <a:lnTo>
                  <a:pt x="241140" y="4247910"/>
                </a:lnTo>
                <a:lnTo>
                  <a:pt x="241140" y="474572"/>
                </a:lnTo>
                <a:cubicBezTo>
                  <a:pt x="241140" y="409047"/>
                  <a:pt x="254420" y="346624"/>
                  <a:pt x="278434" y="289847"/>
                </a:cubicBezTo>
                <a:close/>
                <a:moveTo>
                  <a:pt x="3088515" y="0"/>
                </a:moveTo>
                <a:lnTo>
                  <a:pt x="715712" y="0"/>
                </a:lnTo>
                <a:cubicBezTo>
                  <a:pt x="551900" y="0"/>
                  <a:pt x="407474" y="82997"/>
                  <a:pt x="322190" y="209234"/>
                </a:cubicBezTo>
                <a:lnTo>
                  <a:pt x="291129" y="266458"/>
                </a:lnTo>
                <a:lnTo>
                  <a:pt x="378929" y="239204"/>
                </a:lnTo>
                <a:cubicBezTo>
                  <a:pt x="409823" y="232882"/>
                  <a:pt x="441810" y="229562"/>
                  <a:pt x="474572" y="229562"/>
                </a:cubicBezTo>
                <a:lnTo>
                  <a:pt x="2847375" y="229562"/>
                </a:lnTo>
                <a:lnTo>
                  <a:pt x="2847375" y="4002901"/>
                </a:lnTo>
                <a:cubicBezTo>
                  <a:pt x="2847375" y="4068426"/>
                  <a:pt x="2834095" y="4130849"/>
                  <a:pt x="2810081" y="4187626"/>
                </a:cubicBezTo>
                <a:lnTo>
                  <a:pt x="2797386" y="4211014"/>
                </a:lnTo>
                <a:lnTo>
                  <a:pt x="2798668" y="4210616"/>
                </a:lnTo>
                <a:cubicBezTo>
                  <a:pt x="2968999" y="4138572"/>
                  <a:pt x="3088515" y="3969912"/>
                  <a:pt x="3088515" y="3773338"/>
                </a:cubicBezTo>
                <a:close/>
              </a:path>
            </a:pathLst>
          </a:custGeom>
          <a:solidFill>
            <a:srgbClr val="90C5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B01F9-F7A1-6EAC-8CED-4E081DF778F4}"/>
              </a:ext>
            </a:extLst>
          </p:cNvPr>
          <p:cNvSpPr txBox="1"/>
          <p:nvPr/>
        </p:nvSpPr>
        <p:spPr>
          <a:xfrm>
            <a:off x="3153791" y="473384"/>
            <a:ext cx="7339614" cy="67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2: Customers who spend more on fruits are more likely to respond positively to health-focused marketing campaigns.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AC101-0643-55EB-A904-1C08D36BFCA9}"/>
              </a:ext>
            </a:extLst>
          </p:cNvPr>
          <p:cNvSpPr txBox="1"/>
          <p:nvPr/>
        </p:nvSpPr>
        <p:spPr>
          <a:xfrm>
            <a:off x="1839897" y="190426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 value = 3.0950001315024603e-10 &lt; 0.05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35DB5-6D92-9C69-2680-A60B2B4C8E58}"/>
              </a:ext>
            </a:extLst>
          </p:cNvPr>
          <p:cNvSpPr txBox="1"/>
          <p:nvPr/>
        </p:nvSpPr>
        <p:spPr>
          <a:xfrm>
            <a:off x="1839897" y="24776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the Null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D34A3-322A-2401-BDD5-2854AFC1E0F6}"/>
              </a:ext>
            </a:extLst>
          </p:cNvPr>
          <p:cNvSpPr txBox="1"/>
          <p:nvPr/>
        </p:nvSpPr>
        <p:spPr>
          <a:xfrm>
            <a:off x="1839896" y="5973025"/>
            <a:ext cx="10352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amount spent on fruits significantly differs between customers who responded and those who did not respond to marketing campaigns.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EAA48-B6A9-07A8-BB7E-69FEBF110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439" y="3057451"/>
            <a:ext cx="3810000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59F04-B4EF-E6BF-CF81-9C321E29E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1340" y="3335068"/>
            <a:ext cx="3611827" cy="2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3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 l="13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26AFEA-37E4-7DC7-673E-8098F91760E9}"/>
              </a:ext>
            </a:extLst>
          </p:cNvPr>
          <p:cNvSpPr/>
          <p:nvPr/>
        </p:nvSpPr>
        <p:spPr>
          <a:xfrm flipH="1">
            <a:off x="1772838" y="150471"/>
            <a:ext cx="9972317" cy="1607308"/>
          </a:xfrm>
          <a:custGeom>
            <a:avLst/>
            <a:gdLst>
              <a:gd name="connsiteX0" fmla="*/ 291129 w 3088515"/>
              <a:gd name="connsiteY0" fmla="*/ 266458 h 4477473"/>
              <a:gd name="connsiteX1" fmla="*/ 289847 w 3088515"/>
              <a:gd name="connsiteY1" fmla="*/ 266856 h 4477473"/>
              <a:gd name="connsiteX2" fmla="*/ 0 w 3088515"/>
              <a:gd name="connsiteY2" fmla="*/ 704134 h 4477473"/>
              <a:gd name="connsiteX3" fmla="*/ 0 w 3088515"/>
              <a:gd name="connsiteY3" fmla="*/ 4477473 h 4477473"/>
              <a:gd name="connsiteX4" fmla="*/ 2372803 w 3088515"/>
              <a:gd name="connsiteY4" fmla="*/ 4477473 h 4477473"/>
              <a:gd name="connsiteX5" fmla="*/ 2766326 w 3088515"/>
              <a:gd name="connsiteY5" fmla="*/ 4268239 h 4477473"/>
              <a:gd name="connsiteX6" fmla="*/ 2797386 w 3088515"/>
              <a:gd name="connsiteY6" fmla="*/ 4211014 h 4477473"/>
              <a:gd name="connsiteX7" fmla="*/ 2709586 w 3088515"/>
              <a:gd name="connsiteY7" fmla="*/ 4238269 h 4477473"/>
              <a:gd name="connsiteX8" fmla="*/ 2613943 w 3088515"/>
              <a:gd name="connsiteY8" fmla="*/ 4247910 h 4477473"/>
              <a:gd name="connsiteX9" fmla="*/ 241140 w 3088515"/>
              <a:gd name="connsiteY9" fmla="*/ 4247910 h 4477473"/>
              <a:gd name="connsiteX10" fmla="*/ 241140 w 3088515"/>
              <a:gd name="connsiteY10" fmla="*/ 474572 h 4477473"/>
              <a:gd name="connsiteX11" fmla="*/ 278434 w 3088515"/>
              <a:gd name="connsiteY11" fmla="*/ 289847 h 4477473"/>
              <a:gd name="connsiteX12" fmla="*/ 3088515 w 3088515"/>
              <a:gd name="connsiteY12" fmla="*/ 0 h 4477473"/>
              <a:gd name="connsiteX13" fmla="*/ 715712 w 3088515"/>
              <a:gd name="connsiteY13" fmla="*/ 0 h 4477473"/>
              <a:gd name="connsiteX14" fmla="*/ 322190 w 3088515"/>
              <a:gd name="connsiteY14" fmla="*/ 209234 h 4477473"/>
              <a:gd name="connsiteX15" fmla="*/ 291129 w 3088515"/>
              <a:gd name="connsiteY15" fmla="*/ 266458 h 4477473"/>
              <a:gd name="connsiteX16" fmla="*/ 378929 w 3088515"/>
              <a:gd name="connsiteY16" fmla="*/ 239204 h 4477473"/>
              <a:gd name="connsiteX17" fmla="*/ 474572 w 3088515"/>
              <a:gd name="connsiteY17" fmla="*/ 229562 h 4477473"/>
              <a:gd name="connsiteX18" fmla="*/ 2847375 w 3088515"/>
              <a:gd name="connsiteY18" fmla="*/ 229562 h 4477473"/>
              <a:gd name="connsiteX19" fmla="*/ 2847375 w 3088515"/>
              <a:gd name="connsiteY19" fmla="*/ 4002901 h 4477473"/>
              <a:gd name="connsiteX20" fmla="*/ 2810081 w 3088515"/>
              <a:gd name="connsiteY20" fmla="*/ 4187626 h 4477473"/>
              <a:gd name="connsiteX21" fmla="*/ 2797386 w 3088515"/>
              <a:gd name="connsiteY21" fmla="*/ 4211014 h 4477473"/>
              <a:gd name="connsiteX22" fmla="*/ 2798668 w 3088515"/>
              <a:gd name="connsiteY22" fmla="*/ 4210616 h 4477473"/>
              <a:gd name="connsiteX23" fmla="*/ 3088515 w 3088515"/>
              <a:gd name="connsiteY23" fmla="*/ 3773338 h 447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88515" h="4477473">
                <a:moveTo>
                  <a:pt x="291129" y="266458"/>
                </a:moveTo>
                <a:lnTo>
                  <a:pt x="289847" y="266856"/>
                </a:lnTo>
                <a:cubicBezTo>
                  <a:pt x="119516" y="338900"/>
                  <a:pt x="0" y="507560"/>
                  <a:pt x="0" y="704134"/>
                </a:cubicBezTo>
                <a:lnTo>
                  <a:pt x="0" y="4477473"/>
                </a:lnTo>
                <a:lnTo>
                  <a:pt x="2372803" y="4477473"/>
                </a:lnTo>
                <a:cubicBezTo>
                  <a:pt x="2536615" y="4477473"/>
                  <a:pt x="2681042" y="4394476"/>
                  <a:pt x="2766326" y="4268239"/>
                </a:cubicBezTo>
                <a:lnTo>
                  <a:pt x="2797386" y="4211014"/>
                </a:lnTo>
                <a:lnTo>
                  <a:pt x="2709586" y="4238269"/>
                </a:lnTo>
                <a:cubicBezTo>
                  <a:pt x="2678692" y="4244590"/>
                  <a:pt x="2646705" y="4247910"/>
                  <a:pt x="2613943" y="4247910"/>
                </a:cubicBezTo>
                <a:lnTo>
                  <a:pt x="241140" y="4247910"/>
                </a:lnTo>
                <a:lnTo>
                  <a:pt x="241140" y="474572"/>
                </a:lnTo>
                <a:cubicBezTo>
                  <a:pt x="241140" y="409047"/>
                  <a:pt x="254420" y="346624"/>
                  <a:pt x="278434" y="289847"/>
                </a:cubicBezTo>
                <a:close/>
                <a:moveTo>
                  <a:pt x="3088515" y="0"/>
                </a:moveTo>
                <a:lnTo>
                  <a:pt x="715712" y="0"/>
                </a:lnTo>
                <a:cubicBezTo>
                  <a:pt x="551900" y="0"/>
                  <a:pt x="407474" y="82997"/>
                  <a:pt x="322190" y="209234"/>
                </a:cubicBezTo>
                <a:lnTo>
                  <a:pt x="291129" y="266458"/>
                </a:lnTo>
                <a:lnTo>
                  <a:pt x="378929" y="239204"/>
                </a:lnTo>
                <a:cubicBezTo>
                  <a:pt x="409823" y="232882"/>
                  <a:pt x="441810" y="229562"/>
                  <a:pt x="474572" y="229562"/>
                </a:cubicBezTo>
                <a:lnTo>
                  <a:pt x="2847375" y="229562"/>
                </a:lnTo>
                <a:lnTo>
                  <a:pt x="2847375" y="4002901"/>
                </a:lnTo>
                <a:cubicBezTo>
                  <a:pt x="2847375" y="4068426"/>
                  <a:pt x="2834095" y="4130849"/>
                  <a:pt x="2810081" y="4187626"/>
                </a:cubicBezTo>
                <a:lnTo>
                  <a:pt x="2797386" y="4211014"/>
                </a:lnTo>
                <a:lnTo>
                  <a:pt x="2798668" y="4210616"/>
                </a:lnTo>
                <a:cubicBezTo>
                  <a:pt x="2968999" y="4138572"/>
                  <a:pt x="3088515" y="3969912"/>
                  <a:pt x="3088515" y="3773338"/>
                </a:cubicBezTo>
                <a:close/>
              </a:path>
            </a:pathLst>
          </a:custGeom>
          <a:solidFill>
            <a:srgbClr val="90C5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B01F9-F7A1-6EAC-8CED-4E081DF778F4}"/>
              </a:ext>
            </a:extLst>
          </p:cNvPr>
          <p:cNvSpPr txBox="1"/>
          <p:nvPr/>
        </p:nvSpPr>
        <p:spPr>
          <a:xfrm>
            <a:off x="2689934" y="473384"/>
            <a:ext cx="8176333" cy="67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3: There is no significant relationship between the amount spent on meat products and the response rates in marketing campaigns.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AC101-0643-55EB-A904-1C08D36BFCA9}"/>
              </a:ext>
            </a:extLst>
          </p:cNvPr>
          <p:cNvSpPr txBox="1"/>
          <p:nvPr/>
        </p:nvSpPr>
        <p:spPr>
          <a:xfrm>
            <a:off x="1839897" y="190426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 value = 1.620540963756365e-41 &lt; significance value (0.05)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35DB5-6D92-9C69-2680-A60B2B4C8E58}"/>
              </a:ext>
            </a:extLst>
          </p:cNvPr>
          <p:cNvSpPr txBox="1"/>
          <p:nvPr/>
        </p:nvSpPr>
        <p:spPr>
          <a:xfrm>
            <a:off x="1839897" y="24776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the Null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D34A3-322A-2401-BDD5-2854AFC1E0F6}"/>
              </a:ext>
            </a:extLst>
          </p:cNvPr>
          <p:cNvSpPr txBox="1"/>
          <p:nvPr/>
        </p:nvSpPr>
        <p:spPr>
          <a:xfrm>
            <a:off x="1839896" y="5973025"/>
            <a:ext cx="10352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amount spent on meat significantly differs between customers who responded and those who did not respond to marketing campaigns.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04C26-5780-6BA5-A92D-E7187CD87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15" y="3203936"/>
            <a:ext cx="3867150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DE266-3F51-FF82-553C-DBECD621A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582" y="2910149"/>
            <a:ext cx="4485963" cy="28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 l="13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26AFEA-37E4-7DC7-673E-8098F91760E9}"/>
              </a:ext>
            </a:extLst>
          </p:cNvPr>
          <p:cNvSpPr/>
          <p:nvPr/>
        </p:nvSpPr>
        <p:spPr>
          <a:xfrm flipH="1">
            <a:off x="1772838" y="150471"/>
            <a:ext cx="9972317" cy="1607308"/>
          </a:xfrm>
          <a:custGeom>
            <a:avLst/>
            <a:gdLst>
              <a:gd name="connsiteX0" fmla="*/ 291129 w 3088515"/>
              <a:gd name="connsiteY0" fmla="*/ 266458 h 4477473"/>
              <a:gd name="connsiteX1" fmla="*/ 289847 w 3088515"/>
              <a:gd name="connsiteY1" fmla="*/ 266856 h 4477473"/>
              <a:gd name="connsiteX2" fmla="*/ 0 w 3088515"/>
              <a:gd name="connsiteY2" fmla="*/ 704134 h 4477473"/>
              <a:gd name="connsiteX3" fmla="*/ 0 w 3088515"/>
              <a:gd name="connsiteY3" fmla="*/ 4477473 h 4477473"/>
              <a:gd name="connsiteX4" fmla="*/ 2372803 w 3088515"/>
              <a:gd name="connsiteY4" fmla="*/ 4477473 h 4477473"/>
              <a:gd name="connsiteX5" fmla="*/ 2766326 w 3088515"/>
              <a:gd name="connsiteY5" fmla="*/ 4268239 h 4477473"/>
              <a:gd name="connsiteX6" fmla="*/ 2797386 w 3088515"/>
              <a:gd name="connsiteY6" fmla="*/ 4211014 h 4477473"/>
              <a:gd name="connsiteX7" fmla="*/ 2709586 w 3088515"/>
              <a:gd name="connsiteY7" fmla="*/ 4238269 h 4477473"/>
              <a:gd name="connsiteX8" fmla="*/ 2613943 w 3088515"/>
              <a:gd name="connsiteY8" fmla="*/ 4247910 h 4477473"/>
              <a:gd name="connsiteX9" fmla="*/ 241140 w 3088515"/>
              <a:gd name="connsiteY9" fmla="*/ 4247910 h 4477473"/>
              <a:gd name="connsiteX10" fmla="*/ 241140 w 3088515"/>
              <a:gd name="connsiteY10" fmla="*/ 474572 h 4477473"/>
              <a:gd name="connsiteX11" fmla="*/ 278434 w 3088515"/>
              <a:gd name="connsiteY11" fmla="*/ 289847 h 4477473"/>
              <a:gd name="connsiteX12" fmla="*/ 3088515 w 3088515"/>
              <a:gd name="connsiteY12" fmla="*/ 0 h 4477473"/>
              <a:gd name="connsiteX13" fmla="*/ 715712 w 3088515"/>
              <a:gd name="connsiteY13" fmla="*/ 0 h 4477473"/>
              <a:gd name="connsiteX14" fmla="*/ 322190 w 3088515"/>
              <a:gd name="connsiteY14" fmla="*/ 209234 h 4477473"/>
              <a:gd name="connsiteX15" fmla="*/ 291129 w 3088515"/>
              <a:gd name="connsiteY15" fmla="*/ 266458 h 4477473"/>
              <a:gd name="connsiteX16" fmla="*/ 378929 w 3088515"/>
              <a:gd name="connsiteY16" fmla="*/ 239204 h 4477473"/>
              <a:gd name="connsiteX17" fmla="*/ 474572 w 3088515"/>
              <a:gd name="connsiteY17" fmla="*/ 229562 h 4477473"/>
              <a:gd name="connsiteX18" fmla="*/ 2847375 w 3088515"/>
              <a:gd name="connsiteY18" fmla="*/ 229562 h 4477473"/>
              <a:gd name="connsiteX19" fmla="*/ 2847375 w 3088515"/>
              <a:gd name="connsiteY19" fmla="*/ 4002901 h 4477473"/>
              <a:gd name="connsiteX20" fmla="*/ 2810081 w 3088515"/>
              <a:gd name="connsiteY20" fmla="*/ 4187626 h 4477473"/>
              <a:gd name="connsiteX21" fmla="*/ 2797386 w 3088515"/>
              <a:gd name="connsiteY21" fmla="*/ 4211014 h 4477473"/>
              <a:gd name="connsiteX22" fmla="*/ 2798668 w 3088515"/>
              <a:gd name="connsiteY22" fmla="*/ 4210616 h 4477473"/>
              <a:gd name="connsiteX23" fmla="*/ 3088515 w 3088515"/>
              <a:gd name="connsiteY23" fmla="*/ 3773338 h 447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88515" h="4477473">
                <a:moveTo>
                  <a:pt x="291129" y="266458"/>
                </a:moveTo>
                <a:lnTo>
                  <a:pt x="289847" y="266856"/>
                </a:lnTo>
                <a:cubicBezTo>
                  <a:pt x="119516" y="338900"/>
                  <a:pt x="0" y="507560"/>
                  <a:pt x="0" y="704134"/>
                </a:cubicBezTo>
                <a:lnTo>
                  <a:pt x="0" y="4477473"/>
                </a:lnTo>
                <a:lnTo>
                  <a:pt x="2372803" y="4477473"/>
                </a:lnTo>
                <a:cubicBezTo>
                  <a:pt x="2536615" y="4477473"/>
                  <a:pt x="2681042" y="4394476"/>
                  <a:pt x="2766326" y="4268239"/>
                </a:cubicBezTo>
                <a:lnTo>
                  <a:pt x="2797386" y="4211014"/>
                </a:lnTo>
                <a:lnTo>
                  <a:pt x="2709586" y="4238269"/>
                </a:lnTo>
                <a:cubicBezTo>
                  <a:pt x="2678692" y="4244590"/>
                  <a:pt x="2646705" y="4247910"/>
                  <a:pt x="2613943" y="4247910"/>
                </a:cubicBezTo>
                <a:lnTo>
                  <a:pt x="241140" y="4247910"/>
                </a:lnTo>
                <a:lnTo>
                  <a:pt x="241140" y="474572"/>
                </a:lnTo>
                <a:cubicBezTo>
                  <a:pt x="241140" y="409047"/>
                  <a:pt x="254420" y="346624"/>
                  <a:pt x="278434" y="289847"/>
                </a:cubicBezTo>
                <a:close/>
                <a:moveTo>
                  <a:pt x="3088515" y="0"/>
                </a:moveTo>
                <a:lnTo>
                  <a:pt x="715712" y="0"/>
                </a:lnTo>
                <a:cubicBezTo>
                  <a:pt x="551900" y="0"/>
                  <a:pt x="407474" y="82997"/>
                  <a:pt x="322190" y="209234"/>
                </a:cubicBezTo>
                <a:lnTo>
                  <a:pt x="291129" y="266458"/>
                </a:lnTo>
                <a:lnTo>
                  <a:pt x="378929" y="239204"/>
                </a:lnTo>
                <a:cubicBezTo>
                  <a:pt x="409823" y="232882"/>
                  <a:pt x="441810" y="229562"/>
                  <a:pt x="474572" y="229562"/>
                </a:cubicBezTo>
                <a:lnTo>
                  <a:pt x="2847375" y="229562"/>
                </a:lnTo>
                <a:lnTo>
                  <a:pt x="2847375" y="4002901"/>
                </a:lnTo>
                <a:cubicBezTo>
                  <a:pt x="2847375" y="4068426"/>
                  <a:pt x="2834095" y="4130849"/>
                  <a:pt x="2810081" y="4187626"/>
                </a:cubicBezTo>
                <a:lnTo>
                  <a:pt x="2797386" y="4211014"/>
                </a:lnTo>
                <a:lnTo>
                  <a:pt x="2798668" y="4210616"/>
                </a:lnTo>
                <a:cubicBezTo>
                  <a:pt x="2968999" y="4138572"/>
                  <a:pt x="3088515" y="3969912"/>
                  <a:pt x="3088515" y="3773338"/>
                </a:cubicBezTo>
                <a:close/>
              </a:path>
            </a:pathLst>
          </a:custGeom>
          <a:solidFill>
            <a:srgbClr val="90C5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B01F9-F7A1-6EAC-8CED-4E081DF778F4}"/>
              </a:ext>
            </a:extLst>
          </p:cNvPr>
          <p:cNvSpPr txBox="1"/>
          <p:nvPr/>
        </p:nvSpPr>
        <p:spPr>
          <a:xfrm>
            <a:off x="3153791" y="473384"/>
            <a:ext cx="7339614" cy="96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Hypothesis 4: Customers who spend more on fish products are more likely to respond positively to marketing campaigns promoting seafood specials or cooking classes.</a:t>
            </a:r>
            <a:endParaRPr lang="en-US" b="1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AC101-0643-55EB-A904-1C08D36BFCA9}"/>
              </a:ext>
            </a:extLst>
          </p:cNvPr>
          <p:cNvSpPr txBox="1"/>
          <p:nvPr/>
        </p:nvSpPr>
        <p:spPr>
          <a:xfrm>
            <a:off x="1839896" y="1904260"/>
            <a:ext cx="638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 value = 5.351004838201368e-15 &lt; significance value (0.05)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35DB5-6D92-9C69-2680-A60B2B4C8E58}"/>
              </a:ext>
            </a:extLst>
          </p:cNvPr>
          <p:cNvSpPr txBox="1"/>
          <p:nvPr/>
        </p:nvSpPr>
        <p:spPr>
          <a:xfrm>
            <a:off x="1839897" y="24776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the Null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D34A3-322A-2401-BDD5-2854AFC1E0F6}"/>
              </a:ext>
            </a:extLst>
          </p:cNvPr>
          <p:cNvSpPr txBox="1"/>
          <p:nvPr/>
        </p:nvSpPr>
        <p:spPr>
          <a:xfrm>
            <a:off x="1839896" y="5973025"/>
            <a:ext cx="10352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amount spent on wines significantly differs between customers who responded and those who did not respond to marketing campaigns.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547D7-09D6-1419-EE78-6471BB22E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589" y="3057451"/>
            <a:ext cx="3800475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979D6-5ECD-868C-5443-169D46910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96" y="3072383"/>
            <a:ext cx="4158122" cy="26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 l="13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26AFEA-37E4-7DC7-673E-8098F91760E9}"/>
              </a:ext>
            </a:extLst>
          </p:cNvPr>
          <p:cNvSpPr/>
          <p:nvPr/>
        </p:nvSpPr>
        <p:spPr>
          <a:xfrm flipH="1">
            <a:off x="1772838" y="150471"/>
            <a:ext cx="9972317" cy="1607308"/>
          </a:xfrm>
          <a:custGeom>
            <a:avLst/>
            <a:gdLst>
              <a:gd name="connsiteX0" fmla="*/ 291129 w 3088515"/>
              <a:gd name="connsiteY0" fmla="*/ 266458 h 4477473"/>
              <a:gd name="connsiteX1" fmla="*/ 289847 w 3088515"/>
              <a:gd name="connsiteY1" fmla="*/ 266856 h 4477473"/>
              <a:gd name="connsiteX2" fmla="*/ 0 w 3088515"/>
              <a:gd name="connsiteY2" fmla="*/ 704134 h 4477473"/>
              <a:gd name="connsiteX3" fmla="*/ 0 w 3088515"/>
              <a:gd name="connsiteY3" fmla="*/ 4477473 h 4477473"/>
              <a:gd name="connsiteX4" fmla="*/ 2372803 w 3088515"/>
              <a:gd name="connsiteY4" fmla="*/ 4477473 h 4477473"/>
              <a:gd name="connsiteX5" fmla="*/ 2766326 w 3088515"/>
              <a:gd name="connsiteY5" fmla="*/ 4268239 h 4477473"/>
              <a:gd name="connsiteX6" fmla="*/ 2797386 w 3088515"/>
              <a:gd name="connsiteY6" fmla="*/ 4211014 h 4477473"/>
              <a:gd name="connsiteX7" fmla="*/ 2709586 w 3088515"/>
              <a:gd name="connsiteY7" fmla="*/ 4238269 h 4477473"/>
              <a:gd name="connsiteX8" fmla="*/ 2613943 w 3088515"/>
              <a:gd name="connsiteY8" fmla="*/ 4247910 h 4477473"/>
              <a:gd name="connsiteX9" fmla="*/ 241140 w 3088515"/>
              <a:gd name="connsiteY9" fmla="*/ 4247910 h 4477473"/>
              <a:gd name="connsiteX10" fmla="*/ 241140 w 3088515"/>
              <a:gd name="connsiteY10" fmla="*/ 474572 h 4477473"/>
              <a:gd name="connsiteX11" fmla="*/ 278434 w 3088515"/>
              <a:gd name="connsiteY11" fmla="*/ 289847 h 4477473"/>
              <a:gd name="connsiteX12" fmla="*/ 3088515 w 3088515"/>
              <a:gd name="connsiteY12" fmla="*/ 0 h 4477473"/>
              <a:gd name="connsiteX13" fmla="*/ 715712 w 3088515"/>
              <a:gd name="connsiteY13" fmla="*/ 0 h 4477473"/>
              <a:gd name="connsiteX14" fmla="*/ 322190 w 3088515"/>
              <a:gd name="connsiteY14" fmla="*/ 209234 h 4477473"/>
              <a:gd name="connsiteX15" fmla="*/ 291129 w 3088515"/>
              <a:gd name="connsiteY15" fmla="*/ 266458 h 4477473"/>
              <a:gd name="connsiteX16" fmla="*/ 378929 w 3088515"/>
              <a:gd name="connsiteY16" fmla="*/ 239204 h 4477473"/>
              <a:gd name="connsiteX17" fmla="*/ 474572 w 3088515"/>
              <a:gd name="connsiteY17" fmla="*/ 229562 h 4477473"/>
              <a:gd name="connsiteX18" fmla="*/ 2847375 w 3088515"/>
              <a:gd name="connsiteY18" fmla="*/ 229562 h 4477473"/>
              <a:gd name="connsiteX19" fmla="*/ 2847375 w 3088515"/>
              <a:gd name="connsiteY19" fmla="*/ 4002901 h 4477473"/>
              <a:gd name="connsiteX20" fmla="*/ 2810081 w 3088515"/>
              <a:gd name="connsiteY20" fmla="*/ 4187626 h 4477473"/>
              <a:gd name="connsiteX21" fmla="*/ 2797386 w 3088515"/>
              <a:gd name="connsiteY21" fmla="*/ 4211014 h 4477473"/>
              <a:gd name="connsiteX22" fmla="*/ 2798668 w 3088515"/>
              <a:gd name="connsiteY22" fmla="*/ 4210616 h 4477473"/>
              <a:gd name="connsiteX23" fmla="*/ 3088515 w 3088515"/>
              <a:gd name="connsiteY23" fmla="*/ 3773338 h 447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88515" h="4477473">
                <a:moveTo>
                  <a:pt x="291129" y="266458"/>
                </a:moveTo>
                <a:lnTo>
                  <a:pt x="289847" y="266856"/>
                </a:lnTo>
                <a:cubicBezTo>
                  <a:pt x="119516" y="338900"/>
                  <a:pt x="0" y="507560"/>
                  <a:pt x="0" y="704134"/>
                </a:cubicBezTo>
                <a:lnTo>
                  <a:pt x="0" y="4477473"/>
                </a:lnTo>
                <a:lnTo>
                  <a:pt x="2372803" y="4477473"/>
                </a:lnTo>
                <a:cubicBezTo>
                  <a:pt x="2536615" y="4477473"/>
                  <a:pt x="2681042" y="4394476"/>
                  <a:pt x="2766326" y="4268239"/>
                </a:cubicBezTo>
                <a:lnTo>
                  <a:pt x="2797386" y="4211014"/>
                </a:lnTo>
                <a:lnTo>
                  <a:pt x="2709586" y="4238269"/>
                </a:lnTo>
                <a:cubicBezTo>
                  <a:pt x="2678692" y="4244590"/>
                  <a:pt x="2646705" y="4247910"/>
                  <a:pt x="2613943" y="4247910"/>
                </a:cubicBezTo>
                <a:lnTo>
                  <a:pt x="241140" y="4247910"/>
                </a:lnTo>
                <a:lnTo>
                  <a:pt x="241140" y="474572"/>
                </a:lnTo>
                <a:cubicBezTo>
                  <a:pt x="241140" y="409047"/>
                  <a:pt x="254420" y="346624"/>
                  <a:pt x="278434" y="289847"/>
                </a:cubicBezTo>
                <a:close/>
                <a:moveTo>
                  <a:pt x="3088515" y="0"/>
                </a:moveTo>
                <a:lnTo>
                  <a:pt x="715712" y="0"/>
                </a:lnTo>
                <a:cubicBezTo>
                  <a:pt x="551900" y="0"/>
                  <a:pt x="407474" y="82997"/>
                  <a:pt x="322190" y="209234"/>
                </a:cubicBezTo>
                <a:lnTo>
                  <a:pt x="291129" y="266458"/>
                </a:lnTo>
                <a:lnTo>
                  <a:pt x="378929" y="239204"/>
                </a:lnTo>
                <a:cubicBezTo>
                  <a:pt x="409823" y="232882"/>
                  <a:pt x="441810" y="229562"/>
                  <a:pt x="474572" y="229562"/>
                </a:cubicBezTo>
                <a:lnTo>
                  <a:pt x="2847375" y="229562"/>
                </a:lnTo>
                <a:lnTo>
                  <a:pt x="2847375" y="4002901"/>
                </a:lnTo>
                <a:cubicBezTo>
                  <a:pt x="2847375" y="4068426"/>
                  <a:pt x="2834095" y="4130849"/>
                  <a:pt x="2810081" y="4187626"/>
                </a:cubicBezTo>
                <a:lnTo>
                  <a:pt x="2797386" y="4211014"/>
                </a:lnTo>
                <a:lnTo>
                  <a:pt x="2798668" y="4210616"/>
                </a:lnTo>
                <a:cubicBezTo>
                  <a:pt x="2968999" y="4138572"/>
                  <a:pt x="3088515" y="3969912"/>
                  <a:pt x="3088515" y="3773338"/>
                </a:cubicBezTo>
                <a:close/>
              </a:path>
            </a:pathLst>
          </a:custGeom>
          <a:solidFill>
            <a:srgbClr val="90C5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B01F9-F7A1-6EAC-8CED-4E081DF778F4}"/>
              </a:ext>
            </a:extLst>
          </p:cNvPr>
          <p:cNvSpPr txBox="1"/>
          <p:nvPr/>
        </p:nvSpPr>
        <p:spPr>
          <a:xfrm>
            <a:off x="2663301" y="473384"/>
            <a:ext cx="8273988" cy="96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5: There is a positive correlation between the amount spent on sweets and the response rates in marketing campaigns targeting family-oriented or holiday-themed promotions.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AC101-0643-55EB-A904-1C08D36BFCA9}"/>
              </a:ext>
            </a:extLst>
          </p:cNvPr>
          <p:cNvSpPr txBox="1"/>
          <p:nvPr/>
        </p:nvSpPr>
        <p:spPr>
          <a:xfrm>
            <a:off x="1839897" y="190426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 value = 2.222422096548862e-14 &lt; significance value (0.05)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35DB5-6D92-9C69-2680-A60B2B4C8E58}"/>
              </a:ext>
            </a:extLst>
          </p:cNvPr>
          <p:cNvSpPr txBox="1"/>
          <p:nvPr/>
        </p:nvSpPr>
        <p:spPr>
          <a:xfrm>
            <a:off x="1839897" y="24776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the Null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D34A3-322A-2401-BDD5-2854AFC1E0F6}"/>
              </a:ext>
            </a:extLst>
          </p:cNvPr>
          <p:cNvSpPr txBox="1"/>
          <p:nvPr/>
        </p:nvSpPr>
        <p:spPr>
          <a:xfrm>
            <a:off x="1839896" y="5973025"/>
            <a:ext cx="10352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amount spent on sweet significantly differs between customers who responded and those who did not respond to marketing campaigns.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4FE80-5F7B-C070-FD66-7677B209C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3104442"/>
            <a:ext cx="3800475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A0CFE-49F0-28D8-1089-19CFD88E9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226" y="3058907"/>
            <a:ext cx="4298803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134</TotalTime>
  <Words>414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Chaninder Singh</dc:creator>
  <cp:lastModifiedBy>amar kothare</cp:lastModifiedBy>
  <cp:revision>34</cp:revision>
  <dcterms:created xsi:type="dcterms:W3CDTF">2024-04-27T14:25:11Z</dcterms:created>
  <dcterms:modified xsi:type="dcterms:W3CDTF">2024-04-28T12:01:01Z</dcterms:modified>
</cp:coreProperties>
</file>