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5" r:id="rId5"/>
    <p:sldId id="261" r:id="rId6"/>
    <p:sldId id="268" r:id="rId7"/>
    <p:sldId id="269" r:id="rId8"/>
    <p:sldId id="259" r:id="rId9"/>
    <p:sldId id="266" r:id="rId10"/>
    <p:sldId id="267" r:id="rId11"/>
    <p:sldId id="262" r:id="rId12"/>
    <p:sldId id="263" r:id="rId13"/>
    <p:sldId id="274" r:id="rId14"/>
    <p:sldId id="271" r:id="rId15"/>
    <p:sldId id="270" r:id="rId16"/>
    <p:sldId id="277" r:id="rId17"/>
    <p:sldId id="272" r:id="rId18"/>
    <p:sldId id="275" r:id="rId19"/>
    <p:sldId id="276"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6B2B-50C0-4E7F-A7BD-1605291072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AAECB-FBF5-E79B-0F68-4DE8CEAFE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3BB16-E73C-C450-05E9-6285FA067DBC}"/>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176E95C9-6BC9-20EF-294D-981DE70F5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BBFE-0516-13BB-F662-EA7EAA09A4BE}"/>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397918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A7DB-5C94-3ED4-30B3-0EEE493CE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95302-D8C2-18D4-B213-ED5BD97E0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D0649-8E34-F385-8609-D19F63E25A5F}"/>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480669D8-EF94-AE11-6CA5-6B7D8CAF3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7963D-103C-7163-BE4A-CEA5D4110337}"/>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128713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928A9-EFFB-9F86-103C-03D99CE92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B9473-E08D-372D-D92D-6B4AC599FB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1818C-C29D-9E35-CA9D-777DE53ACF18}"/>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12195AED-08B0-4114-76A6-760A1995D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260C1-6747-A276-9A73-09D5F0B24AA3}"/>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389066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9554-42B8-10C8-0AD3-5506FE084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9F0A0-6C8F-525B-FF89-93A7941D2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1AB94-073E-0BB4-CE8D-AB77AE4F7861}"/>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BD247587-4FD2-039D-6D1A-48B95F8E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B374B-9661-5B75-5A94-5C1CC66FFD56}"/>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19445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C61A-BA9F-3056-6240-B2B7C11FBC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4D7F8-120D-ABC0-DE97-C339EFAAA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338D0E-A612-CC13-512E-66005C0C25AC}"/>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9BC67E44-E670-CACC-3920-24BA58FC3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B532D-DB48-52F7-3CF4-7C983D98BD44}"/>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81592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2C07-4846-134C-F969-3CD46F09E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829FF-D249-4B92-EBAC-D297748FA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AB1296-4E75-6389-6143-E289348F6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599CD2-73A3-6345-552D-3DEBBDF4923C}"/>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6" name="Footer Placeholder 5">
            <a:extLst>
              <a:ext uri="{FF2B5EF4-FFF2-40B4-BE49-F238E27FC236}">
                <a16:creationId xmlns:a16="http://schemas.microsoft.com/office/drawing/2014/main" id="{D4340619-D029-2E5E-EFCC-DA1D8AF64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53B25-4F1E-F0AB-FE52-147CCDFB0E85}"/>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141794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557-1D34-47BE-3FA3-CC2A2068B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E9444-EF79-FFCF-F77D-BE21D4684D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2F444-2F62-C5A0-D3E1-BAA79F91E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62D3F-2452-95B1-DB30-FE3602DC8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4D82E-E684-4C37-A352-F05BFDA3D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CA06BA-ECD5-E5DF-2B60-CA0B3CD687CB}"/>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8" name="Footer Placeholder 7">
            <a:extLst>
              <a:ext uri="{FF2B5EF4-FFF2-40B4-BE49-F238E27FC236}">
                <a16:creationId xmlns:a16="http://schemas.microsoft.com/office/drawing/2014/main" id="{05961526-2A82-317C-E7F5-F9C3EEBB6B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391577-8A54-DFA0-F70D-68D7E63DDD22}"/>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5073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1737-561B-3560-0787-307283F586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9AF7E4-DC18-BF6D-E026-98F23921AA05}"/>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4" name="Footer Placeholder 3">
            <a:extLst>
              <a:ext uri="{FF2B5EF4-FFF2-40B4-BE49-F238E27FC236}">
                <a16:creationId xmlns:a16="http://schemas.microsoft.com/office/drawing/2014/main" id="{D06E65B2-3E8A-7CC3-5866-4F660DEB5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0770BC-1112-F3F7-1A24-54BFFF5E74FF}"/>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306278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F08E5-6FFA-D38D-96FB-F1F46ABCCCA0}"/>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3" name="Footer Placeholder 2">
            <a:extLst>
              <a:ext uri="{FF2B5EF4-FFF2-40B4-BE49-F238E27FC236}">
                <a16:creationId xmlns:a16="http://schemas.microsoft.com/office/drawing/2014/main" id="{3E6A0E60-1002-3A80-0A4E-AC26D1E97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CBA5FB-DF00-2523-890D-9F10521D4009}"/>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245418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FDC0-D520-F7AE-B278-9B3E14BEA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1AD98-B127-E375-9B19-6AE74DC62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0097A4-DE4F-6023-3589-ED926CAFE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C9F9E-8D65-6F79-8023-F12AA5ECD01F}"/>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6" name="Footer Placeholder 5">
            <a:extLst>
              <a:ext uri="{FF2B5EF4-FFF2-40B4-BE49-F238E27FC236}">
                <a16:creationId xmlns:a16="http://schemas.microsoft.com/office/drawing/2014/main" id="{D5EBD6D7-8700-0C05-EA0E-73A671C6A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DCDCD-03F2-2B6F-67DA-CF061A4F11D7}"/>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281708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626D-32E0-E2EC-869A-B1E512CCA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29018-DAF7-3BC7-1ED8-F11241A4E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486BB-CE6B-D1A6-D0D5-07E674B4B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ECBFE-27F6-5C2B-B123-E2BEB96D43EF}"/>
              </a:ext>
            </a:extLst>
          </p:cNvPr>
          <p:cNvSpPr>
            <a:spLocks noGrp="1"/>
          </p:cNvSpPr>
          <p:nvPr>
            <p:ph type="dt" sz="half" idx="10"/>
          </p:nvPr>
        </p:nvSpPr>
        <p:spPr/>
        <p:txBody>
          <a:bodyPr/>
          <a:lstStyle/>
          <a:p>
            <a:fld id="{595B7532-07DA-43F9-A069-65960766D270}" type="datetimeFigureOut">
              <a:rPr lang="en-US" smtClean="0"/>
              <a:t>4/1/2024</a:t>
            </a:fld>
            <a:endParaRPr lang="en-US"/>
          </a:p>
        </p:txBody>
      </p:sp>
      <p:sp>
        <p:nvSpPr>
          <p:cNvPr id="6" name="Footer Placeholder 5">
            <a:extLst>
              <a:ext uri="{FF2B5EF4-FFF2-40B4-BE49-F238E27FC236}">
                <a16:creationId xmlns:a16="http://schemas.microsoft.com/office/drawing/2014/main" id="{1FE1A974-AB59-CFCB-0388-D0D70E83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5B240-1F2B-298E-CE9D-0418F9B3C618}"/>
              </a:ext>
            </a:extLst>
          </p:cNvPr>
          <p:cNvSpPr>
            <a:spLocks noGrp="1"/>
          </p:cNvSpPr>
          <p:nvPr>
            <p:ph type="sldNum" sz="quarter" idx="12"/>
          </p:nvPr>
        </p:nvSpPr>
        <p:spPr/>
        <p:txBody>
          <a:bodyPr/>
          <a:lstStyle/>
          <a:p>
            <a:fld id="{01250376-6567-4F3C-98CD-20C1F2AC2DD8}" type="slidenum">
              <a:rPr lang="en-US" smtClean="0"/>
              <a:t>‹#›</a:t>
            </a:fld>
            <a:endParaRPr lang="en-US"/>
          </a:p>
        </p:txBody>
      </p:sp>
    </p:spTree>
    <p:extLst>
      <p:ext uri="{BB962C8B-B14F-4D97-AF65-F5344CB8AC3E}">
        <p14:creationId xmlns:p14="http://schemas.microsoft.com/office/powerpoint/2010/main" val="322305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3EF44-446A-B8E4-60CF-703559293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14610-71A3-8C3D-1F23-89485F08F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5F6FA-7A17-27A9-3E6C-82994CF955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B7532-07DA-43F9-A069-65960766D270}" type="datetimeFigureOut">
              <a:rPr lang="en-US" smtClean="0"/>
              <a:t>4/1/2024</a:t>
            </a:fld>
            <a:endParaRPr lang="en-US"/>
          </a:p>
        </p:txBody>
      </p:sp>
      <p:sp>
        <p:nvSpPr>
          <p:cNvPr id="5" name="Footer Placeholder 4">
            <a:extLst>
              <a:ext uri="{FF2B5EF4-FFF2-40B4-BE49-F238E27FC236}">
                <a16:creationId xmlns:a16="http://schemas.microsoft.com/office/drawing/2014/main" id="{DFA17940-B174-26AF-DC9A-0C301F0A8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159A46-FE9B-7DC3-638E-D475CA0DC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50376-6567-4F3C-98CD-20C1F2AC2DD8}" type="slidenum">
              <a:rPr lang="en-US" smtClean="0"/>
              <a:t>‹#›</a:t>
            </a:fld>
            <a:endParaRPr lang="en-US"/>
          </a:p>
        </p:txBody>
      </p:sp>
    </p:spTree>
    <p:extLst>
      <p:ext uri="{BB962C8B-B14F-4D97-AF65-F5344CB8AC3E}">
        <p14:creationId xmlns:p14="http://schemas.microsoft.com/office/powerpoint/2010/main" val="3598217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10A1-2F16-4ACF-00BB-5E4817CDFA07}"/>
              </a:ext>
            </a:extLst>
          </p:cNvPr>
          <p:cNvSpPr>
            <a:spLocks noGrp="1"/>
          </p:cNvSpPr>
          <p:nvPr>
            <p:ph type="ctrTitle"/>
          </p:nvPr>
        </p:nvSpPr>
        <p:spPr>
          <a:xfrm>
            <a:off x="1524000" y="389554"/>
            <a:ext cx="9144000" cy="1210646"/>
          </a:xfrm>
        </p:spPr>
        <p:txBody>
          <a:bodyPr>
            <a:normAutofit/>
          </a:bodyPr>
          <a:lstStyle/>
          <a:p>
            <a:r>
              <a:rPr lang="en-US" sz="3200" b="1" u="sng" dirty="0">
                <a:latin typeface="+mn-lt"/>
              </a:rPr>
              <a:t>Problem Statement</a:t>
            </a:r>
          </a:p>
        </p:txBody>
      </p:sp>
      <p:sp>
        <p:nvSpPr>
          <p:cNvPr id="3" name="Subtitle 2">
            <a:extLst>
              <a:ext uri="{FF2B5EF4-FFF2-40B4-BE49-F238E27FC236}">
                <a16:creationId xmlns:a16="http://schemas.microsoft.com/office/drawing/2014/main" id="{DEA177B8-21D6-320F-F14E-FC7B105258BA}"/>
              </a:ext>
            </a:extLst>
          </p:cNvPr>
          <p:cNvSpPr>
            <a:spLocks noGrp="1"/>
          </p:cNvSpPr>
          <p:nvPr>
            <p:ph type="subTitle" idx="1"/>
          </p:nvPr>
        </p:nvSpPr>
        <p:spPr>
          <a:xfrm>
            <a:off x="1524000" y="2521258"/>
            <a:ext cx="9144000" cy="2736542"/>
          </a:xfrm>
        </p:spPr>
        <p:txBody>
          <a:bodyPr>
            <a:normAutofit fontScale="92500"/>
          </a:bodyPr>
          <a:lstStyle/>
          <a:p>
            <a:pPr algn="l"/>
            <a:r>
              <a:rPr lang="en-US" b="1" i="0" dirty="0">
                <a:solidFill>
                  <a:srgbClr val="1F1F1F"/>
                </a:solidFill>
                <a:effectLst/>
                <a:latin typeface="Google Sans"/>
              </a:rPr>
              <a:t>Goal:</a:t>
            </a:r>
            <a:r>
              <a:rPr lang="en-US" b="0" i="0" dirty="0">
                <a:solidFill>
                  <a:srgbClr val="1F1F1F"/>
                </a:solidFill>
                <a:effectLst/>
                <a:latin typeface="Google Sans"/>
              </a:rPr>
              <a:t> Increase bank revenue through a cost-effective telemarketing campaign for term deposits.</a:t>
            </a:r>
          </a:p>
          <a:p>
            <a:pPr algn="l"/>
            <a:r>
              <a:rPr lang="en-US" b="1" i="0" dirty="0">
                <a:solidFill>
                  <a:srgbClr val="1F1F1F"/>
                </a:solidFill>
                <a:effectLst/>
                <a:latin typeface="Google Sans"/>
              </a:rPr>
              <a:t>Method:</a:t>
            </a:r>
            <a:r>
              <a:rPr lang="en-US" b="0" i="0" dirty="0">
                <a:solidFill>
                  <a:srgbClr val="1F1F1F"/>
                </a:solidFill>
                <a:effectLst/>
                <a:latin typeface="Google Sans"/>
              </a:rPr>
              <a:t> Analyze existing customer data to identify patterns and improve the positive response rate (subscriptions) for term deposits.</a:t>
            </a:r>
          </a:p>
          <a:p>
            <a:pPr algn="l"/>
            <a:r>
              <a:rPr lang="en-US" b="1" i="0" dirty="0">
                <a:solidFill>
                  <a:srgbClr val="1F1F1F"/>
                </a:solidFill>
                <a:effectLst/>
                <a:latin typeface="Google Sans"/>
              </a:rPr>
              <a:t>Focus:</a:t>
            </a:r>
            <a:r>
              <a:rPr lang="en-US" b="0" i="0" dirty="0">
                <a:solidFill>
                  <a:srgbClr val="1F1F1F"/>
                </a:solidFill>
                <a:effectLst/>
                <a:latin typeface="Google Sans"/>
              </a:rPr>
              <a:t> Customer demographics, campaign timing (temporal trends), and other relevant factors influencing campaign success.</a:t>
            </a:r>
          </a:p>
          <a:p>
            <a:pPr algn="l"/>
            <a:r>
              <a:rPr lang="en-US" b="1" i="0" dirty="0">
                <a:solidFill>
                  <a:srgbClr val="1F1F1F"/>
                </a:solidFill>
                <a:effectLst/>
                <a:latin typeface="Google Sans"/>
              </a:rPr>
              <a:t>Outcome:</a:t>
            </a:r>
            <a:r>
              <a:rPr lang="en-US" b="0" i="0" dirty="0">
                <a:solidFill>
                  <a:srgbClr val="1F1F1F"/>
                </a:solidFill>
                <a:effectLst/>
                <a:latin typeface="Google Sans"/>
              </a:rPr>
              <a:t> Recommendations for targeted marketing strategy improvements.</a:t>
            </a:r>
          </a:p>
          <a:p>
            <a:endParaRPr lang="en-US" dirty="0"/>
          </a:p>
        </p:txBody>
      </p:sp>
    </p:spTree>
    <p:extLst>
      <p:ext uri="{BB962C8B-B14F-4D97-AF65-F5344CB8AC3E}">
        <p14:creationId xmlns:p14="http://schemas.microsoft.com/office/powerpoint/2010/main" val="368853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A86626A-4592-840B-344F-CF61627AF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36" y="469623"/>
            <a:ext cx="4362739" cy="2764231"/>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250D79-8E4A-06B2-095C-78B406353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576" y="469623"/>
            <a:ext cx="4113439" cy="2764231"/>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E9FF15D-5C23-7DDC-CBF5-A8E08F483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436" y="3476303"/>
            <a:ext cx="4362739" cy="2785172"/>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52E096E-7009-2532-EAD5-B12627B13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7047" y="3472387"/>
            <a:ext cx="4190337" cy="2789088"/>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1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8D85-A10C-8111-42BD-18B13AC8D50B}"/>
              </a:ext>
            </a:extLst>
          </p:cNvPr>
          <p:cNvSpPr>
            <a:spLocks noGrp="1"/>
          </p:cNvSpPr>
          <p:nvPr>
            <p:ph type="title"/>
          </p:nvPr>
        </p:nvSpPr>
        <p:spPr>
          <a:xfrm>
            <a:off x="690307" y="-5192"/>
            <a:ext cx="10515600" cy="617521"/>
          </a:xfrm>
        </p:spPr>
        <p:txBody>
          <a:bodyPr>
            <a:normAutofit/>
          </a:bodyPr>
          <a:lstStyle/>
          <a:p>
            <a:pPr algn="ctr"/>
            <a:r>
              <a:rPr lang="en-US" sz="2400" u="sng" dirty="0">
                <a:latin typeface="+mn-lt"/>
              </a:rPr>
              <a:t>Creating Derived variable (salary category)</a:t>
            </a:r>
          </a:p>
        </p:txBody>
      </p:sp>
      <p:pic>
        <p:nvPicPr>
          <p:cNvPr id="7" name="Picture 6">
            <a:extLst>
              <a:ext uri="{FF2B5EF4-FFF2-40B4-BE49-F238E27FC236}">
                <a16:creationId xmlns:a16="http://schemas.microsoft.com/office/drawing/2014/main" id="{E386B374-B3E7-629E-6FC6-C95257F587F5}"/>
              </a:ext>
            </a:extLst>
          </p:cNvPr>
          <p:cNvPicPr>
            <a:picLocks noChangeAspect="1"/>
          </p:cNvPicPr>
          <p:nvPr/>
        </p:nvPicPr>
        <p:blipFill>
          <a:blip r:embed="rId2"/>
          <a:stretch>
            <a:fillRect/>
          </a:stretch>
        </p:blipFill>
        <p:spPr>
          <a:xfrm>
            <a:off x="128283" y="670260"/>
            <a:ext cx="3619691" cy="2027748"/>
          </a:xfrm>
          <a:prstGeom prst="rect">
            <a:avLst/>
          </a:prstGeom>
          <a:ln>
            <a:solidFill>
              <a:schemeClr val="tx1"/>
            </a:solidFill>
          </a:ln>
        </p:spPr>
      </p:pic>
      <p:cxnSp>
        <p:nvCxnSpPr>
          <p:cNvPr id="9" name="Straight Connector 8">
            <a:extLst>
              <a:ext uri="{FF2B5EF4-FFF2-40B4-BE49-F238E27FC236}">
                <a16:creationId xmlns:a16="http://schemas.microsoft.com/office/drawing/2014/main" id="{5034743E-3A2A-F509-E0D1-C93F10396119}"/>
              </a:ext>
            </a:extLst>
          </p:cNvPr>
          <p:cNvCxnSpPr>
            <a:cxnSpLocks/>
          </p:cNvCxnSpPr>
          <p:nvPr/>
        </p:nvCxnSpPr>
        <p:spPr>
          <a:xfrm>
            <a:off x="128283" y="2959790"/>
            <a:ext cx="11958942" cy="0"/>
          </a:xfrm>
          <a:prstGeom prst="line">
            <a:avLst/>
          </a:prstGeom>
          <a:ln w="38100"/>
        </p:spPr>
        <p:style>
          <a:lnRef idx="1">
            <a:schemeClr val="accent5"/>
          </a:lnRef>
          <a:fillRef idx="0">
            <a:schemeClr val="accent5"/>
          </a:fillRef>
          <a:effectRef idx="0">
            <a:schemeClr val="accent5"/>
          </a:effectRef>
          <a:fontRef idx="minor">
            <a:schemeClr val="tx1"/>
          </a:fontRef>
        </p:style>
      </p:cxnSp>
      <p:pic>
        <p:nvPicPr>
          <p:cNvPr id="11" name="Picture 10">
            <a:extLst>
              <a:ext uri="{FF2B5EF4-FFF2-40B4-BE49-F238E27FC236}">
                <a16:creationId xmlns:a16="http://schemas.microsoft.com/office/drawing/2014/main" id="{D5E5E4A9-DE88-9A60-E623-B9DBE02B63F9}"/>
              </a:ext>
            </a:extLst>
          </p:cNvPr>
          <p:cNvPicPr>
            <a:picLocks noChangeAspect="1"/>
          </p:cNvPicPr>
          <p:nvPr/>
        </p:nvPicPr>
        <p:blipFill>
          <a:blip r:embed="rId3"/>
          <a:stretch>
            <a:fillRect/>
          </a:stretch>
        </p:blipFill>
        <p:spPr>
          <a:xfrm>
            <a:off x="4000609" y="1233000"/>
            <a:ext cx="6203881" cy="1063933"/>
          </a:xfrm>
          <a:prstGeom prst="rect">
            <a:avLst/>
          </a:prstGeom>
          <a:ln>
            <a:solidFill>
              <a:schemeClr val="tx1"/>
            </a:solidFill>
          </a:ln>
        </p:spPr>
      </p:pic>
      <p:pic>
        <p:nvPicPr>
          <p:cNvPr id="6146" name="Picture 2">
            <a:extLst>
              <a:ext uri="{FF2B5EF4-FFF2-40B4-BE49-F238E27FC236}">
                <a16:creationId xmlns:a16="http://schemas.microsoft.com/office/drawing/2014/main" id="{A7815F18-5922-F132-F5AF-2F4CC600B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83" y="3061930"/>
            <a:ext cx="3945754" cy="3053668"/>
          </a:xfrm>
          <a:prstGeom prst="rect">
            <a:avLst/>
          </a:prstGeom>
          <a:noFill/>
          <a:ln>
            <a:solidFill>
              <a:schemeClr val="tx1"/>
            </a:solidFill>
          </a:ln>
          <a:effectLst>
            <a:innerShdw blurRad="63500" dist="50800" dir="27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BA8B8E7-6B8A-C389-1A76-89DC0D8E6E3B}"/>
              </a:ext>
            </a:extLst>
          </p:cNvPr>
          <p:cNvPicPr>
            <a:picLocks noChangeAspect="1"/>
          </p:cNvPicPr>
          <p:nvPr/>
        </p:nvPicPr>
        <p:blipFill>
          <a:blip r:embed="rId5"/>
          <a:stretch>
            <a:fillRect/>
          </a:stretch>
        </p:blipFill>
        <p:spPr>
          <a:xfrm>
            <a:off x="10457125" y="665854"/>
            <a:ext cx="1047750" cy="2107922"/>
          </a:xfrm>
          <a:prstGeom prst="rect">
            <a:avLst/>
          </a:prstGeom>
          <a:ln>
            <a:solidFill>
              <a:schemeClr val="tx1"/>
            </a:solidFill>
          </a:ln>
        </p:spPr>
      </p:pic>
      <p:pic>
        <p:nvPicPr>
          <p:cNvPr id="5122" name="Picture 2">
            <a:extLst>
              <a:ext uri="{FF2B5EF4-FFF2-40B4-BE49-F238E27FC236}">
                <a16:creationId xmlns:a16="http://schemas.microsoft.com/office/drawing/2014/main" id="{B289637B-BA32-3CD8-04B6-5B38BC57B1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0919" y="3080750"/>
            <a:ext cx="2357664" cy="2318587"/>
          </a:xfrm>
          <a:prstGeom prst="rect">
            <a:avLst/>
          </a:prstGeom>
          <a:noFill/>
          <a:ln>
            <a:solidFill>
              <a:schemeClr val="accent1"/>
            </a:solidFill>
          </a:ln>
          <a:effectLst>
            <a:innerShdw blurRad="63500" dist="50800" dir="27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3EE81C8-6063-52CB-0DFE-3721D55399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2741" y="3068534"/>
            <a:ext cx="2311143" cy="2324200"/>
          </a:xfrm>
          <a:prstGeom prst="rect">
            <a:avLst/>
          </a:prstGeom>
          <a:noFill/>
          <a:ln>
            <a:solidFill>
              <a:schemeClr val="accent1"/>
            </a:solidFill>
          </a:ln>
          <a:effectLst>
            <a:innerShdw blurRad="63500" dist="50800" dir="27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B98CDE8-F106-0285-60BF-7F9A176C30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8042" y="3061931"/>
            <a:ext cx="2311143" cy="2337406"/>
          </a:xfrm>
          <a:prstGeom prst="rect">
            <a:avLst/>
          </a:prstGeom>
          <a:noFill/>
          <a:ln>
            <a:solidFill>
              <a:schemeClr val="accent1"/>
            </a:solidFill>
          </a:ln>
          <a:effectLst>
            <a:innerShdw blurRad="63500" dist="50800" dir="27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427A0C-0411-B8CD-958F-C8147141800E}"/>
              </a:ext>
            </a:extLst>
          </p:cNvPr>
          <p:cNvSpPr txBox="1"/>
          <p:nvPr/>
        </p:nvSpPr>
        <p:spPr>
          <a:xfrm>
            <a:off x="10457125" y="279189"/>
            <a:ext cx="1047750" cy="369332"/>
          </a:xfrm>
          <a:prstGeom prst="rect">
            <a:avLst/>
          </a:prstGeom>
          <a:noFill/>
        </p:spPr>
        <p:txBody>
          <a:bodyPr wrap="square" rtlCol="0">
            <a:spAutoFit/>
          </a:bodyPr>
          <a:lstStyle/>
          <a:p>
            <a:r>
              <a:rPr lang="en-US" dirty="0"/>
              <a:t>Output</a:t>
            </a:r>
          </a:p>
        </p:txBody>
      </p:sp>
      <p:sp>
        <p:nvSpPr>
          <p:cNvPr id="4" name="TextBox 3">
            <a:extLst>
              <a:ext uri="{FF2B5EF4-FFF2-40B4-BE49-F238E27FC236}">
                <a16:creationId xmlns:a16="http://schemas.microsoft.com/office/drawing/2014/main" id="{F6E2D1D0-B29D-8AEA-0FA8-DFC951FD6EBE}"/>
              </a:ext>
            </a:extLst>
          </p:cNvPr>
          <p:cNvSpPr txBox="1"/>
          <p:nvPr/>
        </p:nvSpPr>
        <p:spPr>
          <a:xfrm>
            <a:off x="5044433" y="837396"/>
            <a:ext cx="3524250" cy="369332"/>
          </a:xfrm>
          <a:prstGeom prst="rect">
            <a:avLst/>
          </a:prstGeom>
          <a:noFill/>
        </p:spPr>
        <p:txBody>
          <a:bodyPr wrap="square" rtlCol="0">
            <a:spAutoFit/>
          </a:bodyPr>
          <a:lstStyle/>
          <a:p>
            <a:pPr algn="ctr"/>
            <a:r>
              <a:rPr lang="en-US" dirty="0"/>
              <a:t>Code</a:t>
            </a:r>
          </a:p>
        </p:txBody>
      </p:sp>
      <p:sp>
        <p:nvSpPr>
          <p:cNvPr id="5" name="TextBox 4">
            <a:extLst>
              <a:ext uri="{FF2B5EF4-FFF2-40B4-BE49-F238E27FC236}">
                <a16:creationId xmlns:a16="http://schemas.microsoft.com/office/drawing/2014/main" id="{926695F6-CF92-D1E1-75B6-97AD099CBA25}"/>
              </a:ext>
            </a:extLst>
          </p:cNvPr>
          <p:cNvSpPr txBox="1"/>
          <p:nvPr/>
        </p:nvSpPr>
        <p:spPr>
          <a:xfrm>
            <a:off x="5279516" y="5580767"/>
            <a:ext cx="5199324" cy="369332"/>
          </a:xfrm>
          <a:prstGeom prst="rect">
            <a:avLst/>
          </a:prstGeom>
          <a:noFill/>
          <a:ln>
            <a:solidFill>
              <a:schemeClr val="accent2"/>
            </a:solidFill>
          </a:ln>
        </p:spPr>
        <p:txBody>
          <a:bodyPr wrap="square" rtlCol="0">
            <a:spAutoFit/>
          </a:bodyPr>
          <a:lstStyle/>
          <a:p>
            <a:r>
              <a:rPr lang="en-US" dirty="0"/>
              <a:t>Distribution of salary category vs Response (YES /NO)</a:t>
            </a:r>
          </a:p>
        </p:txBody>
      </p:sp>
      <p:sp>
        <p:nvSpPr>
          <p:cNvPr id="6" name="TextBox 5">
            <a:extLst>
              <a:ext uri="{FF2B5EF4-FFF2-40B4-BE49-F238E27FC236}">
                <a16:creationId xmlns:a16="http://schemas.microsoft.com/office/drawing/2014/main" id="{029978B5-BC3A-D576-1728-9082CD01D800}"/>
              </a:ext>
            </a:extLst>
          </p:cNvPr>
          <p:cNvSpPr txBox="1"/>
          <p:nvPr/>
        </p:nvSpPr>
        <p:spPr>
          <a:xfrm>
            <a:off x="229925" y="6243625"/>
            <a:ext cx="5485075" cy="369332"/>
          </a:xfrm>
          <a:prstGeom prst="rect">
            <a:avLst/>
          </a:prstGeom>
          <a:noFill/>
          <a:ln>
            <a:solidFill>
              <a:schemeClr val="accent2"/>
            </a:solidFill>
          </a:ln>
        </p:spPr>
        <p:txBody>
          <a:bodyPr wrap="square" rtlCol="0">
            <a:spAutoFit/>
          </a:bodyPr>
          <a:lstStyle/>
          <a:p>
            <a:r>
              <a:rPr lang="en-US" dirty="0"/>
              <a:t>Note : MIG and HIG category are more likely to say “YES”</a:t>
            </a:r>
          </a:p>
        </p:txBody>
      </p:sp>
    </p:spTree>
    <p:extLst>
      <p:ext uri="{BB962C8B-B14F-4D97-AF65-F5344CB8AC3E}">
        <p14:creationId xmlns:p14="http://schemas.microsoft.com/office/powerpoint/2010/main" val="93115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9E24-79C3-E966-E47E-94B1028D2D70}"/>
              </a:ext>
            </a:extLst>
          </p:cNvPr>
          <p:cNvSpPr>
            <a:spLocks noGrp="1"/>
          </p:cNvSpPr>
          <p:nvPr>
            <p:ph type="title"/>
          </p:nvPr>
        </p:nvSpPr>
        <p:spPr>
          <a:xfrm>
            <a:off x="838200" y="229954"/>
            <a:ext cx="10515600" cy="660592"/>
          </a:xfrm>
        </p:spPr>
        <p:txBody>
          <a:bodyPr>
            <a:normAutofit/>
          </a:bodyPr>
          <a:lstStyle/>
          <a:p>
            <a:pPr algn="ctr"/>
            <a:r>
              <a:rPr lang="en-US" sz="3200" dirty="0">
                <a:latin typeface="+mn-lt"/>
              </a:rPr>
              <a:t>Correlation Between Independent Variables</a:t>
            </a:r>
          </a:p>
        </p:txBody>
      </p:sp>
      <p:pic>
        <p:nvPicPr>
          <p:cNvPr id="7170" name="Picture 2">
            <a:extLst>
              <a:ext uri="{FF2B5EF4-FFF2-40B4-BE49-F238E27FC236}">
                <a16:creationId xmlns:a16="http://schemas.microsoft.com/office/drawing/2014/main" id="{33F8C6B8-4B95-C61E-BDAF-0D16DDE9B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09" y="890546"/>
            <a:ext cx="6143625" cy="4591050"/>
          </a:xfrm>
          <a:prstGeom prst="rect">
            <a:avLst/>
          </a:prstGeom>
          <a:noFill/>
          <a:ln>
            <a:solidFill>
              <a:schemeClr val="tx1"/>
            </a:solidFill>
          </a:ln>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F421B0A-CA77-8F3B-D5CA-702A329DB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005" y="1254263"/>
            <a:ext cx="5349625" cy="4090093"/>
          </a:xfrm>
          <a:prstGeom prst="rect">
            <a:avLst/>
          </a:prstGeom>
          <a:noFill/>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25961D-F192-17D8-65E5-2471B5DA15B4}"/>
              </a:ext>
            </a:extLst>
          </p:cNvPr>
          <p:cNvSpPr txBox="1"/>
          <p:nvPr/>
        </p:nvSpPr>
        <p:spPr>
          <a:xfrm>
            <a:off x="304709" y="5603737"/>
            <a:ext cx="11553916" cy="338554"/>
          </a:xfrm>
          <a:prstGeom prst="rect">
            <a:avLst/>
          </a:prstGeom>
          <a:noFill/>
          <a:ln>
            <a:solidFill>
              <a:schemeClr val="accent2"/>
            </a:solidFill>
          </a:ln>
        </p:spPr>
        <p:txBody>
          <a:bodyPr wrap="square" rtlCol="0">
            <a:spAutoFit/>
          </a:bodyPr>
          <a:lstStyle/>
          <a:p>
            <a:r>
              <a:rPr lang="en-US" sz="1600" dirty="0"/>
              <a:t>If we look at correlation matrix there is no strong correlation between independent variables hence there is no issue of multi-collinearity.</a:t>
            </a:r>
          </a:p>
        </p:txBody>
      </p:sp>
      <p:sp>
        <p:nvSpPr>
          <p:cNvPr id="4" name="TextBox 3">
            <a:extLst>
              <a:ext uri="{FF2B5EF4-FFF2-40B4-BE49-F238E27FC236}">
                <a16:creationId xmlns:a16="http://schemas.microsoft.com/office/drawing/2014/main" id="{8D8BE18D-C076-A03B-A224-238F51354FE9}"/>
              </a:ext>
            </a:extLst>
          </p:cNvPr>
          <p:cNvSpPr txBox="1"/>
          <p:nvPr/>
        </p:nvSpPr>
        <p:spPr>
          <a:xfrm>
            <a:off x="319042" y="6064432"/>
            <a:ext cx="11553916" cy="338554"/>
          </a:xfrm>
          <a:prstGeom prst="rect">
            <a:avLst/>
          </a:prstGeom>
          <a:noFill/>
          <a:ln>
            <a:solidFill>
              <a:schemeClr val="accent2"/>
            </a:solidFill>
          </a:ln>
        </p:spPr>
        <p:txBody>
          <a:bodyPr wrap="square" rtlCol="0">
            <a:spAutoFit/>
          </a:bodyPr>
          <a:lstStyle/>
          <a:p>
            <a:r>
              <a:rPr lang="en-US" sz="1600" dirty="0"/>
              <a:t>Out of all the categorical features contact is having the most importance</a:t>
            </a:r>
          </a:p>
        </p:txBody>
      </p:sp>
    </p:spTree>
    <p:extLst>
      <p:ext uri="{BB962C8B-B14F-4D97-AF65-F5344CB8AC3E}">
        <p14:creationId xmlns:p14="http://schemas.microsoft.com/office/powerpoint/2010/main" val="235067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2D6FFD-11C2-ECE4-2574-6FCDD788FEA7}"/>
              </a:ext>
            </a:extLst>
          </p:cNvPr>
          <p:cNvSpPr txBox="1"/>
          <p:nvPr/>
        </p:nvSpPr>
        <p:spPr>
          <a:xfrm>
            <a:off x="2196576" y="3850042"/>
            <a:ext cx="7010400" cy="369332"/>
          </a:xfrm>
          <a:prstGeom prst="rect">
            <a:avLst/>
          </a:prstGeom>
          <a:noFill/>
        </p:spPr>
        <p:txBody>
          <a:bodyPr wrap="square" rtlCol="0">
            <a:spAutoFit/>
          </a:bodyPr>
          <a:lstStyle/>
          <a:p>
            <a:pPr algn="ctr"/>
            <a:r>
              <a:rPr lang="en-US" b="1" u="sng" dirty="0"/>
              <a:t>How does Categorical variables contribute to “YES” as response</a:t>
            </a:r>
          </a:p>
        </p:txBody>
      </p:sp>
      <p:sp>
        <p:nvSpPr>
          <p:cNvPr id="9" name="TextBox 8">
            <a:extLst>
              <a:ext uri="{FF2B5EF4-FFF2-40B4-BE49-F238E27FC236}">
                <a16:creationId xmlns:a16="http://schemas.microsoft.com/office/drawing/2014/main" id="{11AAAC1E-1246-E050-8217-26EA494C2AF5}"/>
              </a:ext>
            </a:extLst>
          </p:cNvPr>
          <p:cNvSpPr txBox="1"/>
          <p:nvPr/>
        </p:nvSpPr>
        <p:spPr>
          <a:xfrm>
            <a:off x="1704975" y="4794034"/>
            <a:ext cx="8153400" cy="369332"/>
          </a:xfrm>
          <a:prstGeom prst="rect">
            <a:avLst/>
          </a:prstGeom>
          <a:noFill/>
        </p:spPr>
        <p:txBody>
          <a:bodyPr wrap="square" rtlCol="0">
            <a:spAutoFit/>
          </a:bodyPr>
          <a:lstStyle/>
          <a:p>
            <a:pPr algn="ctr"/>
            <a:r>
              <a:rPr lang="en-US" dirty="0"/>
              <a:t>Check Jupyter notebook code block for the result (cell 48) </a:t>
            </a:r>
          </a:p>
        </p:txBody>
      </p:sp>
      <p:sp>
        <p:nvSpPr>
          <p:cNvPr id="2" name="TextBox 1">
            <a:extLst>
              <a:ext uri="{FF2B5EF4-FFF2-40B4-BE49-F238E27FC236}">
                <a16:creationId xmlns:a16="http://schemas.microsoft.com/office/drawing/2014/main" id="{701D441B-9793-B79D-DE7F-91E052137F67}"/>
              </a:ext>
            </a:extLst>
          </p:cNvPr>
          <p:cNvSpPr txBox="1"/>
          <p:nvPr/>
        </p:nvSpPr>
        <p:spPr>
          <a:xfrm>
            <a:off x="2015231" y="550416"/>
            <a:ext cx="7010400" cy="369332"/>
          </a:xfrm>
          <a:prstGeom prst="rect">
            <a:avLst/>
          </a:prstGeom>
          <a:noFill/>
        </p:spPr>
        <p:txBody>
          <a:bodyPr wrap="square" rtlCol="0">
            <a:spAutoFit/>
          </a:bodyPr>
          <a:lstStyle/>
          <a:p>
            <a:pPr algn="ctr"/>
            <a:r>
              <a:rPr lang="en-US" b="1" u="sng" dirty="0"/>
              <a:t>What is the distribution of categorical variables</a:t>
            </a:r>
          </a:p>
        </p:txBody>
      </p:sp>
      <p:sp>
        <p:nvSpPr>
          <p:cNvPr id="3" name="TextBox 2">
            <a:extLst>
              <a:ext uri="{FF2B5EF4-FFF2-40B4-BE49-F238E27FC236}">
                <a16:creationId xmlns:a16="http://schemas.microsoft.com/office/drawing/2014/main" id="{9A152501-53F3-4317-EA2A-1E0F2A15DE79}"/>
              </a:ext>
            </a:extLst>
          </p:cNvPr>
          <p:cNvSpPr txBox="1"/>
          <p:nvPr/>
        </p:nvSpPr>
        <p:spPr>
          <a:xfrm>
            <a:off x="2467992" y="1384917"/>
            <a:ext cx="6471822" cy="369332"/>
          </a:xfrm>
          <a:prstGeom prst="rect">
            <a:avLst/>
          </a:prstGeom>
          <a:noFill/>
        </p:spPr>
        <p:txBody>
          <a:bodyPr wrap="square" rtlCol="0">
            <a:spAutoFit/>
          </a:bodyPr>
          <a:lstStyle/>
          <a:p>
            <a:pPr algn="ctr"/>
            <a:r>
              <a:rPr lang="en-US" dirty="0"/>
              <a:t>Refer cell 22 from Jupyter notebook</a:t>
            </a:r>
          </a:p>
        </p:txBody>
      </p:sp>
    </p:spTree>
    <p:extLst>
      <p:ext uri="{BB962C8B-B14F-4D97-AF65-F5344CB8AC3E}">
        <p14:creationId xmlns:p14="http://schemas.microsoft.com/office/powerpoint/2010/main" val="123624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5FC535-7AA5-777D-C4DC-DFFC2C3D9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84" y="1195295"/>
            <a:ext cx="5438311"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69D083-72C2-B0C5-64DA-30B773A4A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395" y="1195295"/>
            <a:ext cx="5886450"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846121-C0BC-1015-1C2D-B361BDC99702}"/>
              </a:ext>
            </a:extLst>
          </p:cNvPr>
          <p:cNvSpPr txBox="1"/>
          <p:nvPr/>
        </p:nvSpPr>
        <p:spPr>
          <a:xfrm>
            <a:off x="2663301" y="319596"/>
            <a:ext cx="7137647" cy="369332"/>
          </a:xfrm>
          <a:prstGeom prst="rect">
            <a:avLst/>
          </a:prstGeom>
          <a:noFill/>
        </p:spPr>
        <p:txBody>
          <a:bodyPr wrap="square" rtlCol="0">
            <a:spAutoFit/>
          </a:bodyPr>
          <a:lstStyle/>
          <a:p>
            <a:pPr algn="ctr"/>
            <a:r>
              <a:rPr lang="en-US" b="1" dirty="0"/>
              <a:t>How does duration effect the response as “YES”</a:t>
            </a:r>
          </a:p>
        </p:txBody>
      </p:sp>
      <p:sp>
        <p:nvSpPr>
          <p:cNvPr id="5" name="TextBox 4">
            <a:extLst>
              <a:ext uri="{FF2B5EF4-FFF2-40B4-BE49-F238E27FC236}">
                <a16:creationId xmlns:a16="http://schemas.microsoft.com/office/drawing/2014/main" id="{2ECE3679-1C58-E0ED-32CD-329AC75BF032}"/>
              </a:ext>
            </a:extLst>
          </p:cNvPr>
          <p:cNvSpPr txBox="1"/>
          <p:nvPr/>
        </p:nvSpPr>
        <p:spPr>
          <a:xfrm>
            <a:off x="793072" y="5097548"/>
            <a:ext cx="10662081" cy="369332"/>
          </a:xfrm>
          <a:prstGeom prst="rect">
            <a:avLst/>
          </a:prstGeom>
          <a:noFill/>
          <a:ln>
            <a:solidFill>
              <a:schemeClr val="accent2"/>
            </a:solidFill>
          </a:ln>
        </p:spPr>
        <p:txBody>
          <a:bodyPr wrap="square" rtlCol="0">
            <a:spAutoFit/>
          </a:bodyPr>
          <a:lstStyle/>
          <a:p>
            <a:r>
              <a:rPr lang="en-US" dirty="0"/>
              <a:t>For response “NO” Maximum number of calls are near to zero minutes</a:t>
            </a:r>
          </a:p>
        </p:txBody>
      </p:sp>
      <p:sp>
        <p:nvSpPr>
          <p:cNvPr id="6" name="TextBox 5">
            <a:extLst>
              <a:ext uri="{FF2B5EF4-FFF2-40B4-BE49-F238E27FC236}">
                <a16:creationId xmlns:a16="http://schemas.microsoft.com/office/drawing/2014/main" id="{56E3BFD8-38C7-A327-F5C0-495AB22EDC1A}"/>
              </a:ext>
            </a:extLst>
          </p:cNvPr>
          <p:cNvSpPr txBox="1"/>
          <p:nvPr/>
        </p:nvSpPr>
        <p:spPr>
          <a:xfrm>
            <a:off x="764959" y="5844752"/>
            <a:ext cx="10662081" cy="369332"/>
          </a:xfrm>
          <a:prstGeom prst="rect">
            <a:avLst/>
          </a:prstGeom>
          <a:noFill/>
          <a:ln>
            <a:solidFill>
              <a:schemeClr val="accent2"/>
            </a:solidFill>
          </a:ln>
        </p:spPr>
        <p:txBody>
          <a:bodyPr wrap="square" rtlCol="0">
            <a:spAutoFit/>
          </a:bodyPr>
          <a:lstStyle/>
          <a:p>
            <a:r>
              <a:rPr lang="en-US" dirty="0"/>
              <a:t>For response “YES” Maximum number of calls last up to 5-8 minutes</a:t>
            </a:r>
          </a:p>
        </p:txBody>
      </p:sp>
    </p:spTree>
    <p:extLst>
      <p:ext uri="{BB962C8B-B14F-4D97-AF65-F5344CB8AC3E}">
        <p14:creationId xmlns:p14="http://schemas.microsoft.com/office/powerpoint/2010/main" val="238336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DD3A5B-35F4-9A15-812B-1DA9D4935E91}"/>
              </a:ext>
            </a:extLst>
          </p:cNvPr>
          <p:cNvSpPr txBox="1"/>
          <p:nvPr/>
        </p:nvSpPr>
        <p:spPr>
          <a:xfrm>
            <a:off x="613668" y="419812"/>
            <a:ext cx="5042517" cy="276999"/>
          </a:xfrm>
          <a:prstGeom prst="rect">
            <a:avLst/>
          </a:prstGeom>
          <a:noFill/>
        </p:spPr>
        <p:txBody>
          <a:bodyPr wrap="square" rtlCol="0">
            <a:spAutoFit/>
          </a:bodyPr>
          <a:lstStyle/>
          <a:p>
            <a:r>
              <a:rPr lang="en-US" sz="1200" b="1" u="sng" dirty="0">
                <a:latin typeface="Arial" panose="020B0604020202020204" pitchFamily="34" charset="0"/>
                <a:cs typeface="Arial" panose="020B0604020202020204" pitchFamily="34" charset="0"/>
              </a:rPr>
              <a:t>“Summation” of “call duration” according to month in “HOURS”</a:t>
            </a:r>
          </a:p>
        </p:txBody>
      </p:sp>
      <p:pic>
        <p:nvPicPr>
          <p:cNvPr id="6" name="Picture 5">
            <a:extLst>
              <a:ext uri="{FF2B5EF4-FFF2-40B4-BE49-F238E27FC236}">
                <a16:creationId xmlns:a16="http://schemas.microsoft.com/office/drawing/2014/main" id="{1C0F6A7B-8161-E422-8CF8-136A44D6F313}"/>
              </a:ext>
            </a:extLst>
          </p:cNvPr>
          <p:cNvPicPr>
            <a:picLocks noChangeAspect="1"/>
          </p:cNvPicPr>
          <p:nvPr/>
        </p:nvPicPr>
        <p:blipFill>
          <a:blip r:embed="rId2"/>
          <a:stretch>
            <a:fillRect/>
          </a:stretch>
        </p:blipFill>
        <p:spPr>
          <a:xfrm>
            <a:off x="1941850" y="742978"/>
            <a:ext cx="1495425" cy="2343150"/>
          </a:xfrm>
          <a:prstGeom prst="rect">
            <a:avLst/>
          </a:prstGeom>
          <a:ln>
            <a:solidFill>
              <a:schemeClr val="accent1"/>
            </a:solidFill>
          </a:ln>
        </p:spPr>
      </p:pic>
      <p:pic>
        <p:nvPicPr>
          <p:cNvPr id="8" name="Picture 7">
            <a:extLst>
              <a:ext uri="{FF2B5EF4-FFF2-40B4-BE49-F238E27FC236}">
                <a16:creationId xmlns:a16="http://schemas.microsoft.com/office/drawing/2014/main" id="{E9E6C86A-D216-5DDA-FE0E-D1181E3FEC35}"/>
              </a:ext>
            </a:extLst>
          </p:cNvPr>
          <p:cNvPicPr>
            <a:picLocks noChangeAspect="1"/>
          </p:cNvPicPr>
          <p:nvPr/>
        </p:nvPicPr>
        <p:blipFill>
          <a:blip r:embed="rId3"/>
          <a:stretch>
            <a:fillRect/>
          </a:stretch>
        </p:blipFill>
        <p:spPr>
          <a:xfrm>
            <a:off x="8087835" y="696810"/>
            <a:ext cx="1657350" cy="2343150"/>
          </a:xfrm>
          <a:prstGeom prst="rect">
            <a:avLst/>
          </a:prstGeom>
          <a:ln>
            <a:solidFill>
              <a:schemeClr val="accent1"/>
            </a:solidFill>
          </a:ln>
        </p:spPr>
      </p:pic>
      <p:sp>
        <p:nvSpPr>
          <p:cNvPr id="9" name="TextBox 8">
            <a:extLst>
              <a:ext uri="{FF2B5EF4-FFF2-40B4-BE49-F238E27FC236}">
                <a16:creationId xmlns:a16="http://schemas.microsoft.com/office/drawing/2014/main" id="{6D798E61-E6F6-D5B5-6847-E54AFC8954C0}"/>
              </a:ext>
            </a:extLst>
          </p:cNvPr>
          <p:cNvSpPr txBox="1"/>
          <p:nvPr/>
        </p:nvSpPr>
        <p:spPr>
          <a:xfrm>
            <a:off x="6746566" y="419811"/>
            <a:ext cx="5042517" cy="276999"/>
          </a:xfrm>
          <a:prstGeom prst="rect">
            <a:avLst/>
          </a:prstGeom>
          <a:noFill/>
        </p:spPr>
        <p:txBody>
          <a:bodyPr wrap="square" rtlCol="0">
            <a:spAutoFit/>
          </a:bodyPr>
          <a:lstStyle/>
          <a:p>
            <a:r>
              <a:rPr lang="en-US" sz="1200" b="1" u="sng" dirty="0">
                <a:latin typeface="Arial" panose="020B0604020202020204" pitchFamily="34" charset="0"/>
                <a:cs typeface="Arial" panose="020B0604020202020204" pitchFamily="34" charset="0"/>
              </a:rPr>
              <a:t>Percentage of “RESPONSE” as “YES” w.r.t “Month”</a:t>
            </a:r>
          </a:p>
        </p:txBody>
      </p:sp>
      <p:pic>
        <p:nvPicPr>
          <p:cNvPr id="1026" name="Picture 2">
            <a:extLst>
              <a:ext uri="{FF2B5EF4-FFF2-40B4-BE49-F238E27FC236}">
                <a16:creationId xmlns:a16="http://schemas.microsoft.com/office/drawing/2014/main" id="{B192C923-530E-CD4D-E6E8-D7363F030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83" y="3135198"/>
            <a:ext cx="5158662" cy="30720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E7A763-5475-0E64-1C49-71ABDC0FB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526" y="3135198"/>
            <a:ext cx="5336222" cy="30720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4F8FCB-294F-700C-8BC8-AEE1F279BC20}"/>
              </a:ext>
            </a:extLst>
          </p:cNvPr>
          <p:cNvSpPr txBox="1"/>
          <p:nvPr/>
        </p:nvSpPr>
        <p:spPr>
          <a:xfrm>
            <a:off x="2689563" y="4313"/>
            <a:ext cx="6747122" cy="369332"/>
          </a:xfrm>
          <a:prstGeom prst="rect">
            <a:avLst/>
          </a:prstGeom>
          <a:noFill/>
        </p:spPr>
        <p:txBody>
          <a:bodyPr wrap="square" rtlCol="0">
            <a:spAutoFit/>
          </a:bodyPr>
          <a:lstStyle/>
          <a:p>
            <a:pPr algn="ctr"/>
            <a:r>
              <a:rPr lang="en-US" dirty="0"/>
              <a:t>Call Duration /Month/ Response as “YES”</a:t>
            </a:r>
          </a:p>
        </p:txBody>
      </p:sp>
      <p:sp>
        <p:nvSpPr>
          <p:cNvPr id="3" name="TextBox 2">
            <a:extLst>
              <a:ext uri="{FF2B5EF4-FFF2-40B4-BE49-F238E27FC236}">
                <a16:creationId xmlns:a16="http://schemas.microsoft.com/office/drawing/2014/main" id="{9042F2CE-B5D1-BC14-9A66-9D0F97FB3D25}"/>
              </a:ext>
            </a:extLst>
          </p:cNvPr>
          <p:cNvSpPr txBox="1"/>
          <p:nvPr/>
        </p:nvSpPr>
        <p:spPr>
          <a:xfrm>
            <a:off x="281449" y="6302448"/>
            <a:ext cx="11563350" cy="369332"/>
          </a:xfrm>
          <a:prstGeom prst="rect">
            <a:avLst/>
          </a:prstGeom>
          <a:noFill/>
          <a:ln>
            <a:solidFill>
              <a:schemeClr val="accent2"/>
            </a:solidFill>
          </a:ln>
        </p:spPr>
        <p:txBody>
          <a:bodyPr wrap="square" rtlCol="0">
            <a:spAutoFit/>
          </a:bodyPr>
          <a:lstStyle/>
          <a:p>
            <a:r>
              <a:rPr lang="en-US" dirty="0"/>
              <a:t>The conversion rate is higher for month of march even though the total duration of call was less for that particular month</a:t>
            </a:r>
          </a:p>
        </p:txBody>
      </p:sp>
    </p:spTree>
    <p:extLst>
      <p:ext uri="{BB962C8B-B14F-4D97-AF65-F5344CB8AC3E}">
        <p14:creationId xmlns:p14="http://schemas.microsoft.com/office/powerpoint/2010/main" val="382551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01F1-A2E8-EE6B-AE18-9091AEF12BFF}"/>
              </a:ext>
            </a:extLst>
          </p:cNvPr>
          <p:cNvSpPr>
            <a:spLocks noGrp="1"/>
          </p:cNvSpPr>
          <p:nvPr>
            <p:ph type="title"/>
          </p:nvPr>
        </p:nvSpPr>
        <p:spPr>
          <a:xfrm>
            <a:off x="838200" y="122884"/>
            <a:ext cx="10515600" cy="558153"/>
          </a:xfrm>
        </p:spPr>
        <p:txBody>
          <a:bodyPr>
            <a:normAutofit/>
          </a:bodyPr>
          <a:lstStyle/>
          <a:p>
            <a:pPr algn="ctr"/>
            <a:r>
              <a:rPr lang="en-US" sz="3200" dirty="0">
                <a:latin typeface="+mn-lt"/>
              </a:rPr>
              <a:t>Response Proportion by month</a:t>
            </a:r>
          </a:p>
        </p:txBody>
      </p:sp>
      <p:pic>
        <p:nvPicPr>
          <p:cNvPr id="1026" name="Picture 2">
            <a:extLst>
              <a:ext uri="{FF2B5EF4-FFF2-40B4-BE49-F238E27FC236}">
                <a16:creationId xmlns:a16="http://schemas.microsoft.com/office/drawing/2014/main" id="{0F2CDA4A-1A67-446C-F836-C1360FA40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408" y="1217535"/>
            <a:ext cx="7427183" cy="4422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CC5303-D46F-263D-9C0F-5F03F954CC43}"/>
              </a:ext>
            </a:extLst>
          </p:cNvPr>
          <p:cNvSpPr txBox="1"/>
          <p:nvPr/>
        </p:nvSpPr>
        <p:spPr>
          <a:xfrm>
            <a:off x="1464816" y="5805996"/>
            <a:ext cx="8886547" cy="369332"/>
          </a:xfrm>
          <a:prstGeom prst="rect">
            <a:avLst/>
          </a:prstGeom>
          <a:noFill/>
          <a:ln>
            <a:solidFill>
              <a:schemeClr val="accent1"/>
            </a:solidFill>
          </a:ln>
        </p:spPr>
        <p:txBody>
          <a:bodyPr wrap="square" rtlCol="0">
            <a:spAutoFit/>
          </a:bodyPr>
          <a:lstStyle/>
          <a:p>
            <a:pPr algn="ctr"/>
            <a:r>
              <a:rPr lang="en-US" dirty="0"/>
              <a:t>March, August, November and December are months with peaks </a:t>
            </a:r>
          </a:p>
        </p:txBody>
      </p:sp>
    </p:spTree>
    <p:extLst>
      <p:ext uri="{BB962C8B-B14F-4D97-AF65-F5344CB8AC3E}">
        <p14:creationId xmlns:p14="http://schemas.microsoft.com/office/powerpoint/2010/main" val="337272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8ADDAB-AD6B-1C84-75DD-FE52639BE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7" y="707023"/>
            <a:ext cx="582930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D291833-40F7-B23D-CF64-97DB7B1A2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487" y="707022"/>
            <a:ext cx="5886450"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15E2E1-F855-17DF-52B4-7D5AA722782A}"/>
              </a:ext>
            </a:extLst>
          </p:cNvPr>
          <p:cNvSpPr txBox="1"/>
          <p:nvPr/>
        </p:nvSpPr>
        <p:spPr>
          <a:xfrm>
            <a:off x="621437" y="4767309"/>
            <a:ext cx="10706470" cy="646331"/>
          </a:xfrm>
          <a:prstGeom prst="rect">
            <a:avLst/>
          </a:prstGeom>
          <a:ln/>
          <a:scene3d>
            <a:camera prst="orthographicFront"/>
            <a:lightRig rig="threePt" dir="t"/>
          </a:scene3d>
          <a:sp3d>
            <a:bevelT prst="slope"/>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Almost same distribution can be seen for age but after age 60 we have some significant response as “YES” but for “NO” the line is almost flat i.e. after 60 the probability of response to be as “YES” is more as compared to “NO”.</a:t>
            </a:r>
          </a:p>
        </p:txBody>
      </p:sp>
      <p:sp>
        <p:nvSpPr>
          <p:cNvPr id="5" name="TextBox 4">
            <a:extLst>
              <a:ext uri="{FF2B5EF4-FFF2-40B4-BE49-F238E27FC236}">
                <a16:creationId xmlns:a16="http://schemas.microsoft.com/office/drawing/2014/main" id="{E7DD4AAF-639E-88B7-526D-65B21BC1ED33}"/>
              </a:ext>
            </a:extLst>
          </p:cNvPr>
          <p:cNvSpPr txBox="1"/>
          <p:nvPr/>
        </p:nvSpPr>
        <p:spPr>
          <a:xfrm>
            <a:off x="621437" y="5638800"/>
            <a:ext cx="10706470" cy="369332"/>
          </a:xfrm>
          <a:prstGeom prst="rect">
            <a:avLst/>
          </a:prstGeom>
          <a:noFill/>
          <a:ln>
            <a:solidFill>
              <a:schemeClr val="accent2"/>
            </a:solidFill>
          </a:ln>
          <a:scene3d>
            <a:camera prst="orthographicFront"/>
            <a:lightRig rig="threePt" dir="t"/>
          </a:scene3d>
          <a:sp3d>
            <a:bevelT prst="slope"/>
          </a:sp3d>
        </p:spPr>
        <p:txBody>
          <a:bodyPr wrap="square" rtlCol="0">
            <a:spAutoFit/>
          </a:bodyPr>
          <a:lstStyle/>
          <a:p>
            <a:r>
              <a:rPr lang="en-US" dirty="0"/>
              <a:t>Most of the data for “YES” lies with range of (25 – 60 age), so our target audience is with age of 25 - 60</a:t>
            </a:r>
          </a:p>
        </p:txBody>
      </p:sp>
      <p:sp>
        <p:nvSpPr>
          <p:cNvPr id="6" name="TextBox 5">
            <a:extLst>
              <a:ext uri="{FF2B5EF4-FFF2-40B4-BE49-F238E27FC236}">
                <a16:creationId xmlns:a16="http://schemas.microsoft.com/office/drawing/2014/main" id="{F9E8AAF9-F931-AF1D-63D1-6EF44BD3BB86}"/>
              </a:ext>
            </a:extLst>
          </p:cNvPr>
          <p:cNvSpPr txBox="1"/>
          <p:nvPr/>
        </p:nvSpPr>
        <p:spPr>
          <a:xfrm>
            <a:off x="4076700" y="133350"/>
            <a:ext cx="3914775" cy="369332"/>
          </a:xfrm>
          <a:prstGeom prst="rect">
            <a:avLst/>
          </a:prstGeom>
          <a:noFill/>
        </p:spPr>
        <p:txBody>
          <a:bodyPr wrap="square" rtlCol="0">
            <a:spAutoFit/>
          </a:bodyPr>
          <a:lstStyle/>
          <a:p>
            <a:pPr algn="ctr"/>
            <a:r>
              <a:rPr lang="en-US" dirty="0"/>
              <a:t>Age Vs Responses</a:t>
            </a:r>
          </a:p>
        </p:txBody>
      </p:sp>
    </p:spTree>
    <p:extLst>
      <p:ext uri="{BB962C8B-B14F-4D97-AF65-F5344CB8AC3E}">
        <p14:creationId xmlns:p14="http://schemas.microsoft.com/office/powerpoint/2010/main" val="386764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7C2AB44-8897-5A93-4046-7BFB20D71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776288"/>
            <a:ext cx="5886450" cy="36861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7B7F339-EFC2-1E43-76D9-9019B174F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675" y="776287"/>
            <a:ext cx="5886450" cy="36861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111810-67D6-C020-52B1-FDF8A6529C18}"/>
              </a:ext>
            </a:extLst>
          </p:cNvPr>
          <p:cNvSpPr txBox="1"/>
          <p:nvPr/>
        </p:nvSpPr>
        <p:spPr>
          <a:xfrm>
            <a:off x="171449" y="4654034"/>
            <a:ext cx="11877675" cy="646331"/>
          </a:xfrm>
          <a:prstGeom prst="rect">
            <a:avLst/>
          </a:prstGeom>
          <a:noFill/>
          <a:ln>
            <a:solidFill>
              <a:schemeClr val="accent2"/>
            </a:solidFill>
          </a:ln>
        </p:spPr>
        <p:txBody>
          <a:bodyPr wrap="square" rtlCol="0">
            <a:spAutoFit/>
          </a:bodyPr>
          <a:lstStyle/>
          <a:p>
            <a:r>
              <a:rPr lang="en-US" dirty="0"/>
              <a:t>For both the graphs we can see that the distribution has three modes (trimodal), so the potential customers whose have high conversion response as “YES” can be grouped into 3 categories.</a:t>
            </a:r>
          </a:p>
        </p:txBody>
      </p:sp>
      <p:graphicFrame>
        <p:nvGraphicFramePr>
          <p:cNvPr id="5" name="Table 4">
            <a:extLst>
              <a:ext uri="{FF2B5EF4-FFF2-40B4-BE49-F238E27FC236}">
                <a16:creationId xmlns:a16="http://schemas.microsoft.com/office/drawing/2014/main" id="{CCD6C04D-8E33-9DA8-2949-6464A059F654}"/>
              </a:ext>
            </a:extLst>
          </p:cNvPr>
          <p:cNvGraphicFramePr>
            <a:graphicFrameLocks noGrp="1"/>
          </p:cNvGraphicFramePr>
          <p:nvPr>
            <p:extLst>
              <p:ext uri="{D42A27DB-BD31-4B8C-83A1-F6EECF244321}">
                <p14:modId xmlns:p14="http://schemas.microsoft.com/office/powerpoint/2010/main" val="940391981"/>
              </p:ext>
            </p:extLst>
          </p:nvPr>
        </p:nvGraphicFramePr>
        <p:xfrm>
          <a:off x="1965325" y="5441632"/>
          <a:ext cx="8128000" cy="1280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08717720"/>
                    </a:ext>
                  </a:extLst>
                </a:gridCol>
                <a:gridCol w="2032000">
                  <a:extLst>
                    <a:ext uri="{9D8B030D-6E8A-4147-A177-3AD203B41FA5}">
                      <a16:colId xmlns:a16="http://schemas.microsoft.com/office/drawing/2014/main" val="3721419501"/>
                    </a:ext>
                  </a:extLst>
                </a:gridCol>
                <a:gridCol w="2032000">
                  <a:extLst>
                    <a:ext uri="{9D8B030D-6E8A-4147-A177-3AD203B41FA5}">
                      <a16:colId xmlns:a16="http://schemas.microsoft.com/office/drawing/2014/main" val="4081584420"/>
                    </a:ext>
                  </a:extLst>
                </a:gridCol>
                <a:gridCol w="2032000">
                  <a:extLst>
                    <a:ext uri="{9D8B030D-6E8A-4147-A177-3AD203B41FA5}">
                      <a16:colId xmlns:a16="http://schemas.microsoft.com/office/drawing/2014/main" val="3171249387"/>
                    </a:ext>
                  </a:extLst>
                </a:gridCol>
              </a:tblGrid>
              <a:tr h="139562">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Group 1</a:t>
                      </a:r>
                    </a:p>
                    <a:p>
                      <a:pPr algn="ctr"/>
                      <a:endParaRPr lang="en-US" dirty="0"/>
                    </a:p>
                  </a:txBody>
                  <a:tcPr/>
                </a:tc>
                <a:tc>
                  <a:txBody>
                    <a:bodyPr/>
                    <a:lstStyle/>
                    <a:p>
                      <a:pPr algn="ctr"/>
                      <a:r>
                        <a:rPr lang="en-US" dirty="0"/>
                        <a:t>Group 2</a:t>
                      </a:r>
                    </a:p>
                  </a:txBody>
                  <a:tcPr/>
                </a:tc>
                <a:tc>
                  <a:txBody>
                    <a:bodyPr/>
                    <a:lstStyle/>
                    <a:p>
                      <a:pPr algn="ctr"/>
                      <a:r>
                        <a:rPr lang="en-US" dirty="0"/>
                        <a:t>Group 3</a:t>
                      </a:r>
                    </a:p>
                  </a:txBody>
                  <a:tcPr/>
                </a:tc>
                <a:extLst>
                  <a:ext uri="{0D108BD9-81ED-4DB2-BD59-A6C34878D82A}">
                    <a16:rowId xmlns:a16="http://schemas.microsoft.com/office/drawing/2014/main" val="2788633793"/>
                  </a:ext>
                </a:extLst>
              </a:tr>
              <a:tr h="206872">
                <a:tc>
                  <a:txBody>
                    <a:bodyPr/>
                    <a:lstStyle/>
                    <a:p>
                      <a:pPr algn="ctr"/>
                      <a:r>
                        <a:rPr lang="en-US" dirty="0"/>
                        <a:t>Salary Range/month</a:t>
                      </a:r>
                    </a:p>
                  </a:txBody>
                  <a:tcPr/>
                </a:tc>
                <a:tc>
                  <a:txBody>
                    <a:bodyPr/>
                    <a:lstStyle/>
                    <a:p>
                      <a:pPr algn="ctr"/>
                      <a:r>
                        <a:rPr lang="en-US" dirty="0"/>
                        <a:t> 0 - 20,000</a:t>
                      </a:r>
                    </a:p>
                  </a:txBody>
                  <a:tcPr/>
                </a:tc>
                <a:tc>
                  <a:txBody>
                    <a:bodyPr/>
                    <a:lstStyle/>
                    <a:p>
                      <a:pPr algn="ctr"/>
                      <a:r>
                        <a:rPr lang="en-US" dirty="0"/>
                        <a:t>50,000 – 70,000</a:t>
                      </a:r>
                    </a:p>
                  </a:txBody>
                  <a:tcPr/>
                </a:tc>
                <a:tc>
                  <a:txBody>
                    <a:bodyPr/>
                    <a:lstStyle/>
                    <a:p>
                      <a:pPr algn="ctr"/>
                      <a:r>
                        <a:rPr lang="en-US" dirty="0"/>
                        <a:t>1 lac  - 1.2 lac</a:t>
                      </a:r>
                    </a:p>
                  </a:txBody>
                  <a:tcPr/>
                </a:tc>
                <a:extLst>
                  <a:ext uri="{0D108BD9-81ED-4DB2-BD59-A6C34878D82A}">
                    <a16:rowId xmlns:a16="http://schemas.microsoft.com/office/drawing/2014/main" val="3819375825"/>
                  </a:ext>
                </a:extLst>
              </a:tr>
            </a:tbl>
          </a:graphicData>
        </a:graphic>
      </p:graphicFrame>
      <p:sp>
        <p:nvSpPr>
          <p:cNvPr id="6" name="TextBox 5">
            <a:extLst>
              <a:ext uri="{FF2B5EF4-FFF2-40B4-BE49-F238E27FC236}">
                <a16:creationId xmlns:a16="http://schemas.microsoft.com/office/drawing/2014/main" id="{C9C8C4B4-EBA9-D3B3-B1CD-7E760B1162E7}"/>
              </a:ext>
            </a:extLst>
          </p:cNvPr>
          <p:cNvSpPr txBox="1"/>
          <p:nvPr/>
        </p:nvSpPr>
        <p:spPr>
          <a:xfrm>
            <a:off x="4400550" y="123825"/>
            <a:ext cx="3381375" cy="369332"/>
          </a:xfrm>
          <a:prstGeom prst="rect">
            <a:avLst/>
          </a:prstGeom>
          <a:noFill/>
        </p:spPr>
        <p:txBody>
          <a:bodyPr wrap="square" rtlCol="0">
            <a:spAutoFit/>
          </a:bodyPr>
          <a:lstStyle/>
          <a:p>
            <a:pPr algn="ctr"/>
            <a:r>
              <a:rPr lang="en-US" dirty="0"/>
              <a:t>Salary vs Responses</a:t>
            </a:r>
          </a:p>
        </p:txBody>
      </p:sp>
    </p:spTree>
    <p:extLst>
      <p:ext uri="{BB962C8B-B14F-4D97-AF65-F5344CB8AC3E}">
        <p14:creationId xmlns:p14="http://schemas.microsoft.com/office/powerpoint/2010/main" val="319234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32BB256-CA56-7671-B9D6-6715D628D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881062"/>
            <a:ext cx="5886450" cy="36861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71F4D6F-3F90-1A19-623A-E9F2F25DE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81063"/>
            <a:ext cx="6010275" cy="36861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E5B64D-14E0-2F42-3094-C5B69227D81E}"/>
              </a:ext>
            </a:extLst>
          </p:cNvPr>
          <p:cNvSpPr txBox="1"/>
          <p:nvPr/>
        </p:nvSpPr>
        <p:spPr>
          <a:xfrm>
            <a:off x="523875" y="4924425"/>
            <a:ext cx="11144250" cy="646331"/>
          </a:xfrm>
          <a:prstGeom prst="rect">
            <a:avLst/>
          </a:prstGeom>
          <a:noFill/>
          <a:ln>
            <a:solidFill>
              <a:schemeClr val="accent2"/>
            </a:solidFill>
          </a:ln>
        </p:spPr>
        <p:txBody>
          <a:bodyPr wrap="square" rtlCol="0">
            <a:spAutoFit/>
          </a:bodyPr>
          <a:lstStyle/>
          <a:p>
            <a:r>
              <a:rPr lang="en-US" dirty="0"/>
              <a:t>If we look at the graph for “YES” it has a larger body as compared to “NO” which makes yes </a:t>
            </a:r>
            <a:r>
              <a:rPr lang="en-US" dirty="0" err="1"/>
              <a:t>i.e</a:t>
            </a:r>
            <a:r>
              <a:rPr lang="en-US" dirty="0"/>
              <a:t> people with some amount of balance left in their account can invest. People who have almost zero balance has “NO” as their responses.</a:t>
            </a:r>
          </a:p>
        </p:txBody>
      </p:sp>
      <p:sp>
        <p:nvSpPr>
          <p:cNvPr id="5" name="TextBox 4">
            <a:extLst>
              <a:ext uri="{FF2B5EF4-FFF2-40B4-BE49-F238E27FC236}">
                <a16:creationId xmlns:a16="http://schemas.microsoft.com/office/drawing/2014/main" id="{C256537B-0A1F-C907-A14A-D80D2805FD0D}"/>
              </a:ext>
            </a:extLst>
          </p:cNvPr>
          <p:cNvSpPr txBox="1"/>
          <p:nvPr/>
        </p:nvSpPr>
        <p:spPr>
          <a:xfrm>
            <a:off x="4438650" y="180975"/>
            <a:ext cx="3590925" cy="369332"/>
          </a:xfrm>
          <a:prstGeom prst="rect">
            <a:avLst/>
          </a:prstGeom>
          <a:noFill/>
        </p:spPr>
        <p:txBody>
          <a:bodyPr wrap="square" rtlCol="0">
            <a:spAutoFit/>
          </a:bodyPr>
          <a:lstStyle/>
          <a:p>
            <a:pPr algn="ctr"/>
            <a:r>
              <a:rPr lang="en-US" dirty="0"/>
              <a:t>Balance vs Responses</a:t>
            </a:r>
          </a:p>
        </p:txBody>
      </p:sp>
    </p:spTree>
    <p:extLst>
      <p:ext uri="{BB962C8B-B14F-4D97-AF65-F5344CB8AC3E}">
        <p14:creationId xmlns:p14="http://schemas.microsoft.com/office/powerpoint/2010/main" val="86261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D70D-5D3A-AEB1-5B70-76F9C9507F8C}"/>
              </a:ext>
            </a:extLst>
          </p:cNvPr>
          <p:cNvSpPr>
            <a:spLocks noGrp="1"/>
          </p:cNvSpPr>
          <p:nvPr>
            <p:ph type="title"/>
          </p:nvPr>
        </p:nvSpPr>
        <p:spPr>
          <a:xfrm>
            <a:off x="838200" y="-206375"/>
            <a:ext cx="10515600" cy="1387475"/>
          </a:xfrm>
        </p:spPr>
        <p:txBody>
          <a:bodyPr>
            <a:normAutofit/>
          </a:bodyPr>
          <a:lstStyle/>
          <a:p>
            <a:pPr algn="ctr"/>
            <a:r>
              <a:rPr lang="en-US" sz="3200" b="1" u="sng" dirty="0">
                <a:latin typeface="+mn-lt"/>
              </a:rPr>
              <a:t>Business Understanding</a:t>
            </a:r>
          </a:p>
        </p:txBody>
      </p:sp>
      <p:sp>
        <p:nvSpPr>
          <p:cNvPr id="14" name="TextBox 13">
            <a:extLst>
              <a:ext uri="{FF2B5EF4-FFF2-40B4-BE49-F238E27FC236}">
                <a16:creationId xmlns:a16="http://schemas.microsoft.com/office/drawing/2014/main" id="{5039030A-E52F-3A28-B855-CB1612D04A31}"/>
              </a:ext>
            </a:extLst>
          </p:cNvPr>
          <p:cNvSpPr txBox="1"/>
          <p:nvPr/>
        </p:nvSpPr>
        <p:spPr>
          <a:xfrm>
            <a:off x="1347787" y="1503692"/>
            <a:ext cx="9496425" cy="3323987"/>
          </a:xfrm>
          <a:prstGeom prst="rect">
            <a:avLst/>
          </a:prstGeom>
          <a:noFill/>
        </p:spPr>
        <p:txBody>
          <a:bodyPr wrap="square">
            <a:spAutoFit/>
          </a:bodyPr>
          <a:lstStyle/>
          <a:p>
            <a:endParaRPr lang="en-US" sz="1400" dirty="0"/>
          </a:p>
          <a:p>
            <a:r>
              <a:rPr lang="en-US" sz="1400" b="1" dirty="0"/>
              <a:t>Interest Income</a:t>
            </a:r>
            <a:r>
              <a:rPr lang="en-US" sz="1400" dirty="0"/>
              <a:t>: Banks profit by lending out term deposit funds at higher interest rates than those paid to depositors, creating a net interest margin (NIM) that adds to revenue.</a:t>
            </a:r>
          </a:p>
          <a:p>
            <a:endParaRPr lang="en-US" sz="1400" dirty="0"/>
          </a:p>
          <a:p>
            <a:r>
              <a:rPr lang="en-US" sz="1400" b="1" dirty="0"/>
              <a:t>Liquidity Management</a:t>
            </a:r>
            <a:r>
              <a:rPr lang="en-US" sz="1400" dirty="0"/>
              <a:t>: Term deposits offer stable funding, allowing banks to maintain liquidity for lending while managing deposit and loan maturities.</a:t>
            </a:r>
          </a:p>
          <a:p>
            <a:endParaRPr lang="en-US" sz="1400" dirty="0"/>
          </a:p>
          <a:p>
            <a:r>
              <a:rPr lang="en-US" sz="1400" b="1" dirty="0"/>
              <a:t>Cross-Selling Opportunities</a:t>
            </a:r>
            <a:r>
              <a:rPr lang="en-US" sz="1400" dirty="0"/>
              <a:t>: Banks use term deposit relationships to offer additional financial products, boosting revenue through fee-based services and fostering customer loyalty.</a:t>
            </a:r>
          </a:p>
          <a:p>
            <a:endParaRPr lang="en-US" sz="1400" dirty="0"/>
          </a:p>
          <a:p>
            <a:r>
              <a:rPr lang="en-US" sz="1400" b="1" dirty="0"/>
              <a:t>Customer Retention</a:t>
            </a:r>
            <a:r>
              <a:rPr lang="en-US" sz="1400" dirty="0"/>
              <a:t>: Competitive rates and flexible terms attract and retain term depositors, stabilizing funding and reducing reliance on short-term borrowing.</a:t>
            </a:r>
          </a:p>
          <a:p>
            <a:endParaRPr lang="en-US" sz="1400" dirty="0"/>
          </a:p>
          <a:p>
            <a:r>
              <a:rPr lang="en-US" sz="1400" b="1" dirty="0"/>
              <a:t>Risk Management</a:t>
            </a:r>
            <a:r>
              <a:rPr lang="en-US" sz="1400" dirty="0"/>
              <a:t>: Term deposits provide a stable funding base, enhancing the bank's resilience to liquidity risks and market fluctuations.</a:t>
            </a:r>
          </a:p>
        </p:txBody>
      </p:sp>
    </p:spTree>
    <p:extLst>
      <p:ext uri="{BB962C8B-B14F-4D97-AF65-F5344CB8AC3E}">
        <p14:creationId xmlns:p14="http://schemas.microsoft.com/office/powerpoint/2010/main" val="102319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71F068-A264-D51B-36B7-0EBF7F338EB3}"/>
              </a:ext>
            </a:extLst>
          </p:cNvPr>
          <p:cNvSpPr txBox="1"/>
          <p:nvPr/>
        </p:nvSpPr>
        <p:spPr>
          <a:xfrm>
            <a:off x="742950" y="590550"/>
            <a:ext cx="10163175" cy="369332"/>
          </a:xfrm>
          <a:prstGeom prst="rect">
            <a:avLst/>
          </a:prstGeom>
          <a:solidFill>
            <a:schemeClr val="accent2">
              <a:lumMod val="75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dirty="0"/>
              <a:t>Traits of Potential Customers whose probability of saying “Yes” for term deposit </a:t>
            </a:r>
          </a:p>
        </p:txBody>
      </p:sp>
      <p:sp>
        <p:nvSpPr>
          <p:cNvPr id="6" name="TextBox 5">
            <a:extLst>
              <a:ext uri="{FF2B5EF4-FFF2-40B4-BE49-F238E27FC236}">
                <a16:creationId xmlns:a16="http://schemas.microsoft.com/office/drawing/2014/main" id="{34E7ADD4-75A7-95ED-6DF1-908EBB1BB2F4}"/>
              </a:ext>
            </a:extLst>
          </p:cNvPr>
          <p:cNvSpPr txBox="1"/>
          <p:nvPr/>
        </p:nvSpPr>
        <p:spPr>
          <a:xfrm>
            <a:off x="1752599" y="1462801"/>
            <a:ext cx="1228725" cy="1077218"/>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Age</a:t>
            </a:r>
          </a:p>
          <a:p>
            <a:pPr algn="ctr"/>
            <a:r>
              <a:rPr lang="en-US" sz="1400" dirty="0"/>
              <a:t>25 - 60</a:t>
            </a:r>
            <a:br>
              <a:rPr lang="en-US" dirty="0"/>
            </a:br>
            <a:br>
              <a:rPr lang="en-US" dirty="0"/>
            </a:br>
            <a:endParaRPr lang="en-US" dirty="0"/>
          </a:p>
        </p:txBody>
      </p:sp>
      <p:sp>
        <p:nvSpPr>
          <p:cNvPr id="7" name="TextBox 6">
            <a:extLst>
              <a:ext uri="{FF2B5EF4-FFF2-40B4-BE49-F238E27FC236}">
                <a16:creationId xmlns:a16="http://schemas.microsoft.com/office/drawing/2014/main" id="{6ABEAB13-F38F-43E9-0394-DEFF3950A262}"/>
              </a:ext>
            </a:extLst>
          </p:cNvPr>
          <p:cNvSpPr txBox="1"/>
          <p:nvPr/>
        </p:nvSpPr>
        <p:spPr>
          <a:xfrm>
            <a:off x="3767135" y="1315131"/>
            <a:ext cx="3181350" cy="1169551"/>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Income Group</a:t>
            </a:r>
          </a:p>
          <a:p>
            <a:endParaRPr lang="en-US" sz="1400" dirty="0"/>
          </a:p>
          <a:p>
            <a:r>
              <a:rPr lang="en-US" sz="1400" dirty="0"/>
              <a:t>High Income Group (HIG) </a:t>
            </a:r>
          </a:p>
          <a:p>
            <a:r>
              <a:rPr lang="en-US" sz="1400" dirty="0"/>
              <a:t>And</a:t>
            </a:r>
          </a:p>
          <a:p>
            <a:r>
              <a:rPr lang="en-US" sz="1400" dirty="0"/>
              <a:t>Middle Income Group (MIG)</a:t>
            </a:r>
          </a:p>
        </p:txBody>
      </p:sp>
      <p:graphicFrame>
        <p:nvGraphicFramePr>
          <p:cNvPr id="8" name="Table 7">
            <a:extLst>
              <a:ext uri="{FF2B5EF4-FFF2-40B4-BE49-F238E27FC236}">
                <a16:creationId xmlns:a16="http://schemas.microsoft.com/office/drawing/2014/main" id="{FF0E2DAB-9557-4677-FE43-61CCDAE9208B}"/>
              </a:ext>
            </a:extLst>
          </p:cNvPr>
          <p:cNvGraphicFramePr>
            <a:graphicFrameLocks noGrp="1"/>
          </p:cNvGraphicFramePr>
          <p:nvPr>
            <p:extLst>
              <p:ext uri="{D42A27DB-BD31-4B8C-83A1-F6EECF244321}">
                <p14:modId xmlns:p14="http://schemas.microsoft.com/office/powerpoint/2010/main" val="2734951997"/>
              </p:ext>
            </p:extLst>
          </p:nvPr>
        </p:nvGraphicFramePr>
        <p:xfrm>
          <a:off x="7267574" y="1434255"/>
          <a:ext cx="4543424" cy="1226641"/>
        </p:xfrm>
        <a:graphic>
          <a:graphicData uri="http://schemas.openxmlformats.org/drawingml/2006/table">
            <a:tbl>
              <a:tblPr firstRow="1" bandRow="1">
                <a:tableStyleId>{5C22544A-7EE6-4342-B048-85BDC9FD1C3A}</a:tableStyleId>
              </a:tblPr>
              <a:tblGrid>
                <a:gridCol w="1135856">
                  <a:extLst>
                    <a:ext uri="{9D8B030D-6E8A-4147-A177-3AD203B41FA5}">
                      <a16:colId xmlns:a16="http://schemas.microsoft.com/office/drawing/2014/main" val="504607443"/>
                    </a:ext>
                  </a:extLst>
                </a:gridCol>
                <a:gridCol w="1135856">
                  <a:extLst>
                    <a:ext uri="{9D8B030D-6E8A-4147-A177-3AD203B41FA5}">
                      <a16:colId xmlns:a16="http://schemas.microsoft.com/office/drawing/2014/main" val="780009634"/>
                    </a:ext>
                  </a:extLst>
                </a:gridCol>
                <a:gridCol w="1135856">
                  <a:extLst>
                    <a:ext uri="{9D8B030D-6E8A-4147-A177-3AD203B41FA5}">
                      <a16:colId xmlns:a16="http://schemas.microsoft.com/office/drawing/2014/main" val="3603113397"/>
                    </a:ext>
                  </a:extLst>
                </a:gridCol>
                <a:gridCol w="1135856">
                  <a:extLst>
                    <a:ext uri="{9D8B030D-6E8A-4147-A177-3AD203B41FA5}">
                      <a16:colId xmlns:a16="http://schemas.microsoft.com/office/drawing/2014/main" val="756481024"/>
                    </a:ext>
                  </a:extLst>
                </a:gridCol>
              </a:tblGrid>
              <a:tr h="799921">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Group 1</a:t>
                      </a:r>
                    </a:p>
                    <a:p>
                      <a:pPr algn="ctr"/>
                      <a:endParaRPr lang="en-US" sz="1200" dirty="0"/>
                    </a:p>
                  </a:txBody>
                  <a:tcPr/>
                </a:tc>
                <a:tc>
                  <a:txBody>
                    <a:bodyPr/>
                    <a:lstStyle/>
                    <a:p>
                      <a:pPr algn="ctr"/>
                      <a:r>
                        <a:rPr lang="en-US" sz="1200" dirty="0"/>
                        <a:t>Group 2</a:t>
                      </a:r>
                    </a:p>
                  </a:txBody>
                  <a:tcPr/>
                </a:tc>
                <a:tc>
                  <a:txBody>
                    <a:bodyPr/>
                    <a:lstStyle/>
                    <a:p>
                      <a:pPr algn="ctr"/>
                      <a:r>
                        <a:rPr lang="en-US" sz="1200" dirty="0"/>
                        <a:t>Group 3</a:t>
                      </a:r>
                    </a:p>
                  </a:txBody>
                  <a:tcPr/>
                </a:tc>
                <a:extLst>
                  <a:ext uri="{0D108BD9-81ED-4DB2-BD59-A6C34878D82A}">
                    <a16:rowId xmlns:a16="http://schemas.microsoft.com/office/drawing/2014/main" val="2629787227"/>
                  </a:ext>
                </a:extLst>
              </a:tr>
              <a:tr h="206872">
                <a:tc>
                  <a:txBody>
                    <a:bodyPr/>
                    <a:lstStyle/>
                    <a:p>
                      <a:pPr algn="ctr"/>
                      <a:r>
                        <a:rPr lang="en-US" sz="1100" dirty="0"/>
                        <a:t>Salary Range/month</a:t>
                      </a:r>
                    </a:p>
                  </a:txBody>
                  <a:tcPr/>
                </a:tc>
                <a:tc>
                  <a:txBody>
                    <a:bodyPr/>
                    <a:lstStyle/>
                    <a:p>
                      <a:pPr algn="ctr"/>
                      <a:r>
                        <a:rPr lang="en-US" sz="1100" dirty="0"/>
                        <a:t> 0 - 20,000</a:t>
                      </a:r>
                    </a:p>
                  </a:txBody>
                  <a:tcPr/>
                </a:tc>
                <a:tc>
                  <a:txBody>
                    <a:bodyPr/>
                    <a:lstStyle/>
                    <a:p>
                      <a:pPr algn="ctr"/>
                      <a:r>
                        <a:rPr lang="en-US" sz="1100" dirty="0"/>
                        <a:t>50,000 – 70,000</a:t>
                      </a:r>
                    </a:p>
                  </a:txBody>
                  <a:tcPr/>
                </a:tc>
                <a:tc>
                  <a:txBody>
                    <a:bodyPr/>
                    <a:lstStyle/>
                    <a:p>
                      <a:pPr algn="ctr"/>
                      <a:r>
                        <a:rPr lang="en-US" sz="1100" dirty="0"/>
                        <a:t>1 lac  - 1.2 lac</a:t>
                      </a:r>
                    </a:p>
                  </a:txBody>
                  <a:tcPr/>
                </a:tc>
                <a:extLst>
                  <a:ext uri="{0D108BD9-81ED-4DB2-BD59-A6C34878D82A}">
                    <a16:rowId xmlns:a16="http://schemas.microsoft.com/office/drawing/2014/main" val="263793850"/>
                  </a:ext>
                </a:extLst>
              </a:tr>
            </a:tbl>
          </a:graphicData>
        </a:graphic>
      </p:graphicFrame>
      <p:sp>
        <p:nvSpPr>
          <p:cNvPr id="9" name="TextBox 8">
            <a:extLst>
              <a:ext uri="{FF2B5EF4-FFF2-40B4-BE49-F238E27FC236}">
                <a16:creationId xmlns:a16="http://schemas.microsoft.com/office/drawing/2014/main" id="{C0974DAE-9AD5-2DBA-0A31-B564520B4146}"/>
              </a:ext>
            </a:extLst>
          </p:cNvPr>
          <p:cNvSpPr txBox="1"/>
          <p:nvPr/>
        </p:nvSpPr>
        <p:spPr>
          <a:xfrm>
            <a:off x="604833" y="3059668"/>
            <a:ext cx="1962151" cy="738664"/>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Best Mode of Contact</a:t>
            </a:r>
          </a:p>
          <a:p>
            <a:pPr algn="ctr"/>
            <a:endParaRPr lang="en-US" sz="1400" b="1" dirty="0"/>
          </a:p>
          <a:p>
            <a:pPr algn="ctr"/>
            <a:r>
              <a:rPr lang="en-US" sz="1400" dirty="0"/>
              <a:t>Cellular</a:t>
            </a:r>
          </a:p>
        </p:txBody>
      </p:sp>
      <p:sp>
        <p:nvSpPr>
          <p:cNvPr id="10" name="TextBox 9">
            <a:extLst>
              <a:ext uri="{FF2B5EF4-FFF2-40B4-BE49-F238E27FC236}">
                <a16:creationId xmlns:a16="http://schemas.microsoft.com/office/drawing/2014/main" id="{50AA888C-1B76-1C66-64B9-7AFD72112F44}"/>
              </a:ext>
            </a:extLst>
          </p:cNvPr>
          <p:cNvSpPr txBox="1"/>
          <p:nvPr/>
        </p:nvSpPr>
        <p:spPr>
          <a:xfrm>
            <a:off x="3390902" y="3334433"/>
            <a:ext cx="4705350" cy="800219"/>
          </a:xfrm>
          <a:prstGeom prst="rect">
            <a:avLst/>
          </a:prstGeom>
          <a:noFill/>
          <a:ln>
            <a:solidFill>
              <a:schemeClr val="accent2"/>
            </a:solidFill>
          </a:ln>
          <a:scene3d>
            <a:camera prst="orthographicFront"/>
            <a:lightRig rig="threePt" dir="t"/>
          </a:scene3d>
          <a:sp3d>
            <a:bevelT/>
          </a:sp3d>
        </p:spPr>
        <p:txBody>
          <a:bodyPr wrap="square" rtlCol="0" anchor="ctr">
            <a:spAutoFit/>
          </a:bodyPr>
          <a:lstStyle/>
          <a:p>
            <a:pPr algn="ctr"/>
            <a:r>
              <a:rPr lang="en-US" sz="1400" b="1" dirty="0"/>
              <a:t>Job Type</a:t>
            </a:r>
          </a:p>
          <a:p>
            <a:pPr algn="ctr"/>
            <a:endParaRPr lang="en-US" dirty="0"/>
          </a:p>
          <a:p>
            <a:pPr algn="ctr"/>
            <a:r>
              <a:rPr lang="en-US" sz="1400" dirty="0"/>
              <a:t>Management, Technician, blue-collar, admin, retired, services</a:t>
            </a:r>
          </a:p>
        </p:txBody>
      </p:sp>
      <p:sp>
        <p:nvSpPr>
          <p:cNvPr id="11" name="TextBox 10">
            <a:extLst>
              <a:ext uri="{FF2B5EF4-FFF2-40B4-BE49-F238E27FC236}">
                <a16:creationId xmlns:a16="http://schemas.microsoft.com/office/drawing/2014/main" id="{9257D873-DDB4-02CE-7990-0572FA379F49}"/>
              </a:ext>
            </a:extLst>
          </p:cNvPr>
          <p:cNvSpPr txBox="1"/>
          <p:nvPr/>
        </p:nvSpPr>
        <p:spPr>
          <a:xfrm>
            <a:off x="9401174" y="3275112"/>
            <a:ext cx="1962151" cy="523220"/>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Education</a:t>
            </a:r>
          </a:p>
          <a:p>
            <a:pPr algn="ctr"/>
            <a:r>
              <a:rPr lang="en-US" sz="1400" dirty="0"/>
              <a:t>Secondary and Tertiary</a:t>
            </a:r>
          </a:p>
        </p:txBody>
      </p:sp>
      <p:sp>
        <p:nvSpPr>
          <p:cNvPr id="12" name="TextBox 11">
            <a:extLst>
              <a:ext uri="{FF2B5EF4-FFF2-40B4-BE49-F238E27FC236}">
                <a16:creationId xmlns:a16="http://schemas.microsoft.com/office/drawing/2014/main" id="{52F7CD9D-303C-8950-BFD8-1320FA65D594}"/>
              </a:ext>
            </a:extLst>
          </p:cNvPr>
          <p:cNvSpPr txBox="1"/>
          <p:nvPr/>
        </p:nvSpPr>
        <p:spPr>
          <a:xfrm>
            <a:off x="1385885" y="4871979"/>
            <a:ext cx="2381250" cy="523220"/>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Marital Status </a:t>
            </a:r>
          </a:p>
          <a:p>
            <a:pPr algn="ctr"/>
            <a:r>
              <a:rPr lang="en-US" sz="1400" dirty="0"/>
              <a:t>Married and Single</a:t>
            </a:r>
          </a:p>
        </p:txBody>
      </p:sp>
      <p:sp>
        <p:nvSpPr>
          <p:cNvPr id="13" name="TextBox 12">
            <a:extLst>
              <a:ext uri="{FF2B5EF4-FFF2-40B4-BE49-F238E27FC236}">
                <a16:creationId xmlns:a16="http://schemas.microsoft.com/office/drawing/2014/main" id="{4481BFCA-EDBD-F6DE-D30E-AC0984653F15}"/>
              </a:ext>
            </a:extLst>
          </p:cNvPr>
          <p:cNvSpPr txBox="1"/>
          <p:nvPr/>
        </p:nvSpPr>
        <p:spPr>
          <a:xfrm>
            <a:off x="7158036" y="4773837"/>
            <a:ext cx="2381250" cy="523220"/>
          </a:xfrm>
          <a:prstGeom prst="rect">
            <a:avLst/>
          </a:prstGeom>
          <a:noFill/>
          <a:ln>
            <a:solidFill>
              <a:schemeClr val="accent2"/>
            </a:solidFill>
          </a:ln>
          <a:scene3d>
            <a:camera prst="orthographicFront"/>
            <a:lightRig rig="threePt" dir="t"/>
          </a:scene3d>
          <a:sp3d>
            <a:bevelT/>
          </a:sp3d>
        </p:spPr>
        <p:txBody>
          <a:bodyPr wrap="square" rtlCol="0">
            <a:spAutoFit/>
          </a:bodyPr>
          <a:lstStyle/>
          <a:p>
            <a:pPr algn="ctr"/>
            <a:r>
              <a:rPr lang="en-US" sz="1400" b="1" dirty="0"/>
              <a:t>Housing Loan</a:t>
            </a:r>
            <a:br>
              <a:rPr lang="en-US" sz="1400" dirty="0"/>
            </a:br>
            <a:r>
              <a:rPr lang="en-US" sz="1400" dirty="0"/>
              <a:t>No</a:t>
            </a:r>
          </a:p>
        </p:txBody>
      </p:sp>
    </p:spTree>
    <p:extLst>
      <p:ext uri="{BB962C8B-B14F-4D97-AF65-F5344CB8AC3E}">
        <p14:creationId xmlns:p14="http://schemas.microsoft.com/office/powerpoint/2010/main" val="281316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1D07-2A4A-C07D-5017-04D179142D28}"/>
              </a:ext>
            </a:extLst>
          </p:cNvPr>
          <p:cNvSpPr>
            <a:spLocks noGrp="1"/>
          </p:cNvSpPr>
          <p:nvPr>
            <p:ph type="title"/>
          </p:nvPr>
        </p:nvSpPr>
        <p:spPr>
          <a:xfrm>
            <a:off x="838200" y="365126"/>
            <a:ext cx="10515600" cy="682440"/>
          </a:xfrm>
          <a:ln>
            <a:solidFill>
              <a:schemeClr val="accent2"/>
            </a:solidFill>
          </a:ln>
          <a:scene3d>
            <a:camera prst="orthographicFront"/>
            <a:lightRig rig="threePt" dir="t"/>
          </a:scene3d>
          <a:sp3d>
            <a:bevelT prst="slope"/>
          </a:sp3d>
        </p:spPr>
        <p:txBody>
          <a:bodyPr>
            <a:normAutofit/>
          </a:bodyPr>
          <a:lstStyle/>
          <a:p>
            <a:pPr algn="ctr"/>
            <a:r>
              <a:rPr lang="en-US" sz="2000" b="1" u="sng" dirty="0">
                <a:latin typeface="+mn-lt"/>
              </a:rPr>
              <a:t>Data Understanding</a:t>
            </a:r>
          </a:p>
        </p:txBody>
      </p:sp>
      <p:sp>
        <p:nvSpPr>
          <p:cNvPr id="4" name="Rectangle 1">
            <a:extLst>
              <a:ext uri="{FF2B5EF4-FFF2-40B4-BE49-F238E27FC236}">
                <a16:creationId xmlns:a16="http://schemas.microsoft.com/office/drawing/2014/main" id="{1EF956F8-9A07-6262-9271-466E3A4FCDA3}"/>
              </a:ext>
            </a:extLst>
          </p:cNvPr>
          <p:cNvSpPr>
            <a:spLocks noGrp="1" noChangeArrowheads="1"/>
          </p:cNvSpPr>
          <p:nvPr>
            <p:ph idx="1"/>
          </p:nvPr>
        </p:nvSpPr>
        <p:spPr bwMode="auto">
          <a:xfrm>
            <a:off x="420950" y="2660973"/>
            <a:ext cx="11261999" cy="512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a:ln>
                <a:noFill/>
              </a:ln>
              <a:solidFill>
                <a:srgbClr val="1F1F1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10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DE67EF01-E59B-5ADD-2737-7E97752FB6CD}"/>
              </a:ext>
            </a:extLst>
          </p:cNvPr>
          <p:cNvSpPr>
            <a:spLocks noChangeArrowheads="1"/>
          </p:cNvSpPr>
          <p:nvPr/>
        </p:nvSpPr>
        <p:spPr bwMode="auto">
          <a:xfrm>
            <a:off x="838200" y="5299909"/>
            <a:ext cx="65" cy="2051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781B89D4-46FF-DBC5-4ECB-CEF2E507D3AD}"/>
              </a:ext>
            </a:extLst>
          </p:cNvPr>
          <p:cNvPicPr>
            <a:picLocks noChangeAspect="1"/>
          </p:cNvPicPr>
          <p:nvPr/>
        </p:nvPicPr>
        <p:blipFill>
          <a:blip r:embed="rId2"/>
          <a:stretch>
            <a:fillRect/>
          </a:stretch>
        </p:blipFill>
        <p:spPr>
          <a:xfrm>
            <a:off x="601925" y="1627611"/>
            <a:ext cx="4835674" cy="461817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TextBox 6">
            <a:extLst>
              <a:ext uri="{FF2B5EF4-FFF2-40B4-BE49-F238E27FC236}">
                <a16:creationId xmlns:a16="http://schemas.microsoft.com/office/drawing/2014/main" id="{8819FCB9-F89E-C4BC-613E-015B39DBF35F}"/>
              </a:ext>
            </a:extLst>
          </p:cNvPr>
          <p:cNvSpPr txBox="1"/>
          <p:nvPr/>
        </p:nvSpPr>
        <p:spPr>
          <a:xfrm>
            <a:off x="5886960" y="1627611"/>
            <a:ext cx="5795989" cy="3416320"/>
          </a:xfrm>
          <a:prstGeom prst="rect">
            <a:avLst/>
          </a:prstGeom>
          <a:noFill/>
          <a:ln>
            <a:solidFill>
              <a:schemeClr val="accent2"/>
            </a:solidFill>
          </a:ln>
          <a:scene3d>
            <a:camera prst="orthographicFront"/>
            <a:lightRig rig="threePt" dir="t"/>
          </a:scene3d>
          <a:sp3d>
            <a:bevelT w="101600" prst="riblet"/>
          </a:sp3d>
        </p:spPr>
        <p:txBody>
          <a:bodyPr wrap="square" rtlCol="0">
            <a:spAutoFit/>
          </a:bodyPr>
          <a:lstStyle/>
          <a:p>
            <a:r>
              <a:rPr lang="en-US" b="1" u="sng" dirty="0"/>
              <a:t>Column Operations need to be performed on RAW DATA</a:t>
            </a:r>
            <a:br>
              <a:rPr lang="en-US" dirty="0"/>
            </a:br>
            <a:br>
              <a:rPr lang="en-US" dirty="0"/>
            </a:br>
            <a:r>
              <a:rPr lang="en-US" dirty="0"/>
              <a:t>1) Convert age(folat64) ---&gt; int64</a:t>
            </a:r>
          </a:p>
          <a:p>
            <a:endParaRPr lang="en-US" dirty="0"/>
          </a:p>
          <a:p>
            <a:r>
              <a:rPr lang="en-US" dirty="0"/>
              <a:t>2) Split (</a:t>
            </a:r>
            <a:r>
              <a:rPr lang="en-US" dirty="0" err="1"/>
              <a:t>job_edu</a:t>
            </a:r>
            <a:r>
              <a:rPr lang="en-US" dirty="0"/>
              <a:t>) ----&gt; "job" , "education"</a:t>
            </a:r>
          </a:p>
          <a:p>
            <a:endParaRPr lang="en-US" dirty="0"/>
          </a:p>
          <a:p>
            <a:r>
              <a:rPr lang="en-US" dirty="0"/>
              <a:t>3) split(month) ----&gt; month , year</a:t>
            </a:r>
          </a:p>
          <a:p>
            <a:endParaRPr lang="en-US" dirty="0"/>
          </a:p>
          <a:p>
            <a:r>
              <a:rPr lang="en-US" dirty="0"/>
              <a:t>4) convert all the data in "duration" to "minutes"</a:t>
            </a:r>
          </a:p>
          <a:p>
            <a:endParaRPr lang="en-US" dirty="0"/>
          </a:p>
          <a:p>
            <a:r>
              <a:rPr lang="en-US" dirty="0"/>
              <a:t>5) dropping customer id column </a:t>
            </a:r>
          </a:p>
          <a:p>
            <a:endParaRPr lang="en-US" dirty="0"/>
          </a:p>
        </p:txBody>
      </p:sp>
      <p:sp>
        <p:nvSpPr>
          <p:cNvPr id="8" name="TextBox 7">
            <a:extLst>
              <a:ext uri="{FF2B5EF4-FFF2-40B4-BE49-F238E27FC236}">
                <a16:creationId xmlns:a16="http://schemas.microsoft.com/office/drawing/2014/main" id="{2F94D69B-CF9A-8110-2878-CDCEFC1230F2}"/>
              </a:ext>
            </a:extLst>
          </p:cNvPr>
          <p:cNvSpPr txBox="1"/>
          <p:nvPr/>
        </p:nvSpPr>
        <p:spPr>
          <a:xfrm>
            <a:off x="1694400" y="1181894"/>
            <a:ext cx="2650724" cy="369332"/>
          </a:xfrm>
          <a:prstGeom prst="rect">
            <a:avLst/>
          </a:prstGeom>
          <a:noFill/>
        </p:spPr>
        <p:txBody>
          <a:bodyPr wrap="square" rtlCol="0">
            <a:spAutoFit/>
          </a:bodyPr>
          <a:lstStyle/>
          <a:p>
            <a:r>
              <a:rPr lang="en-US" b="1" u="sng" dirty="0"/>
              <a:t>Basic Info About Dataset</a:t>
            </a:r>
          </a:p>
        </p:txBody>
      </p:sp>
    </p:spTree>
    <p:extLst>
      <p:ext uri="{BB962C8B-B14F-4D97-AF65-F5344CB8AC3E}">
        <p14:creationId xmlns:p14="http://schemas.microsoft.com/office/powerpoint/2010/main" val="419377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8677-5C50-D179-B3FB-14DD87A8391C}"/>
              </a:ext>
            </a:extLst>
          </p:cNvPr>
          <p:cNvSpPr>
            <a:spLocks noGrp="1"/>
          </p:cNvSpPr>
          <p:nvPr>
            <p:ph type="title"/>
          </p:nvPr>
        </p:nvSpPr>
        <p:spPr>
          <a:xfrm>
            <a:off x="838200" y="88722"/>
            <a:ext cx="10515600" cy="743984"/>
          </a:xfrm>
        </p:spPr>
        <p:txBody>
          <a:bodyPr>
            <a:normAutofit/>
          </a:bodyPr>
          <a:lstStyle/>
          <a:p>
            <a:pPr algn="ctr"/>
            <a:r>
              <a:rPr lang="en-US" sz="3200" b="1" u="sng" dirty="0">
                <a:latin typeface="+mn-lt"/>
              </a:rPr>
              <a:t>Handling Missing Values</a:t>
            </a:r>
          </a:p>
        </p:txBody>
      </p:sp>
      <p:pic>
        <p:nvPicPr>
          <p:cNvPr id="5" name="Picture 4">
            <a:extLst>
              <a:ext uri="{FF2B5EF4-FFF2-40B4-BE49-F238E27FC236}">
                <a16:creationId xmlns:a16="http://schemas.microsoft.com/office/drawing/2014/main" id="{62B6BC64-244D-87F0-4ADA-4AB5EE898347}"/>
              </a:ext>
            </a:extLst>
          </p:cNvPr>
          <p:cNvPicPr>
            <a:picLocks noChangeAspect="1"/>
          </p:cNvPicPr>
          <p:nvPr/>
        </p:nvPicPr>
        <p:blipFill>
          <a:blip r:embed="rId2"/>
          <a:stretch>
            <a:fillRect/>
          </a:stretch>
        </p:blipFill>
        <p:spPr>
          <a:xfrm>
            <a:off x="349928" y="1809725"/>
            <a:ext cx="2305050" cy="4533900"/>
          </a:xfrm>
          <a:prstGeom prst="rect">
            <a:avLst/>
          </a:prstGeom>
          <a:effectLst>
            <a:glow rad="63500">
              <a:schemeClr val="accent2">
                <a:satMod val="175000"/>
                <a:alpha val="40000"/>
              </a:schemeClr>
            </a:glow>
          </a:effectLst>
        </p:spPr>
      </p:pic>
      <p:sp>
        <p:nvSpPr>
          <p:cNvPr id="6" name="TextBox 5">
            <a:extLst>
              <a:ext uri="{FF2B5EF4-FFF2-40B4-BE49-F238E27FC236}">
                <a16:creationId xmlns:a16="http://schemas.microsoft.com/office/drawing/2014/main" id="{001CAC65-2EB2-D8F9-369B-D45F0CE3D44B}"/>
              </a:ext>
            </a:extLst>
          </p:cNvPr>
          <p:cNvSpPr txBox="1"/>
          <p:nvPr/>
        </p:nvSpPr>
        <p:spPr>
          <a:xfrm>
            <a:off x="3337727" y="1222807"/>
            <a:ext cx="5720548" cy="2677656"/>
          </a:xfrm>
          <a:prstGeom prst="rect">
            <a:avLst/>
          </a:prstGeom>
          <a:noFill/>
          <a:ln>
            <a:solidFill>
              <a:schemeClr val="accent2"/>
            </a:solidFill>
          </a:ln>
          <a:effectLst>
            <a:glow rad="63500">
              <a:schemeClr val="accent2">
                <a:satMod val="175000"/>
                <a:alpha val="40000"/>
              </a:schemeClr>
            </a:glow>
          </a:effectLst>
        </p:spPr>
        <p:txBody>
          <a:bodyPr wrap="square" rtlCol="0">
            <a:spAutoFit/>
          </a:bodyPr>
          <a:lstStyle/>
          <a:p>
            <a:pPr algn="l"/>
            <a:r>
              <a:rPr lang="en-US" sz="1200" b="1" i="0" dirty="0">
                <a:solidFill>
                  <a:srgbClr val="000000"/>
                </a:solidFill>
                <a:effectLst/>
              </a:rPr>
              <a:t>As we can see "age" and "response" have missing values here</a:t>
            </a:r>
          </a:p>
          <a:p>
            <a:pPr algn="l"/>
            <a:endParaRPr lang="en-US" sz="1200" b="1" i="0" dirty="0">
              <a:solidFill>
                <a:srgbClr val="000000"/>
              </a:solidFill>
              <a:effectLst/>
            </a:endParaRPr>
          </a:p>
          <a:p>
            <a:pPr algn="l"/>
            <a:r>
              <a:rPr lang="en-US" sz="1200" b="1" i="0" dirty="0">
                <a:solidFill>
                  <a:srgbClr val="000000"/>
                </a:solidFill>
                <a:effectLst/>
              </a:rPr>
              <a:t>In order to impute the missing values we need to check two aspect</a:t>
            </a:r>
          </a:p>
          <a:p>
            <a:pPr algn="l"/>
            <a:endParaRPr lang="en-US" sz="1200" b="1" i="0" dirty="0">
              <a:solidFill>
                <a:srgbClr val="000000"/>
              </a:solidFill>
              <a:effectLst/>
            </a:endParaRPr>
          </a:p>
          <a:p>
            <a:pPr marL="228600" indent="-228600" algn="l">
              <a:buAutoNum type="arabicParenR"/>
            </a:pPr>
            <a:r>
              <a:rPr lang="en-US" sz="1200" b="0" i="0" dirty="0">
                <a:solidFill>
                  <a:srgbClr val="000000"/>
                </a:solidFill>
                <a:effectLst/>
              </a:rPr>
              <a:t>Check the data type of the column that has missing values (here "age" is an int and "response" is an object)</a:t>
            </a:r>
          </a:p>
          <a:p>
            <a:pPr algn="l"/>
            <a:endParaRPr lang="en-US" sz="1200" b="0" i="0" dirty="0">
              <a:solidFill>
                <a:srgbClr val="000000"/>
              </a:solidFill>
              <a:effectLst/>
            </a:endParaRPr>
          </a:p>
          <a:p>
            <a:pPr algn="l"/>
            <a:r>
              <a:rPr lang="en-US" sz="1200" b="0" i="0" dirty="0">
                <a:solidFill>
                  <a:srgbClr val="000000"/>
                </a:solidFill>
                <a:effectLst/>
              </a:rPr>
              <a:t>2) Check if the column with missing value has any outliers (specifically continuous </a:t>
            </a:r>
            <a:r>
              <a:rPr lang="en-US" sz="1200" b="0" i="0" dirty="0" err="1">
                <a:solidFill>
                  <a:srgbClr val="000000"/>
                </a:solidFill>
                <a:effectLst/>
              </a:rPr>
              <a:t>dtype</a:t>
            </a:r>
            <a:r>
              <a:rPr lang="en-US" sz="1200" b="0" i="0" dirty="0">
                <a:solidFill>
                  <a:srgbClr val="000000"/>
                </a:solidFill>
                <a:effectLst/>
              </a:rPr>
              <a:t>)           	if “YES” impute with median,</a:t>
            </a:r>
            <a:br>
              <a:rPr lang="en-US" sz="1200" b="0" i="0" dirty="0">
                <a:solidFill>
                  <a:srgbClr val="000000"/>
                </a:solidFill>
                <a:effectLst/>
              </a:rPr>
            </a:br>
            <a:r>
              <a:rPr lang="en-US" sz="1200" b="0" i="0" dirty="0">
                <a:solidFill>
                  <a:srgbClr val="000000"/>
                </a:solidFill>
                <a:effectLst/>
              </a:rPr>
              <a:t>     	If “NO” then impute it with mean.</a:t>
            </a:r>
          </a:p>
          <a:p>
            <a:pPr algn="l"/>
            <a:endParaRPr lang="en-US" sz="1200" b="0" i="0" dirty="0">
              <a:solidFill>
                <a:srgbClr val="000000"/>
              </a:solidFill>
              <a:effectLst/>
            </a:endParaRPr>
          </a:p>
          <a:p>
            <a:pPr algn="l"/>
            <a:r>
              <a:rPr lang="en-US" sz="1200" dirty="0">
                <a:solidFill>
                  <a:srgbClr val="000000"/>
                </a:solidFill>
              </a:rPr>
              <a:t>3) For categorical data impute with median.</a:t>
            </a:r>
            <a:endParaRPr lang="en-US" sz="1200" b="0" i="0" dirty="0">
              <a:solidFill>
                <a:srgbClr val="000000"/>
              </a:solidFill>
              <a:effectLst/>
            </a:endParaRPr>
          </a:p>
          <a:p>
            <a:pPr algn="l"/>
            <a:endParaRPr lang="en-US" sz="1200" b="0" i="0" dirty="0">
              <a:solidFill>
                <a:srgbClr val="000000"/>
              </a:solidFill>
              <a:effectLst/>
            </a:endParaRPr>
          </a:p>
          <a:p>
            <a:endParaRPr lang="en-US" sz="1200" dirty="0"/>
          </a:p>
        </p:txBody>
      </p:sp>
      <p:pic>
        <p:nvPicPr>
          <p:cNvPr id="7" name="Picture 6">
            <a:extLst>
              <a:ext uri="{FF2B5EF4-FFF2-40B4-BE49-F238E27FC236}">
                <a16:creationId xmlns:a16="http://schemas.microsoft.com/office/drawing/2014/main" id="{8E0FA773-624F-3571-16D1-6A340035C084}"/>
              </a:ext>
            </a:extLst>
          </p:cNvPr>
          <p:cNvPicPr>
            <a:picLocks noChangeAspect="1"/>
          </p:cNvPicPr>
          <p:nvPr/>
        </p:nvPicPr>
        <p:blipFill>
          <a:blip r:embed="rId3"/>
          <a:stretch>
            <a:fillRect/>
          </a:stretch>
        </p:blipFill>
        <p:spPr>
          <a:xfrm>
            <a:off x="4276725" y="4130336"/>
            <a:ext cx="3638550" cy="2238375"/>
          </a:xfrm>
          <a:prstGeom prst="rect">
            <a:avLst/>
          </a:prstGeom>
          <a:ln>
            <a:solidFill>
              <a:schemeClr val="accent2"/>
            </a:solidFill>
          </a:ln>
          <a:effectLst>
            <a:glow rad="63500">
              <a:schemeClr val="accent2">
                <a:satMod val="175000"/>
                <a:alpha val="40000"/>
              </a:schemeClr>
            </a:glow>
          </a:effectLst>
        </p:spPr>
      </p:pic>
      <p:pic>
        <p:nvPicPr>
          <p:cNvPr id="9" name="Picture 8">
            <a:extLst>
              <a:ext uri="{FF2B5EF4-FFF2-40B4-BE49-F238E27FC236}">
                <a16:creationId xmlns:a16="http://schemas.microsoft.com/office/drawing/2014/main" id="{9FA1C0CB-F8D6-C95A-8FDA-8F22E36BCE10}"/>
              </a:ext>
            </a:extLst>
          </p:cNvPr>
          <p:cNvPicPr>
            <a:picLocks noChangeAspect="1"/>
          </p:cNvPicPr>
          <p:nvPr/>
        </p:nvPicPr>
        <p:blipFill>
          <a:blip r:embed="rId4"/>
          <a:stretch>
            <a:fillRect/>
          </a:stretch>
        </p:blipFill>
        <p:spPr>
          <a:xfrm>
            <a:off x="9537022" y="1809725"/>
            <a:ext cx="1571625" cy="4181475"/>
          </a:xfrm>
          <a:prstGeom prst="rect">
            <a:avLst/>
          </a:prstGeom>
          <a:ln>
            <a:solidFill>
              <a:schemeClr val="accent2"/>
            </a:solidFill>
          </a:ln>
          <a:effectLst>
            <a:glow rad="63500">
              <a:schemeClr val="accent2">
                <a:satMod val="175000"/>
                <a:alpha val="40000"/>
              </a:schemeClr>
            </a:glow>
          </a:effectLst>
        </p:spPr>
      </p:pic>
      <p:sp>
        <p:nvSpPr>
          <p:cNvPr id="10" name="TextBox 9">
            <a:extLst>
              <a:ext uri="{FF2B5EF4-FFF2-40B4-BE49-F238E27FC236}">
                <a16:creationId xmlns:a16="http://schemas.microsoft.com/office/drawing/2014/main" id="{95F8B81F-DD94-5AF8-D638-67D7E812FBB4}"/>
              </a:ext>
            </a:extLst>
          </p:cNvPr>
          <p:cNvSpPr txBox="1"/>
          <p:nvPr/>
        </p:nvSpPr>
        <p:spPr>
          <a:xfrm>
            <a:off x="388305" y="1355555"/>
            <a:ext cx="2228295" cy="338554"/>
          </a:xfrm>
          <a:prstGeom prst="rect">
            <a:avLst/>
          </a:prstGeom>
          <a:noFill/>
        </p:spPr>
        <p:txBody>
          <a:bodyPr wrap="square" rtlCol="0">
            <a:spAutoFit/>
          </a:bodyPr>
          <a:lstStyle/>
          <a:p>
            <a:pPr algn="ctr"/>
            <a:r>
              <a:rPr lang="en-US" sz="1600" b="1" u="sng" dirty="0"/>
              <a:t>BEFORE IMPUTATION</a:t>
            </a:r>
          </a:p>
        </p:txBody>
      </p:sp>
      <p:sp>
        <p:nvSpPr>
          <p:cNvPr id="11" name="TextBox 10">
            <a:extLst>
              <a:ext uri="{FF2B5EF4-FFF2-40B4-BE49-F238E27FC236}">
                <a16:creationId xmlns:a16="http://schemas.microsoft.com/office/drawing/2014/main" id="{17086E82-2095-CE5F-2C66-447266DBA307}"/>
              </a:ext>
            </a:extLst>
          </p:cNvPr>
          <p:cNvSpPr txBox="1"/>
          <p:nvPr/>
        </p:nvSpPr>
        <p:spPr>
          <a:xfrm>
            <a:off x="9392946" y="1355555"/>
            <a:ext cx="2228295" cy="338554"/>
          </a:xfrm>
          <a:prstGeom prst="rect">
            <a:avLst/>
          </a:prstGeom>
          <a:noFill/>
        </p:spPr>
        <p:txBody>
          <a:bodyPr wrap="square" rtlCol="0">
            <a:spAutoFit/>
          </a:bodyPr>
          <a:lstStyle/>
          <a:p>
            <a:r>
              <a:rPr lang="en-US" sz="1600" b="1" u="sng" dirty="0"/>
              <a:t>AFTER IMPUTATION</a:t>
            </a:r>
          </a:p>
        </p:txBody>
      </p:sp>
    </p:spTree>
    <p:extLst>
      <p:ext uri="{BB962C8B-B14F-4D97-AF65-F5344CB8AC3E}">
        <p14:creationId xmlns:p14="http://schemas.microsoft.com/office/powerpoint/2010/main" val="215016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E484-8FCC-920E-B8C9-1D069B305139}"/>
              </a:ext>
            </a:extLst>
          </p:cNvPr>
          <p:cNvSpPr>
            <a:spLocks noGrp="1"/>
          </p:cNvSpPr>
          <p:nvPr>
            <p:ph type="title"/>
          </p:nvPr>
        </p:nvSpPr>
        <p:spPr>
          <a:xfrm>
            <a:off x="828674" y="0"/>
            <a:ext cx="10515600" cy="447675"/>
          </a:xfrm>
        </p:spPr>
        <p:txBody>
          <a:bodyPr>
            <a:normAutofit fontScale="90000"/>
          </a:bodyPr>
          <a:lstStyle/>
          <a:p>
            <a:pPr algn="ctr"/>
            <a:r>
              <a:rPr lang="en-US" sz="3200" b="1" u="sng" dirty="0"/>
              <a:t>Descriptive Statistics</a:t>
            </a:r>
          </a:p>
        </p:txBody>
      </p:sp>
      <p:pic>
        <p:nvPicPr>
          <p:cNvPr id="7" name="Picture 6">
            <a:extLst>
              <a:ext uri="{FF2B5EF4-FFF2-40B4-BE49-F238E27FC236}">
                <a16:creationId xmlns:a16="http://schemas.microsoft.com/office/drawing/2014/main" id="{9E062E4F-A31E-A574-71CB-FE0A3AC1EAAD}"/>
              </a:ext>
            </a:extLst>
          </p:cNvPr>
          <p:cNvPicPr>
            <a:picLocks noChangeAspect="1"/>
          </p:cNvPicPr>
          <p:nvPr/>
        </p:nvPicPr>
        <p:blipFill>
          <a:blip r:embed="rId2"/>
          <a:stretch>
            <a:fillRect/>
          </a:stretch>
        </p:blipFill>
        <p:spPr>
          <a:xfrm>
            <a:off x="8123936" y="738640"/>
            <a:ext cx="2716402" cy="2814637"/>
          </a:xfrm>
          <a:prstGeom prst="rect">
            <a:avLst/>
          </a:prstGeom>
          <a:ln>
            <a:solidFill>
              <a:schemeClr val="tx1"/>
            </a:solidFill>
          </a:ln>
          <a:effectLst>
            <a:glow rad="63500">
              <a:schemeClr val="accent2">
                <a:satMod val="175000"/>
                <a:alpha val="40000"/>
              </a:schemeClr>
            </a:glow>
          </a:effectLst>
        </p:spPr>
      </p:pic>
      <p:pic>
        <p:nvPicPr>
          <p:cNvPr id="9" name="Picture 8">
            <a:extLst>
              <a:ext uri="{FF2B5EF4-FFF2-40B4-BE49-F238E27FC236}">
                <a16:creationId xmlns:a16="http://schemas.microsoft.com/office/drawing/2014/main" id="{BBFFB294-8FEF-1966-08ED-DB466A477C18}"/>
              </a:ext>
            </a:extLst>
          </p:cNvPr>
          <p:cNvPicPr>
            <a:picLocks noChangeAspect="1"/>
          </p:cNvPicPr>
          <p:nvPr/>
        </p:nvPicPr>
        <p:blipFill>
          <a:blip r:embed="rId3"/>
          <a:stretch>
            <a:fillRect/>
          </a:stretch>
        </p:blipFill>
        <p:spPr>
          <a:xfrm>
            <a:off x="142874" y="786003"/>
            <a:ext cx="6200774" cy="2312003"/>
          </a:xfrm>
          <a:prstGeom prst="rect">
            <a:avLst/>
          </a:prstGeom>
          <a:ln>
            <a:solidFill>
              <a:schemeClr val="tx1"/>
            </a:solidFill>
          </a:ln>
          <a:effectLst>
            <a:glow rad="63500">
              <a:schemeClr val="accent2">
                <a:satMod val="175000"/>
                <a:alpha val="40000"/>
              </a:schemeClr>
            </a:glow>
          </a:effectLst>
        </p:spPr>
      </p:pic>
      <p:sp>
        <p:nvSpPr>
          <p:cNvPr id="10" name="TextBox 9">
            <a:extLst>
              <a:ext uri="{FF2B5EF4-FFF2-40B4-BE49-F238E27FC236}">
                <a16:creationId xmlns:a16="http://schemas.microsoft.com/office/drawing/2014/main" id="{492DA799-0848-BBB4-7386-F94801A354CC}"/>
              </a:ext>
            </a:extLst>
          </p:cNvPr>
          <p:cNvSpPr txBox="1"/>
          <p:nvPr/>
        </p:nvSpPr>
        <p:spPr>
          <a:xfrm>
            <a:off x="1185861" y="405556"/>
            <a:ext cx="323850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u="sng" dirty="0"/>
              <a:t>Continuous Variables</a:t>
            </a:r>
          </a:p>
        </p:txBody>
      </p:sp>
      <p:sp>
        <p:nvSpPr>
          <p:cNvPr id="11" name="TextBox 10">
            <a:extLst>
              <a:ext uri="{FF2B5EF4-FFF2-40B4-BE49-F238E27FC236}">
                <a16:creationId xmlns:a16="http://schemas.microsoft.com/office/drawing/2014/main" id="{85FD172D-8B59-21CD-951E-7D00E0FF2C07}"/>
              </a:ext>
            </a:extLst>
          </p:cNvPr>
          <p:cNvSpPr txBox="1"/>
          <p:nvPr/>
        </p:nvSpPr>
        <p:spPr>
          <a:xfrm>
            <a:off x="8430513" y="369308"/>
            <a:ext cx="2409825"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u="sng" dirty="0"/>
              <a:t>Categorical variables</a:t>
            </a:r>
          </a:p>
        </p:txBody>
      </p:sp>
      <p:sp>
        <p:nvSpPr>
          <p:cNvPr id="12" name="TextBox 11">
            <a:extLst>
              <a:ext uri="{FF2B5EF4-FFF2-40B4-BE49-F238E27FC236}">
                <a16:creationId xmlns:a16="http://schemas.microsoft.com/office/drawing/2014/main" id="{02B6B4C4-AF84-B83C-7CDF-E37AC481DB30}"/>
              </a:ext>
            </a:extLst>
          </p:cNvPr>
          <p:cNvSpPr txBox="1"/>
          <p:nvPr/>
        </p:nvSpPr>
        <p:spPr>
          <a:xfrm>
            <a:off x="161925" y="3159335"/>
            <a:ext cx="5934075" cy="276999"/>
          </a:xfrm>
          <a:prstGeom prst="rect">
            <a:avLst/>
          </a:prstGeom>
          <a:noFill/>
        </p:spPr>
        <p:txBody>
          <a:bodyPr wrap="square" rtlCol="0">
            <a:spAutoFit/>
          </a:bodyPr>
          <a:lstStyle/>
          <a:p>
            <a:r>
              <a:rPr lang="en-US" sz="1200" b="1" dirty="0"/>
              <a:t>Note: 5 point summary(Plotly) is present in Jupyter notebook (cell 14) </a:t>
            </a:r>
          </a:p>
        </p:txBody>
      </p:sp>
      <p:grpSp>
        <p:nvGrpSpPr>
          <p:cNvPr id="15" name="Group 14">
            <a:extLst>
              <a:ext uri="{FF2B5EF4-FFF2-40B4-BE49-F238E27FC236}">
                <a16:creationId xmlns:a16="http://schemas.microsoft.com/office/drawing/2014/main" id="{DA7773A6-ABF5-3428-E3C8-5AB1B7CF029F}"/>
              </a:ext>
            </a:extLst>
          </p:cNvPr>
          <p:cNvGrpSpPr/>
          <p:nvPr/>
        </p:nvGrpSpPr>
        <p:grpSpPr>
          <a:xfrm>
            <a:off x="1129599" y="3727299"/>
            <a:ext cx="8224041" cy="2953861"/>
            <a:chOff x="3309491" y="3759995"/>
            <a:chExt cx="8224041" cy="2953861"/>
          </a:xfrm>
          <a:effectLst>
            <a:glow rad="63500">
              <a:schemeClr val="accent2">
                <a:satMod val="175000"/>
                <a:alpha val="40000"/>
              </a:schemeClr>
            </a:glow>
          </a:effectLst>
        </p:grpSpPr>
        <p:pic>
          <p:nvPicPr>
            <p:cNvPr id="8" name="Picture 7">
              <a:extLst>
                <a:ext uri="{FF2B5EF4-FFF2-40B4-BE49-F238E27FC236}">
                  <a16:creationId xmlns:a16="http://schemas.microsoft.com/office/drawing/2014/main" id="{6D755986-D63A-867D-37FD-B7144752DC93}"/>
                </a:ext>
              </a:extLst>
            </p:cNvPr>
            <p:cNvPicPr>
              <a:picLocks noChangeAspect="1"/>
            </p:cNvPicPr>
            <p:nvPr/>
          </p:nvPicPr>
          <p:blipFill>
            <a:blip r:embed="rId4"/>
            <a:stretch>
              <a:fillRect/>
            </a:stretch>
          </p:blipFill>
          <p:spPr>
            <a:xfrm>
              <a:off x="3309491" y="3759995"/>
              <a:ext cx="2776983" cy="2953861"/>
            </a:xfrm>
            <a:prstGeom prst="rect">
              <a:avLst/>
            </a:prstGeom>
            <a:ln>
              <a:solidFill>
                <a:schemeClr val="accent1"/>
              </a:solidFill>
            </a:ln>
          </p:spPr>
        </p:pic>
        <p:pic>
          <p:nvPicPr>
            <p:cNvPr id="14" name="Picture 13">
              <a:extLst>
                <a:ext uri="{FF2B5EF4-FFF2-40B4-BE49-F238E27FC236}">
                  <a16:creationId xmlns:a16="http://schemas.microsoft.com/office/drawing/2014/main" id="{388E7267-2929-EFA2-567F-A1AF355F3B1E}"/>
                </a:ext>
              </a:extLst>
            </p:cNvPr>
            <p:cNvPicPr>
              <a:picLocks noChangeAspect="1"/>
            </p:cNvPicPr>
            <p:nvPr/>
          </p:nvPicPr>
          <p:blipFill>
            <a:blip r:embed="rId5"/>
            <a:stretch>
              <a:fillRect/>
            </a:stretch>
          </p:blipFill>
          <p:spPr>
            <a:xfrm>
              <a:off x="6343648" y="3759995"/>
              <a:ext cx="5189884" cy="2953861"/>
            </a:xfrm>
            <a:prstGeom prst="rect">
              <a:avLst/>
            </a:prstGeom>
            <a:ln>
              <a:solidFill>
                <a:schemeClr val="accent1"/>
              </a:solidFill>
            </a:ln>
          </p:spPr>
        </p:pic>
      </p:grpSp>
      <p:sp>
        <p:nvSpPr>
          <p:cNvPr id="16" name="TextBox 15">
            <a:extLst>
              <a:ext uri="{FF2B5EF4-FFF2-40B4-BE49-F238E27FC236}">
                <a16:creationId xmlns:a16="http://schemas.microsoft.com/office/drawing/2014/main" id="{0F06A593-58A2-F1CD-EB4B-FB70082729DF}"/>
              </a:ext>
            </a:extLst>
          </p:cNvPr>
          <p:cNvSpPr txBox="1"/>
          <p:nvPr/>
        </p:nvSpPr>
        <p:spPr>
          <a:xfrm>
            <a:off x="3357118" y="3357967"/>
            <a:ext cx="375285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u="sng" dirty="0"/>
              <a:t>Unique values of categorical variables</a:t>
            </a:r>
          </a:p>
        </p:txBody>
      </p:sp>
    </p:spTree>
    <p:extLst>
      <p:ext uri="{BB962C8B-B14F-4D97-AF65-F5344CB8AC3E}">
        <p14:creationId xmlns:p14="http://schemas.microsoft.com/office/powerpoint/2010/main" val="23435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495E-55DF-8FBA-90CD-446A8FE86847}"/>
              </a:ext>
            </a:extLst>
          </p:cNvPr>
          <p:cNvSpPr>
            <a:spLocks noGrp="1"/>
          </p:cNvSpPr>
          <p:nvPr>
            <p:ph type="title"/>
          </p:nvPr>
        </p:nvSpPr>
        <p:spPr>
          <a:xfrm>
            <a:off x="838200" y="166344"/>
            <a:ext cx="10515600" cy="628788"/>
          </a:xfrm>
        </p:spPr>
        <p:txBody>
          <a:bodyPr>
            <a:normAutofit/>
          </a:bodyPr>
          <a:lstStyle/>
          <a:p>
            <a:pPr algn="ctr"/>
            <a:r>
              <a:rPr lang="en-US" sz="3200" dirty="0">
                <a:latin typeface="+mn-lt"/>
              </a:rPr>
              <a:t>Target Variable Distribution </a:t>
            </a:r>
          </a:p>
        </p:txBody>
      </p:sp>
      <p:pic>
        <p:nvPicPr>
          <p:cNvPr id="5122" name="Picture 2">
            <a:extLst>
              <a:ext uri="{FF2B5EF4-FFF2-40B4-BE49-F238E27FC236}">
                <a16:creationId xmlns:a16="http://schemas.microsoft.com/office/drawing/2014/main" id="{5ECB7348-7218-BEEC-2AC6-2BEA032A2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587" y="878247"/>
            <a:ext cx="5528776" cy="4170831"/>
          </a:xfrm>
          <a:prstGeom prst="rect">
            <a:avLst/>
          </a:prstGeom>
          <a:noFill/>
          <a:ln>
            <a:solidFill>
              <a:schemeClr val="accent2"/>
            </a:solidFill>
          </a:ln>
          <a:effectLst>
            <a:innerShdw blurRad="63500" dist="50800" dir="54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2B5F2C-6B02-0585-80CD-D1B03E19CA48}"/>
              </a:ext>
            </a:extLst>
          </p:cNvPr>
          <p:cNvSpPr txBox="1"/>
          <p:nvPr/>
        </p:nvSpPr>
        <p:spPr>
          <a:xfrm>
            <a:off x="982509" y="5349985"/>
            <a:ext cx="9644932" cy="646331"/>
          </a:xfrm>
          <a:prstGeom prst="rect">
            <a:avLst/>
          </a:prstGeom>
          <a:noFill/>
          <a:ln>
            <a:solidFill>
              <a:schemeClr val="accent2"/>
            </a:solidFill>
          </a:ln>
        </p:spPr>
        <p:txBody>
          <a:bodyPr wrap="square" rtlCol="0">
            <a:spAutoFit/>
          </a:bodyPr>
          <a:lstStyle/>
          <a:p>
            <a:pPr algn="ctr"/>
            <a:r>
              <a:rPr lang="en-US" dirty="0"/>
              <a:t>So the distribution of target variable is unbalanced. We need to perform SMOTE (oversampling if we want to make predictive model)</a:t>
            </a:r>
          </a:p>
        </p:txBody>
      </p:sp>
    </p:spTree>
    <p:extLst>
      <p:ext uri="{BB962C8B-B14F-4D97-AF65-F5344CB8AC3E}">
        <p14:creationId xmlns:p14="http://schemas.microsoft.com/office/powerpoint/2010/main" val="357683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DC47-8E50-F1C7-5FFD-9BD9393582DF}"/>
              </a:ext>
            </a:extLst>
          </p:cNvPr>
          <p:cNvSpPr>
            <a:spLocks noGrp="1"/>
          </p:cNvSpPr>
          <p:nvPr>
            <p:ph type="title"/>
          </p:nvPr>
        </p:nvSpPr>
        <p:spPr/>
        <p:txBody>
          <a:bodyPr/>
          <a:lstStyle/>
          <a:p>
            <a:pPr algn="ctr"/>
            <a:r>
              <a:rPr lang="en-US" dirty="0"/>
              <a:t>Exploratory Data Analysis</a:t>
            </a:r>
          </a:p>
        </p:txBody>
      </p:sp>
    </p:spTree>
    <p:extLst>
      <p:ext uri="{BB962C8B-B14F-4D97-AF65-F5344CB8AC3E}">
        <p14:creationId xmlns:p14="http://schemas.microsoft.com/office/powerpoint/2010/main" val="203275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2E4A-DB47-BB81-F196-2DB24A7D5BB7}"/>
              </a:ext>
            </a:extLst>
          </p:cNvPr>
          <p:cNvSpPr>
            <a:spLocks noGrp="1"/>
          </p:cNvSpPr>
          <p:nvPr>
            <p:ph type="title"/>
          </p:nvPr>
        </p:nvSpPr>
        <p:spPr>
          <a:xfrm>
            <a:off x="728431" y="137697"/>
            <a:ext cx="10515600" cy="705267"/>
          </a:xfrm>
          <a:ln>
            <a:solidFill>
              <a:schemeClr val="accent2"/>
            </a:solidFill>
          </a:ln>
        </p:spPr>
        <p:txBody>
          <a:bodyPr>
            <a:normAutofit/>
          </a:bodyPr>
          <a:lstStyle/>
          <a:p>
            <a:pPr algn="ctr"/>
            <a:r>
              <a:rPr lang="en-US" sz="3200" dirty="0">
                <a:latin typeface="+mn-lt"/>
              </a:rPr>
              <a:t>Continuous variable vs Response </a:t>
            </a:r>
          </a:p>
        </p:txBody>
      </p:sp>
      <p:pic>
        <p:nvPicPr>
          <p:cNvPr id="2050" name="Picture 2">
            <a:extLst>
              <a:ext uri="{FF2B5EF4-FFF2-40B4-BE49-F238E27FC236}">
                <a16:creationId xmlns:a16="http://schemas.microsoft.com/office/drawing/2014/main" id="{7B4945ED-3504-6A93-A298-9F3EB824A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9" y="842964"/>
            <a:ext cx="2913725"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8B7C8DC-0266-A9A0-B3C2-1548854CB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506" y="842964"/>
            <a:ext cx="2913725"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7CD78EB-006D-0247-AB67-C694845A9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423" y="842964"/>
            <a:ext cx="2913725"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7E2FD0B-AE76-688D-720B-CBAB3E3B9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0340" y="842965"/>
            <a:ext cx="2913725"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9C40A281-C927-CF2F-C81B-1729F3A8D1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9" y="3533774"/>
            <a:ext cx="2913725"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45E6B78E-0259-3B90-B4BF-D28F0E50FD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2106" y="3533774"/>
            <a:ext cx="2948207" cy="2224086"/>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1DE8CDAA-1FE6-B907-BDFE-532CBA1C08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171" y="3533773"/>
            <a:ext cx="2913725" cy="2198073"/>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8D0BA5CC-9532-48E5-103E-EE650D3970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5754" y="3533772"/>
            <a:ext cx="2953485" cy="2198073"/>
          </a:xfrm>
          <a:prstGeom prst="rect">
            <a:avLst/>
          </a:prstGeom>
          <a:noFill/>
          <a:ln>
            <a:solidFill>
              <a:schemeClr val="tx1"/>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0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3B14-7EB9-7B18-68ED-90F29AE7E30B}"/>
              </a:ext>
            </a:extLst>
          </p:cNvPr>
          <p:cNvSpPr>
            <a:spLocks noGrp="1"/>
          </p:cNvSpPr>
          <p:nvPr>
            <p:ph type="title"/>
          </p:nvPr>
        </p:nvSpPr>
        <p:spPr>
          <a:xfrm>
            <a:off x="838200" y="0"/>
            <a:ext cx="10515600" cy="596900"/>
          </a:xfrm>
          <a:ln>
            <a:solidFill>
              <a:schemeClr val="accent2"/>
            </a:solidFill>
          </a:ln>
        </p:spPr>
        <p:txBody>
          <a:bodyPr>
            <a:normAutofit/>
          </a:bodyPr>
          <a:lstStyle/>
          <a:p>
            <a:pPr algn="ctr"/>
            <a:r>
              <a:rPr lang="en-US" sz="3200" dirty="0">
                <a:latin typeface="+mn-lt"/>
              </a:rPr>
              <a:t>Categorical variable vs Response </a:t>
            </a:r>
          </a:p>
        </p:txBody>
      </p:sp>
      <p:pic>
        <p:nvPicPr>
          <p:cNvPr id="3074" name="Picture 2">
            <a:extLst>
              <a:ext uri="{FF2B5EF4-FFF2-40B4-BE49-F238E27FC236}">
                <a16:creationId xmlns:a16="http://schemas.microsoft.com/office/drawing/2014/main" id="{FA7BBC46-88FD-02DF-92D9-856EC43CF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5" y="691043"/>
            <a:ext cx="3752850" cy="2635496"/>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DEB3EE3-3159-2B71-D74D-4021E4251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603" y="694896"/>
            <a:ext cx="3906834" cy="2631643"/>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60C7698-8911-0F31-7E72-E66CA051C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109" y="687234"/>
            <a:ext cx="3963316" cy="2631642"/>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40579CB-E145-E59E-976E-73933A64F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75" y="3592448"/>
            <a:ext cx="3756321" cy="2380005"/>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96D8BD8-7DBF-EDC1-CC79-B9B78232D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3116" y="3592448"/>
            <a:ext cx="3756321" cy="2380005"/>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0D88830-6351-B58F-2E57-3BE37DED18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5109" y="3592448"/>
            <a:ext cx="3963316" cy="2380005"/>
          </a:xfrm>
          <a:prstGeom prst="rect">
            <a:avLst/>
          </a:prstGeom>
          <a:noFill/>
          <a:ln>
            <a:solidFill>
              <a:schemeClr val="accent2"/>
            </a:solid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8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6658</TotalTime>
  <Words>961</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Google Sans</vt:lpstr>
      <vt:lpstr>Office Theme</vt:lpstr>
      <vt:lpstr>Problem Statement</vt:lpstr>
      <vt:lpstr>Business Understanding</vt:lpstr>
      <vt:lpstr>Data Understanding</vt:lpstr>
      <vt:lpstr>Handling Missing Values</vt:lpstr>
      <vt:lpstr>Descriptive Statistics</vt:lpstr>
      <vt:lpstr>Target Variable Distribution </vt:lpstr>
      <vt:lpstr>Exploratory Data Analysis</vt:lpstr>
      <vt:lpstr>Continuous variable vs Response </vt:lpstr>
      <vt:lpstr>Categorical variable vs Response </vt:lpstr>
      <vt:lpstr>PowerPoint Presentation</vt:lpstr>
      <vt:lpstr>Creating Derived variable (salary category)</vt:lpstr>
      <vt:lpstr>Correlation Between Independent Variables</vt:lpstr>
      <vt:lpstr>PowerPoint Presentation</vt:lpstr>
      <vt:lpstr>PowerPoint Presentation</vt:lpstr>
      <vt:lpstr>PowerPoint Presentation</vt:lpstr>
      <vt:lpstr>Response Proportion by month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amar kothare</dc:creator>
  <cp:lastModifiedBy>amar kothare</cp:lastModifiedBy>
  <cp:revision>178</cp:revision>
  <dcterms:created xsi:type="dcterms:W3CDTF">2024-03-16T10:27:31Z</dcterms:created>
  <dcterms:modified xsi:type="dcterms:W3CDTF">2024-04-01T19:48:45Z</dcterms:modified>
</cp:coreProperties>
</file>