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59" r:id="rId5"/>
    <p:sldId id="260" r:id="rId6"/>
    <p:sldId id="261" r:id="rId7"/>
    <p:sldId id="262"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DAE912-9A2A-4682-A66E-A5B721EBFDBC}"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1EC01-6721-4A09-873D-5151CA46AC07}" type="slidenum">
              <a:rPr lang="en-US" smtClean="0"/>
              <a:t>‹#›</a:t>
            </a:fld>
            <a:endParaRPr lang="en-US"/>
          </a:p>
        </p:txBody>
      </p:sp>
    </p:spTree>
    <p:extLst>
      <p:ext uri="{BB962C8B-B14F-4D97-AF65-F5344CB8AC3E}">
        <p14:creationId xmlns:p14="http://schemas.microsoft.com/office/powerpoint/2010/main" val="3556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DAE912-9A2A-4682-A66E-A5B721EBFDBC}"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1EC01-6721-4A09-873D-5151CA46AC07}" type="slidenum">
              <a:rPr lang="en-US" smtClean="0"/>
              <a:t>‹#›</a:t>
            </a:fld>
            <a:endParaRPr lang="en-US"/>
          </a:p>
        </p:txBody>
      </p:sp>
    </p:spTree>
    <p:extLst>
      <p:ext uri="{BB962C8B-B14F-4D97-AF65-F5344CB8AC3E}">
        <p14:creationId xmlns:p14="http://schemas.microsoft.com/office/powerpoint/2010/main" val="571709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DAE912-9A2A-4682-A66E-A5B721EBFDBC}"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1EC01-6721-4A09-873D-5151CA46AC07}" type="slidenum">
              <a:rPr lang="en-US" smtClean="0"/>
              <a:t>‹#›</a:t>
            </a:fld>
            <a:endParaRPr lang="en-US"/>
          </a:p>
        </p:txBody>
      </p:sp>
    </p:spTree>
    <p:extLst>
      <p:ext uri="{BB962C8B-B14F-4D97-AF65-F5344CB8AC3E}">
        <p14:creationId xmlns:p14="http://schemas.microsoft.com/office/powerpoint/2010/main" val="2549567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DAE912-9A2A-4682-A66E-A5B721EBFDBC}"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1EC01-6721-4A09-873D-5151CA46AC07}" type="slidenum">
              <a:rPr lang="en-US" smtClean="0"/>
              <a:t>‹#›</a:t>
            </a:fld>
            <a:endParaRPr lang="en-US"/>
          </a:p>
        </p:txBody>
      </p:sp>
    </p:spTree>
    <p:extLst>
      <p:ext uri="{BB962C8B-B14F-4D97-AF65-F5344CB8AC3E}">
        <p14:creationId xmlns:p14="http://schemas.microsoft.com/office/powerpoint/2010/main" val="116527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AE912-9A2A-4682-A66E-A5B721EBFDBC}"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1EC01-6721-4A09-873D-5151CA46AC07}" type="slidenum">
              <a:rPr lang="en-US" smtClean="0"/>
              <a:t>‹#›</a:t>
            </a:fld>
            <a:endParaRPr lang="en-US"/>
          </a:p>
        </p:txBody>
      </p:sp>
    </p:spTree>
    <p:extLst>
      <p:ext uri="{BB962C8B-B14F-4D97-AF65-F5344CB8AC3E}">
        <p14:creationId xmlns:p14="http://schemas.microsoft.com/office/powerpoint/2010/main" val="21409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DAE912-9A2A-4682-A66E-A5B721EBFDBC}"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1EC01-6721-4A09-873D-5151CA46AC07}" type="slidenum">
              <a:rPr lang="en-US" smtClean="0"/>
              <a:t>‹#›</a:t>
            </a:fld>
            <a:endParaRPr lang="en-US"/>
          </a:p>
        </p:txBody>
      </p:sp>
    </p:spTree>
    <p:extLst>
      <p:ext uri="{BB962C8B-B14F-4D97-AF65-F5344CB8AC3E}">
        <p14:creationId xmlns:p14="http://schemas.microsoft.com/office/powerpoint/2010/main" val="3433137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DAE912-9A2A-4682-A66E-A5B721EBFDBC}" type="datetimeFigureOut">
              <a:rPr lang="en-US" smtClean="0"/>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61EC01-6721-4A09-873D-5151CA46AC07}" type="slidenum">
              <a:rPr lang="en-US" smtClean="0"/>
              <a:t>‹#›</a:t>
            </a:fld>
            <a:endParaRPr lang="en-US"/>
          </a:p>
        </p:txBody>
      </p:sp>
    </p:spTree>
    <p:extLst>
      <p:ext uri="{BB962C8B-B14F-4D97-AF65-F5344CB8AC3E}">
        <p14:creationId xmlns:p14="http://schemas.microsoft.com/office/powerpoint/2010/main" val="242381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DAE912-9A2A-4682-A66E-A5B721EBFDBC}" type="datetimeFigureOut">
              <a:rPr lang="en-US" smtClean="0"/>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61EC01-6721-4A09-873D-5151CA46AC07}" type="slidenum">
              <a:rPr lang="en-US" smtClean="0"/>
              <a:t>‹#›</a:t>
            </a:fld>
            <a:endParaRPr lang="en-US"/>
          </a:p>
        </p:txBody>
      </p:sp>
    </p:spTree>
    <p:extLst>
      <p:ext uri="{BB962C8B-B14F-4D97-AF65-F5344CB8AC3E}">
        <p14:creationId xmlns:p14="http://schemas.microsoft.com/office/powerpoint/2010/main" val="314305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AE912-9A2A-4682-A66E-A5B721EBFDBC}" type="datetimeFigureOut">
              <a:rPr lang="en-US" smtClean="0"/>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61EC01-6721-4A09-873D-5151CA46AC07}" type="slidenum">
              <a:rPr lang="en-US" smtClean="0"/>
              <a:t>‹#›</a:t>
            </a:fld>
            <a:endParaRPr lang="en-US"/>
          </a:p>
        </p:txBody>
      </p:sp>
    </p:spTree>
    <p:extLst>
      <p:ext uri="{BB962C8B-B14F-4D97-AF65-F5344CB8AC3E}">
        <p14:creationId xmlns:p14="http://schemas.microsoft.com/office/powerpoint/2010/main" val="2761706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AE912-9A2A-4682-A66E-A5B721EBFDBC}"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1EC01-6721-4A09-873D-5151CA46AC07}" type="slidenum">
              <a:rPr lang="en-US" smtClean="0"/>
              <a:t>‹#›</a:t>
            </a:fld>
            <a:endParaRPr lang="en-US"/>
          </a:p>
        </p:txBody>
      </p:sp>
    </p:spTree>
    <p:extLst>
      <p:ext uri="{BB962C8B-B14F-4D97-AF65-F5344CB8AC3E}">
        <p14:creationId xmlns:p14="http://schemas.microsoft.com/office/powerpoint/2010/main" val="151020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AE912-9A2A-4682-A66E-A5B721EBFDBC}"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1EC01-6721-4A09-873D-5151CA46AC07}" type="slidenum">
              <a:rPr lang="en-US" smtClean="0"/>
              <a:t>‹#›</a:t>
            </a:fld>
            <a:endParaRPr lang="en-US"/>
          </a:p>
        </p:txBody>
      </p:sp>
    </p:spTree>
    <p:extLst>
      <p:ext uri="{BB962C8B-B14F-4D97-AF65-F5344CB8AC3E}">
        <p14:creationId xmlns:p14="http://schemas.microsoft.com/office/powerpoint/2010/main" val="355388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AE912-9A2A-4682-A66E-A5B721EBFDBC}" type="datetimeFigureOut">
              <a:rPr lang="en-US" smtClean="0"/>
              <a:t>3/26/2018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1EC01-6721-4A09-873D-5151CA46AC07}" type="slidenum">
              <a:rPr lang="en-US" smtClean="0"/>
              <a:t>‹#›</a:t>
            </a:fld>
            <a:endParaRPr lang="en-US"/>
          </a:p>
        </p:txBody>
      </p:sp>
    </p:spTree>
    <p:extLst>
      <p:ext uri="{BB962C8B-B14F-4D97-AF65-F5344CB8AC3E}">
        <p14:creationId xmlns:p14="http://schemas.microsoft.com/office/powerpoint/2010/main" val="1756166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livescience.com/16606-failed-doomsday-predictions-apocalypse.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81000"/>
            <a:ext cx="8077200" cy="6172200"/>
          </a:xfrm>
        </p:spPr>
        <p:txBody>
          <a:bodyPr>
            <a:normAutofit/>
          </a:bodyPr>
          <a:lstStyle/>
          <a:p>
            <a:r>
              <a:rPr lang="en-IN" dirty="0">
                <a:solidFill>
                  <a:schemeClr val="tx1"/>
                </a:solidFill>
              </a:rPr>
              <a:t>A superstition is a belief in supernatural causality – that one event leads to another without anything physically linking the two events.</a:t>
            </a:r>
          </a:p>
          <a:p>
            <a:r>
              <a:rPr lang="en-IN" dirty="0">
                <a:solidFill>
                  <a:schemeClr val="tx1"/>
                </a:solidFill>
              </a:rPr>
              <a:t>Logically, they are irrational and sometimes funny, but some people believe in them a great deal – and some people change their normal behaviour to fit in with them – for example, Triskaidekaphobia is the fear of the number 13. A sufferer may be too terrified to leave the house on that date, believing only bad things would happen.</a:t>
            </a:r>
          </a:p>
          <a:p>
            <a:endParaRPr lang="en-US" dirty="0">
              <a:solidFill>
                <a:schemeClr val="tx1"/>
              </a:solidFill>
            </a:endParaRPr>
          </a:p>
        </p:txBody>
      </p:sp>
    </p:spTree>
    <p:extLst>
      <p:ext uri="{BB962C8B-B14F-4D97-AF65-F5344CB8AC3E}">
        <p14:creationId xmlns:p14="http://schemas.microsoft.com/office/powerpoint/2010/main" val="3085888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666 - The mark of Satan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3075" y="1739106"/>
            <a:ext cx="565785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1219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533400"/>
            <a:ext cx="8077200" cy="4832092"/>
          </a:xfrm>
          <a:prstGeom prst="rect">
            <a:avLst/>
          </a:prstGeom>
          <a:noFill/>
        </p:spPr>
        <p:txBody>
          <a:bodyPr wrap="square" rtlCol="0">
            <a:spAutoFit/>
          </a:bodyPr>
          <a:lstStyle/>
          <a:p>
            <a:r>
              <a:rPr lang="en-IN" sz="4400" dirty="0"/>
              <a:t>Three sixes in a row give some people the chills. It's a superstition that harks back to the Bible. In the Book of Revelation, 666 is given as the number of the "beast," and is often interpreted as the mark of Satan and a </a:t>
            </a:r>
            <a:r>
              <a:rPr lang="en-IN" sz="4400" dirty="0">
                <a:hlinkClick r:id="rId2"/>
              </a:rPr>
              <a:t>sign of the end times</a:t>
            </a:r>
            <a:r>
              <a:rPr lang="en-IN" sz="4400" dirty="0"/>
              <a:t>.</a:t>
            </a:r>
            <a:endParaRPr lang="en-US" sz="4400" dirty="0"/>
          </a:p>
        </p:txBody>
      </p:sp>
    </p:spTree>
    <p:extLst>
      <p:ext uri="{BB962C8B-B14F-4D97-AF65-F5344CB8AC3E}">
        <p14:creationId xmlns:p14="http://schemas.microsoft.com/office/powerpoint/2010/main" val="1569608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048" y="1863766"/>
            <a:ext cx="565785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97873" y="533400"/>
            <a:ext cx="8458200" cy="1323439"/>
          </a:xfrm>
          <a:prstGeom prst="rect">
            <a:avLst/>
          </a:prstGeom>
          <a:noFill/>
        </p:spPr>
        <p:txBody>
          <a:bodyPr wrap="square" rtlCol="0">
            <a:spAutoFit/>
          </a:bodyPr>
          <a:lstStyle/>
          <a:p>
            <a:pPr algn="ctr"/>
            <a:r>
              <a:rPr lang="en-US" sz="4000" dirty="0" smtClean="0"/>
              <a:t>Knock on wood</a:t>
            </a:r>
          </a:p>
          <a:p>
            <a:pPr algn="ctr"/>
            <a:endParaRPr lang="en-US" sz="4000" dirty="0"/>
          </a:p>
        </p:txBody>
      </p:sp>
    </p:spTree>
    <p:extLst>
      <p:ext uri="{BB962C8B-B14F-4D97-AF65-F5344CB8AC3E}">
        <p14:creationId xmlns:p14="http://schemas.microsoft.com/office/powerpoint/2010/main" val="3502847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7924800" cy="5632311"/>
          </a:xfrm>
          <a:prstGeom prst="rect">
            <a:avLst/>
          </a:prstGeom>
          <a:noFill/>
        </p:spPr>
        <p:txBody>
          <a:bodyPr wrap="square" rtlCol="0">
            <a:spAutoFit/>
          </a:bodyPr>
          <a:lstStyle/>
          <a:p>
            <a:r>
              <a:rPr lang="en-IN" sz="4000" dirty="0"/>
              <a:t>This phrase is almost like a verbal talisman, designed to ward off bad luck after tempting fate: "Breaking that mirror didn't bring me any trouble, knock on wood</a:t>
            </a:r>
            <a:r>
              <a:rPr lang="en-IN" sz="4000" dirty="0" smtClean="0"/>
              <a:t>."</a:t>
            </a:r>
            <a:endParaRPr lang="en-IN" sz="4000" dirty="0"/>
          </a:p>
          <a:p>
            <a:r>
              <a:rPr lang="en-IN" sz="4000" dirty="0" smtClean="0"/>
              <a:t>The </a:t>
            </a:r>
            <a:r>
              <a:rPr lang="en-IN" sz="4000" dirty="0"/>
              <a:t>fixation on wood may come from old myths about good spirits in trees or from an association with the Christian cross. </a:t>
            </a:r>
            <a:endParaRPr lang="en-US" sz="4000" dirty="0"/>
          </a:p>
        </p:txBody>
      </p:sp>
    </p:spTree>
    <p:extLst>
      <p:ext uri="{BB962C8B-B14F-4D97-AF65-F5344CB8AC3E}">
        <p14:creationId xmlns:p14="http://schemas.microsoft.com/office/powerpoint/2010/main" val="2373020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1524000"/>
            <a:ext cx="565785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57200" y="304800"/>
            <a:ext cx="8229600" cy="646331"/>
          </a:xfrm>
          <a:prstGeom prst="rect">
            <a:avLst/>
          </a:prstGeom>
          <a:noFill/>
        </p:spPr>
        <p:txBody>
          <a:bodyPr wrap="square" rtlCol="0">
            <a:spAutoFit/>
          </a:bodyPr>
          <a:lstStyle/>
          <a:p>
            <a:pPr algn="ctr"/>
            <a:r>
              <a:rPr lang="en-US" sz="3600" dirty="0" smtClean="0"/>
              <a:t>Cross your fingers</a:t>
            </a:r>
            <a:endParaRPr lang="en-US" sz="3600" dirty="0"/>
          </a:p>
        </p:txBody>
      </p:sp>
    </p:spTree>
    <p:extLst>
      <p:ext uri="{BB962C8B-B14F-4D97-AF65-F5344CB8AC3E}">
        <p14:creationId xmlns:p14="http://schemas.microsoft.com/office/powerpoint/2010/main" val="3666244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001000" cy="6001643"/>
          </a:xfrm>
          <a:prstGeom prst="rect">
            <a:avLst/>
          </a:prstGeom>
          <a:noFill/>
        </p:spPr>
        <p:txBody>
          <a:bodyPr wrap="square" rtlCol="0">
            <a:spAutoFit/>
          </a:bodyPr>
          <a:lstStyle/>
          <a:p>
            <a:r>
              <a:rPr lang="en-IN" sz="3200" dirty="0"/>
              <a:t>Those wishing for luck will often cross one finger over another, a gesture that's said to date back to early Christianity. The story goes that two people used to cross index fingers when making a wish, a symbol of support from a friend to the person making the wish. (Anything associated with the shape of the Christian cross was thought to  be good luck.) The tradition gradually became something people could do on their own; these days, just saying "fingers crossed" is enough to get the message, well, across.</a:t>
            </a:r>
            <a:endParaRPr lang="en-US" sz="3200" dirty="0"/>
          </a:p>
        </p:txBody>
      </p:sp>
    </p:spTree>
    <p:extLst>
      <p:ext uri="{BB962C8B-B14F-4D97-AF65-F5344CB8AC3E}">
        <p14:creationId xmlns:p14="http://schemas.microsoft.com/office/powerpoint/2010/main" val="4155407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1905000"/>
            <a:ext cx="565785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597187"/>
            <a:ext cx="7467600" cy="707886"/>
          </a:xfrm>
          <a:prstGeom prst="rect">
            <a:avLst/>
          </a:prstGeom>
          <a:noFill/>
        </p:spPr>
        <p:txBody>
          <a:bodyPr wrap="square" rtlCol="0">
            <a:spAutoFit/>
          </a:bodyPr>
          <a:lstStyle/>
          <a:p>
            <a:pPr algn="ctr"/>
            <a:r>
              <a:rPr lang="en-US" sz="4000" dirty="0" smtClean="0"/>
              <a:t>Don’t break a mirror</a:t>
            </a:r>
            <a:endParaRPr lang="en-US" sz="4000" dirty="0"/>
          </a:p>
        </p:txBody>
      </p:sp>
    </p:spTree>
    <p:extLst>
      <p:ext uri="{BB962C8B-B14F-4D97-AF65-F5344CB8AC3E}">
        <p14:creationId xmlns:p14="http://schemas.microsoft.com/office/powerpoint/2010/main" val="1407552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7772400" cy="5632311"/>
          </a:xfrm>
          <a:prstGeom prst="rect">
            <a:avLst/>
          </a:prstGeom>
          <a:noFill/>
        </p:spPr>
        <p:txBody>
          <a:bodyPr wrap="square" rtlCol="0">
            <a:spAutoFit/>
          </a:bodyPr>
          <a:lstStyle/>
          <a:p>
            <a:r>
              <a:rPr lang="en-IN" sz="3600" dirty="0"/>
              <a:t>According to folklore, breaking a mirror is a </a:t>
            </a:r>
            <a:r>
              <a:rPr lang="en-IN" sz="3600" dirty="0" err="1"/>
              <a:t>surefire</a:t>
            </a:r>
            <a:r>
              <a:rPr lang="en-IN" sz="3600" dirty="0"/>
              <a:t> way to doom yourself to seven years of bad luck. The superstition seems to arise from the belief that mirrors don't just reflect your image; they hold bits of your soul. That belief led people in the old days of the American South to cover mirrors in a house when someone died, lest their soul be trapped inside.</a:t>
            </a:r>
            <a:endParaRPr lang="en-US" sz="3600" dirty="0"/>
          </a:p>
        </p:txBody>
      </p:sp>
    </p:spTree>
    <p:extLst>
      <p:ext uri="{BB962C8B-B14F-4D97-AF65-F5344CB8AC3E}">
        <p14:creationId xmlns:p14="http://schemas.microsoft.com/office/powerpoint/2010/main" val="352629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318</Words>
  <Application>Microsoft Office PowerPoint</Application>
  <PresentationFormat>On-screen Show (4:3)</PresentationFormat>
  <Paragraphs>11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666 - The mark of Satan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dc:creator>
  <cp:lastModifiedBy>Rishabh</cp:lastModifiedBy>
  <cp:revision>6</cp:revision>
  <dcterms:created xsi:type="dcterms:W3CDTF">2018-03-26T14:40:01Z</dcterms:created>
  <dcterms:modified xsi:type="dcterms:W3CDTF">2018-03-26T16:25:02Z</dcterms:modified>
</cp:coreProperties>
</file>