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7" r:id="rId27"/>
    <p:sldId id="288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A6A6A6"/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31" autoAdjust="0"/>
    <p:restoredTop sz="94629" autoAdjust="0"/>
  </p:normalViewPr>
  <p:slideViewPr>
    <p:cSldViewPr>
      <p:cViewPr varScale="1">
        <p:scale>
          <a:sx n="64" d="100"/>
          <a:sy n="64" d="100"/>
        </p:scale>
        <p:origin x="16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91390-1BAE-42FD-98AE-CE9675656AE5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9BFB2-C72F-49B6-A1A0-6DF4E967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9BFB2-C72F-49B6-A1A0-6DF4E967D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9BFB2-C72F-49B6-A1A0-6DF4E967D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9BFB2-C72F-49B6-A1A0-6DF4E967DD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9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he-IL" dirty="0"/>
              <a:t>November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350"/>
            <a:ext cx="800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he-IL"/>
              <a:t>November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6350"/>
            <a:ext cx="800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November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Simple CPU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09221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11-instruction CPU with 2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12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(4096) 16-bit RAM.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Illustrates how a general-purpose computer is assembled from gates and registers.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design is simplified to make basic concepts clear.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CPU design can be very complex.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Since the CPU is the heart of every computer, emphasis is put on making it fast.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0460" y="318195"/>
            <a:ext cx="480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Design of a Simple 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335" y="318195"/>
            <a:ext cx="70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Assembly-Language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77880" y="1124700"/>
            <a:ext cx="81418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Instructions stored in memory consist of 16 bits.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first 4 are opcode and the last 12 are address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It is hard to interpret such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machine-language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statements.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mnemonic opcodes and assembly languages are devised</a:t>
            </a:r>
          </a:p>
          <a:p>
            <a:pPr algn="just">
              <a:lnSpc>
                <a:spcPct val="150000"/>
              </a:lnSpc>
            </a:pPr>
            <a:r>
              <a:rPr lang="en-US" sz="2800" b="1" i="1" dirty="0">
                <a:latin typeface="Arial" pitchFamily="34" charset="0"/>
                <a:cs typeface="Arial" pitchFamily="34" charset="0"/>
              </a:rPr>
              <a:t>Assembler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a program translating an assembly language program into a machine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476" y="1155057"/>
            <a:ext cx="8141859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Assembly-language program to boot up a computer is reading another program provided through the input port and stores the new program (16-bit words) in memory just above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Boot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When reading is finished (determined by 0 word), control is transferred to the new program by jumping to the first location above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Boot.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335" y="318195"/>
            <a:ext cx="70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Example: a Boot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7880" y="702245"/>
            <a:ext cx="7681000" cy="5646406"/>
            <a:chOff x="501071" y="802540"/>
            <a:chExt cx="7681000" cy="564640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424" y="1393535"/>
              <a:ext cx="7611646" cy="5055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71" y="802540"/>
              <a:ext cx="7681000" cy="62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31500" y="1508750"/>
              <a:ext cx="1228960" cy="483903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7880" y="894270"/>
              <a:ext cx="2150680" cy="46086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0461" y="1508750"/>
              <a:ext cx="883314" cy="483903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8560" y="894270"/>
              <a:ext cx="1459390" cy="46086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43775" y="1508751"/>
              <a:ext cx="1228960" cy="4839030"/>
            </a:xfrm>
            <a:prstGeom prst="rect">
              <a:avLst/>
            </a:prstGeom>
            <a:solidFill>
              <a:srgbClr val="008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87950" y="894271"/>
              <a:ext cx="1113745" cy="460860"/>
            </a:xfrm>
            <a:prstGeom prst="rect">
              <a:avLst/>
            </a:prstGeom>
            <a:solidFill>
              <a:srgbClr val="008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2734" y="1508751"/>
              <a:ext cx="422455" cy="4839030"/>
            </a:xfrm>
            <a:prstGeom prst="rect">
              <a:avLst/>
            </a:prstGeom>
            <a:solidFill>
              <a:srgbClr val="7030A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01695" y="894271"/>
              <a:ext cx="1459390" cy="460860"/>
            </a:xfrm>
            <a:prstGeom prst="rect">
              <a:avLst/>
            </a:prstGeom>
            <a:solidFill>
              <a:srgbClr val="7030A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70640" y="1854395"/>
            <a:ext cx="345645" cy="4109335"/>
            <a:chOff x="270640" y="1854395"/>
            <a:chExt cx="345645" cy="4109335"/>
          </a:xfrm>
        </p:grpSpPr>
        <p:sp>
          <p:nvSpPr>
            <p:cNvPr id="14" name="TextBox 13"/>
            <p:cNvSpPr txBox="1"/>
            <p:nvPr/>
          </p:nvSpPr>
          <p:spPr>
            <a:xfrm>
              <a:off x="270640" y="1854395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640" y="2253163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0640" y="2675618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640" y="3098073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0640" y="3482123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640" y="3904578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640" y="4327033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0640" y="4749488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640" y="5171943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640" y="5594398"/>
              <a:ext cx="34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50" y="501165"/>
            <a:ext cx="4436449" cy="27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4692" y="528273"/>
            <a:ext cx="30339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1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instruction following the ORG statement reads the input register value into the accumulator.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4690" y="3556519"/>
            <a:ext cx="760419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instruction jumps to address 10 if  AC==0, indicating that the last word of the program being loaded has been written into the memory.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55575" y="779055"/>
            <a:ext cx="4333736" cy="2304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55574" y="1000632"/>
            <a:ext cx="4333737" cy="239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4690" y="5234035"/>
            <a:ext cx="7757810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next executed instruction is in address 10; control is transferred to the second program. 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149545" y="3189717"/>
            <a:ext cx="4333737" cy="239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50" y="501165"/>
            <a:ext cx="4436449" cy="27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1500" y="606693"/>
            <a:ext cx="28803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If AC!=0, its value is stored (indirectly) at an address (value) stored at ADDR_2 memory address.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4690" y="3289293"/>
            <a:ext cx="76809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On the first execution of this command the value stored at memory address ADDR_2  is 10. The content of the accumulator is therefore stored at location 10.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49545" y="1201510"/>
            <a:ext cx="4333737" cy="2392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9334" y="4624500"/>
            <a:ext cx="76763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next 3 steps increment by 1 the value of ADDR_2 by placing its contents in the accumulator, adding the value in memory address ADDR_3 (=1) to it and storing the new value into memory address ADDR_2.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49545" y="1431940"/>
            <a:ext cx="4333737" cy="729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475" y="548625"/>
            <a:ext cx="3418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Finally, the accumulator is zeroed and a JZ instruction is used to return to address ADDR_1 (=0), the first address of the boot program.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50" y="501165"/>
            <a:ext cx="4436449" cy="27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149545" y="2152782"/>
            <a:ext cx="4333737" cy="46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096" y="1201510"/>
            <a:ext cx="8071429" cy="3389414"/>
            <a:chOff x="533096" y="1201510"/>
            <a:chExt cx="8071429" cy="3389414"/>
          </a:xfrm>
        </p:grpSpPr>
        <p:sp>
          <p:nvSpPr>
            <p:cNvPr id="8" name="Rectangle 7"/>
            <p:cNvSpPr/>
            <p:nvPr/>
          </p:nvSpPr>
          <p:spPr>
            <a:xfrm>
              <a:off x="533096" y="3390595"/>
              <a:ext cx="80714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>
                  <a:latin typeface="Arial" pitchFamily="34" charset="0"/>
                  <a:cs typeface="Arial" pitchFamily="34" charset="0"/>
                </a:rPr>
                <a:t>The indirect STA instruction is not supported by the simple computer, but can be simulated by a self-modifying subprogram.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71265" y="1201510"/>
              <a:ext cx="537670" cy="954767"/>
              <a:chOff x="5071265" y="1201510"/>
              <a:chExt cx="537670" cy="95476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071265" y="1201510"/>
                <a:ext cx="537670" cy="2688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1265" y="1887442"/>
                <a:ext cx="537670" cy="2688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39475" y="4696365"/>
            <a:ext cx="8033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Though self-modifying programs are considered a bad programming practice, it illustrates the power of self-modification and the advantage of having indirection in the instruction set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31236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Timing and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880" y="971080"/>
            <a:ext cx="814186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need to design circuits controlling the combining and movement of data.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879" y="2123230"/>
            <a:ext cx="5184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notation is introduced.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855" y="2622495"/>
            <a:ext cx="8421169" cy="3648475"/>
            <a:chOff x="385855" y="2622495"/>
            <a:chExt cx="8421169" cy="36484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55" y="2622495"/>
              <a:ext cx="7778023" cy="1420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85" y="5464465"/>
              <a:ext cx="8190739" cy="806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02" y="4043480"/>
              <a:ext cx="7480158" cy="369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65" y="4389125"/>
              <a:ext cx="2649946" cy="376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80" y="4734770"/>
              <a:ext cx="7532995" cy="40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470" y="5099828"/>
              <a:ext cx="2073870" cy="36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270640" y="2699305"/>
            <a:ext cx="8602720" cy="92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0640" y="3621026"/>
            <a:ext cx="8602720" cy="38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0640" y="3966670"/>
            <a:ext cx="8602720" cy="80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0640" y="4773175"/>
            <a:ext cx="8602720" cy="729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0640" y="5502870"/>
            <a:ext cx="8602720" cy="38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0640" y="5886920"/>
            <a:ext cx="8602720" cy="38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880" y="548625"/>
            <a:ext cx="7949835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Register transfer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notation uses these assignment operations as well as timing information to break down a machine-level instruction into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microinstructions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that are executed in successive microcycles.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8309" y="3198570"/>
            <a:ext cx="7774633" cy="2896985"/>
            <a:chOff x="808309" y="3198570"/>
            <a:chExt cx="7774633" cy="28969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620" y="3198570"/>
              <a:ext cx="5655880" cy="2120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09" y="5502870"/>
              <a:ext cx="7774633" cy="592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09798" y="4043480"/>
            <a:ext cx="2564407" cy="960125"/>
            <a:chOff x="509798" y="4043480"/>
            <a:chExt cx="2564407" cy="9601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" y="4043480"/>
              <a:ext cx="2564407" cy="499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790" y="4542745"/>
              <a:ext cx="1607102" cy="460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4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95" y="1023887"/>
            <a:ext cx="6029585" cy="75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75" y="1757925"/>
            <a:ext cx="6106395" cy="462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23525" y="241385"/>
            <a:ext cx="7447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microinstructions for the execute portion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2665" y="3697835"/>
            <a:ext cx="1659949" cy="718950"/>
            <a:chOff x="193829" y="2737709"/>
            <a:chExt cx="1736759" cy="718951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29" y="2737709"/>
              <a:ext cx="1736759" cy="42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35" y="3083355"/>
              <a:ext cx="1294124" cy="37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46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20" y="817460"/>
            <a:ext cx="5837560" cy="72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20" y="1585560"/>
            <a:ext cx="5793330" cy="46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39475" y="3505810"/>
            <a:ext cx="1659949" cy="718950"/>
            <a:chOff x="193829" y="2737709"/>
            <a:chExt cx="1736759" cy="718951"/>
          </a:xfrm>
        </p:grpSpPr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29" y="2737709"/>
              <a:ext cx="1736759" cy="42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35" y="3083355"/>
              <a:ext cx="1294124" cy="37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58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28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The Register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143000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CPU is a sequential circuit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repeatedly reads and executes an instruction from its memory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fetch-and-execute cycle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machine language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 is a set of instructions drawn from the CPU instruction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5800" y="4735552"/>
            <a:ext cx="7848600" cy="1634768"/>
            <a:chOff x="685800" y="4735552"/>
            <a:chExt cx="7848600" cy="16347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410200"/>
              <a:ext cx="3886200" cy="96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85800" y="4735552"/>
              <a:ext cx="7848600" cy="1131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Each instruction consists of two parts: an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opcode 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and an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address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20" y="783856"/>
            <a:ext cx="5799155" cy="72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15" y="1739180"/>
            <a:ext cx="5816235" cy="430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39475" y="3467405"/>
            <a:ext cx="1659949" cy="718950"/>
            <a:chOff x="193829" y="2737709"/>
            <a:chExt cx="1736759" cy="718951"/>
          </a:xfrm>
        </p:grpSpPr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29" y="2737709"/>
              <a:ext cx="1736759" cy="42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35" y="3083355"/>
              <a:ext cx="1294124" cy="37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4525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30" y="759852"/>
            <a:ext cx="5991180" cy="74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50" y="1892799"/>
            <a:ext cx="5802582" cy="357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77880" y="3467405"/>
            <a:ext cx="1659949" cy="718950"/>
            <a:chOff x="193829" y="2737709"/>
            <a:chExt cx="1736759" cy="71895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29" y="2737709"/>
              <a:ext cx="1736759" cy="422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35" y="3083355"/>
              <a:ext cx="1294124" cy="37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514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650" y="356600"/>
            <a:ext cx="537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Generating Control Signals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095" y="3121760"/>
            <a:ext cx="779621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Associate a control variable L(A,B) if a microinstruction results in the movement of data from register B to register A, denoted A ← B.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095" y="5066667"/>
            <a:ext cx="741216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L(OPC,MDR) = t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 OPC is loaded with the contents of MDR when t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00" y="1252219"/>
            <a:ext cx="7719405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control variables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that control the movement of data between registers or combine the contents of two registers and assign the result to another register.</a:t>
            </a:r>
          </a:p>
        </p:txBody>
      </p:sp>
    </p:spTree>
    <p:extLst>
      <p:ext uri="{BB962C8B-B14F-4D97-AF65-F5344CB8AC3E}">
        <p14:creationId xmlns:p14="http://schemas.microsoft.com/office/powerpoint/2010/main" val="16852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310" y="736626"/>
            <a:ext cx="7296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Associate a control variable L(A,B ⊙ C) if a microinstruction results in the combination of the contents of registers B and C with the operation ⊙ and the assignment of the result to register A, denoted A ← B ⊙ C.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00" y="4017379"/>
            <a:ext cx="737376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L(AC, AC+MDR)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ADD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∧ t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 The contents of AC 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added to those of MDR and copied into AC when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ADD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∧ t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1.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85" y="1662370"/>
            <a:ext cx="4325165" cy="288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6285" y="1036040"/>
            <a:ext cx="2957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Group together all the microinstructions affecting accumulator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070" y="2341810"/>
            <a:ext cx="4570195" cy="3813945"/>
            <a:chOff x="1653220" y="1470345"/>
            <a:chExt cx="6084648" cy="4466829"/>
          </a:xfrm>
        </p:grpSpPr>
        <p:grpSp>
          <p:nvGrpSpPr>
            <p:cNvPr id="6" name="Group 5"/>
            <p:cNvGrpSpPr/>
            <p:nvPr/>
          </p:nvGrpSpPr>
          <p:grpSpPr>
            <a:xfrm>
              <a:off x="1653220" y="1470345"/>
              <a:ext cx="6084648" cy="4466829"/>
              <a:chOff x="1653220" y="1470345"/>
              <a:chExt cx="6084648" cy="4466829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220" y="1470345"/>
                <a:ext cx="6084648" cy="86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8435" y="2238445"/>
                <a:ext cx="5837560" cy="369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37270" y="2200041"/>
              <a:ext cx="2649945" cy="3610069"/>
              <a:chOff x="2037270" y="2200041"/>
              <a:chExt cx="2649945" cy="361006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37270" y="2200041"/>
                <a:ext cx="2649945" cy="46086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95925" y="2660900"/>
                <a:ext cx="691290" cy="314921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4572000" y="1058385"/>
            <a:ext cx="30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Derive control variables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25" y="332645"/>
            <a:ext cx="53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Control of Accumulator</a:t>
            </a:r>
          </a:p>
        </p:txBody>
      </p:sp>
    </p:spTree>
    <p:extLst>
      <p:ext uri="{BB962C8B-B14F-4D97-AF65-F5344CB8AC3E}">
        <p14:creationId xmlns:p14="http://schemas.microsoft.com/office/powerpoint/2010/main" val="237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9475" y="872147"/>
            <a:ext cx="7318814" cy="5514038"/>
            <a:chOff x="539475" y="872147"/>
            <a:chExt cx="7318814" cy="55140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75" y="872147"/>
              <a:ext cx="7318814" cy="551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922055" y="2200040"/>
              <a:ext cx="5069460" cy="2143589"/>
              <a:chOff x="1922055" y="2200040"/>
              <a:chExt cx="5069460" cy="214358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220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ADD</a:t>
                </a:r>
                <a:endParaRPr lang="he-IL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12610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AND</a:t>
                </a:r>
                <a:endParaRPr lang="he-IL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263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NOT</a:t>
                </a:r>
                <a:endParaRPr lang="he-IL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589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313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00335" y="3944546"/>
            <a:ext cx="6836090" cy="2342706"/>
            <a:chOff x="1000335" y="3659430"/>
            <a:chExt cx="6836090" cy="2342706"/>
          </a:xfrm>
        </p:grpSpPr>
        <p:sp>
          <p:nvSpPr>
            <p:cNvPr id="8" name="Rectangle 7"/>
            <p:cNvSpPr/>
            <p:nvPr/>
          </p:nvSpPr>
          <p:spPr>
            <a:xfrm>
              <a:off x="6569060" y="3659430"/>
              <a:ext cx="1267365" cy="46086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0335" y="4427530"/>
              <a:ext cx="460860" cy="1574606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8935" y="4296034"/>
              <a:ext cx="1766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16-bit registers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9670" y="3659430"/>
              <a:ext cx="1267365" cy="46086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5855" y="3944546"/>
            <a:ext cx="4685410" cy="460860"/>
            <a:chOff x="385855" y="3659430"/>
            <a:chExt cx="4685410" cy="460860"/>
          </a:xfrm>
        </p:grpSpPr>
        <p:sp>
          <p:nvSpPr>
            <p:cNvPr id="15" name="Rectangle 14"/>
            <p:cNvSpPr/>
            <p:nvPr/>
          </p:nvSpPr>
          <p:spPr>
            <a:xfrm>
              <a:off x="1691625" y="3659430"/>
              <a:ext cx="1075340" cy="46086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82180" y="3659430"/>
              <a:ext cx="1075340" cy="46086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5925" y="3659430"/>
              <a:ext cx="1075340" cy="46086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855" y="3719959"/>
              <a:ext cx="142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16-bit ALU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66964" y="1585560"/>
            <a:ext cx="5453511" cy="1130026"/>
            <a:chOff x="2766964" y="1300444"/>
            <a:chExt cx="5453511" cy="1130026"/>
          </a:xfrm>
        </p:grpSpPr>
        <p:sp>
          <p:nvSpPr>
            <p:cNvPr id="20" name="TextBox 19"/>
            <p:cNvSpPr txBox="1"/>
            <p:nvPr/>
          </p:nvSpPr>
          <p:spPr>
            <a:xfrm>
              <a:off x="6453845" y="1300444"/>
              <a:ext cx="1766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16 7:1 MUXes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66964" y="1700775"/>
              <a:ext cx="4416575" cy="729695"/>
            </a:xfrm>
            <a:prstGeom prst="rect">
              <a:avLst/>
            </a:prstGeom>
            <a:solidFill>
              <a:srgbClr val="008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91625" y="202980"/>
            <a:ext cx="53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Hardware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3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6446" y="795337"/>
            <a:ext cx="7318814" cy="5514038"/>
            <a:chOff x="539475" y="872147"/>
            <a:chExt cx="7318814" cy="5514038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75" y="872147"/>
              <a:ext cx="7318814" cy="551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1922055" y="2200040"/>
              <a:ext cx="5069460" cy="2143589"/>
              <a:chOff x="1922055" y="2200040"/>
              <a:chExt cx="5069460" cy="214358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220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ADD</a:t>
                </a:r>
                <a:endParaRPr lang="he-IL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112610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AND</a:t>
                </a:r>
                <a:endParaRPr lang="he-IL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263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NOT</a:t>
                </a:r>
                <a:endParaRPr lang="he-IL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589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0313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538005" y="4273910"/>
            <a:ext cx="4884751" cy="1735540"/>
            <a:chOff x="1538005" y="4273910"/>
            <a:chExt cx="4884751" cy="1735540"/>
          </a:xfrm>
        </p:grpSpPr>
        <p:grpSp>
          <p:nvGrpSpPr>
            <p:cNvPr id="31" name="Group 30"/>
            <p:cNvGrpSpPr/>
            <p:nvPr/>
          </p:nvGrpSpPr>
          <p:grpSpPr>
            <a:xfrm>
              <a:off x="1538005" y="4273911"/>
              <a:ext cx="621797" cy="660199"/>
              <a:chOff x="1538005" y="4273911"/>
              <a:chExt cx="621797" cy="66019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38005" y="4849985"/>
                <a:ext cx="537670" cy="8412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1791297" y="4558291"/>
                <a:ext cx="652886" cy="8412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38005" y="4273911"/>
              <a:ext cx="1428301" cy="1735539"/>
              <a:chOff x="1538005" y="4273911"/>
              <a:chExt cx="1428301" cy="173553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38005" y="5925325"/>
                <a:ext cx="1344175" cy="8412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2060132" y="5095960"/>
                <a:ext cx="1728224" cy="8412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766967" y="4273910"/>
              <a:ext cx="3655789" cy="1613011"/>
              <a:chOff x="2766967" y="4273910"/>
              <a:chExt cx="3655789" cy="1613011"/>
            </a:xfrm>
          </p:grpSpPr>
          <p:sp>
            <p:nvSpPr>
              <p:cNvPr id="28" name="Rectangle 27"/>
              <p:cNvSpPr/>
              <p:nvPr/>
            </p:nvSpPr>
            <p:spPr>
              <a:xfrm rot="16200000">
                <a:off x="5574189" y="5038353"/>
                <a:ext cx="1613010" cy="84124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43775" y="5810111"/>
                <a:ext cx="3494855" cy="7681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002525" y="5038352"/>
                <a:ext cx="1613010" cy="8412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190892" y="4273910"/>
              <a:ext cx="3456448" cy="537672"/>
              <a:chOff x="2774283" y="4273910"/>
              <a:chExt cx="3456448" cy="537672"/>
            </a:xfrm>
          </p:grpSpPr>
          <p:sp>
            <p:nvSpPr>
              <p:cNvPr id="35" name="Rectangle 34"/>
              <p:cNvSpPr/>
              <p:nvPr/>
            </p:nvSpPr>
            <p:spPr>
              <a:xfrm rot="16200000">
                <a:off x="5923491" y="4504340"/>
                <a:ext cx="537670" cy="7681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843776" y="4734770"/>
                <a:ext cx="3310146" cy="7681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2543852" y="4504341"/>
                <a:ext cx="537672" cy="76810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938882" y="2584090"/>
            <a:ext cx="4322938" cy="1344174"/>
            <a:chOff x="1938882" y="2584090"/>
            <a:chExt cx="4322938" cy="1344174"/>
          </a:xfrm>
        </p:grpSpPr>
        <p:grpSp>
          <p:nvGrpSpPr>
            <p:cNvPr id="38" name="Group 37"/>
            <p:cNvGrpSpPr/>
            <p:nvPr/>
          </p:nvGrpSpPr>
          <p:grpSpPr>
            <a:xfrm>
              <a:off x="2790980" y="2584091"/>
              <a:ext cx="3470840" cy="1344172"/>
              <a:chOff x="2790980" y="2584091"/>
              <a:chExt cx="3470840" cy="1344172"/>
            </a:xfrm>
            <a:solidFill>
              <a:srgbClr val="FF0000">
                <a:alpha val="30196"/>
              </a:srgbClr>
            </a:solidFill>
          </p:grpSpPr>
          <p:sp>
            <p:nvSpPr>
              <p:cNvPr id="40" name="Rectangle 39"/>
              <p:cNvSpPr/>
              <p:nvPr/>
            </p:nvSpPr>
            <p:spPr>
              <a:xfrm rot="20740761">
                <a:off x="2790980" y="3270131"/>
                <a:ext cx="3446399" cy="856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6050594" y="2718509"/>
                <a:ext cx="345644" cy="76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2766965" y="3774646"/>
                <a:ext cx="230429" cy="768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8882" y="2584090"/>
              <a:ext cx="1412573" cy="1344174"/>
              <a:chOff x="1938882" y="2584090"/>
              <a:chExt cx="1412573" cy="1344174"/>
            </a:xfrm>
            <a:solidFill>
              <a:srgbClr val="FF0000">
                <a:alpha val="30196"/>
              </a:srgbClr>
            </a:solidFill>
          </p:grpSpPr>
          <p:sp>
            <p:nvSpPr>
              <p:cNvPr id="39" name="Rectangle 38"/>
              <p:cNvSpPr/>
              <p:nvPr/>
            </p:nvSpPr>
            <p:spPr>
              <a:xfrm rot="19243666">
                <a:off x="1938882" y="3263427"/>
                <a:ext cx="1412573" cy="964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3016597" y="2718508"/>
                <a:ext cx="345644" cy="76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2018068" y="3793847"/>
                <a:ext cx="192024" cy="768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923527" y="817460"/>
            <a:ext cx="5875963" cy="5191990"/>
            <a:chOff x="923527" y="817460"/>
            <a:chExt cx="5875963" cy="5191990"/>
          </a:xfrm>
        </p:grpSpPr>
        <p:grpSp>
          <p:nvGrpSpPr>
            <p:cNvPr id="46" name="Group 45"/>
            <p:cNvGrpSpPr/>
            <p:nvPr/>
          </p:nvGrpSpPr>
          <p:grpSpPr>
            <a:xfrm>
              <a:off x="1077145" y="1009485"/>
              <a:ext cx="5722345" cy="4999965"/>
              <a:chOff x="1077145" y="1009485"/>
              <a:chExt cx="5722345" cy="4999965"/>
            </a:xfrm>
            <a:solidFill>
              <a:srgbClr val="008000">
                <a:alpha val="30196"/>
              </a:srgbClr>
            </a:solidFill>
          </p:grpSpPr>
          <p:sp>
            <p:nvSpPr>
              <p:cNvPr id="48" name="Rectangle 47"/>
              <p:cNvSpPr/>
              <p:nvPr/>
            </p:nvSpPr>
            <p:spPr>
              <a:xfrm rot="16200000">
                <a:off x="6319426" y="1489546"/>
                <a:ext cx="844911" cy="1152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77145" y="1009485"/>
                <a:ext cx="5722345" cy="1152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-1319509" y="3521355"/>
                <a:ext cx="4877435" cy="84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53955" y="5925325"/>
                <a:ext cx="192025" cy="84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23527" y="817460"/>
              <a:ext cx="2841969" cy="4116650"/>
              <a:chOff x="961932" y="1892800"/>
              <a:chExt cx="2841969" cy="4116650"/>
            </a:xfrm>
            <a:solidFill>
              <a:srgbClr val="008000">
                <a:alpha val="30196"/>
              </a:srgbClr>
            </a:solidFill>
          </p:grpSpPr>
          <p:sp>
            <p:nvSpPr>
              <p:cNvPr id="54" name="Rectangle 53"/>
              <p:cNvSpPr/>
              <p:nvPr/>
            </p:nvSpPr>
            <p:spPr>
              <a:xfrm rot="16200000">
                <a:off x="3227825" y="2468875"/>
                <a:ext cx="1036936" cy="1152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38741" y="1892800"/>
                <a:ext cx="2765160" cy="1152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-1054331" y="3909063"/>
                <a:ext cx="4109336" cy="768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8741" y="5925325"/>
                <a:ext cx="307240" cy="84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998865" y="202980"/>
            <a:ext cx="4724565" cy="523220"/>
            <a:chOff x="1998865" y="202980"/>
            <a:chExt cx="4724565" cy="52322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380" y="318195"/>
              <a:ext cx="230505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998865" y="202980"/>
              <a:ext cx="2726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Execution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86446" y="795337"/>
            <a:ext cx="7318814" cy="5514038"/>
            <a:chOff x="539475" y="872147"/>
            <a:chExt cx="7318814" cy="5514038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75" y="872147"/>
              <a:ext cx="7318814" cy="551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1922055" y="2200040"/>
              <a:ext cx="5069460" cy="2143589"/>
              <a:chOff x="1922055" y="2200040"/>
              <a:chExt cx="5069460" cy="214358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9220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ADD</a:t>
                </a:r>
                <a:endParaRPr lang="he-IL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12610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AND</a:t>
                </a:r>
                <a:endParaRPr lang="he-IL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26355" y="4005075"/>
                <a:ext cx="61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NOT</a:t>
                </a:r>
                <a:endParaRPr lang="he-IL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589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31390" y="2200040"/>
                <a:ext cx="96012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dirty="0"/>
                  <a:t>MUX 7:1</a:t>
                </a:r>
                <a:endParaRPr lang="he-IL" sz="16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98865" y="202980"/>
            <a:ext cx="4580186" cy="523220"/>
            <a:chOff x="1998865" y="202980"/>
            <a:chExt cx="4580186" cy="523220"/>
          </a:xfrm>
        </p:grpSpPr>
        <p:sp>
          <p:nvSpPr>
            <p:cNvPr id="59" name="TextBox 58"/>
            <p:cNvSpPr txBox="1"/>
            <p:nvPr/>
          </p:nvSpPr>
          <p:spPr>
            <a:xfrm>
              <a:off x="1998865" y="202980"/>
              <a:ext cx="2726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itchFamily="34" charset="0"/>
                  <a:cs typeface="Arial" pitchFamily="34" charset="0"/>
                </a:rPr>
                <a:t>Execution of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723061"/>
                </p:ext>
              </p:extLst>
            </p:nvPr>
          </p:nvGraphicFramePr>
          <p:xfrm>
            <a:off x="4533595" y="279790"/>
            <a:ext cx="2045456" cy="385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4" imgW="1079280" imgH="203040" progId="Equation.DSMT4">
                    <p:embed/>
                  </p:oleObj>
                </mc:Choice>
                <mc:Fallback>
                  <p:oleObj name="Equation" r:id="rId4" imgW="1079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33595" y="279790"/>
                          <a:ext cx="2045456" cy="3850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1077146" y="1047889"/>
            <a:ext cx="5722344" cy="4954246"/>
            <a:chOff x="1077146" y="1047889"/>
            <a:chExt cx="5722344" cy="4954246"/>
          </a:xfrm>
        </p:grpSpPr>
        <p:sp>
          <p:nvSpPr>
            <p:cNvPr id="11" name="Rectangle 10"/>
            <p:cNvSpPr/>
            <p:nvPr/>
          </p:nvSpPr>
          <p:spPr>
            <a:xfrm>
              <a:off x="1538005" y="5925325"/>
              <a:ext cx="1574605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38004" y="5579680"/>
              <a:ext cx="5146271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38004" y="4888390"/>
              <a:ext cx="2765161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5493722" y="4465933"/>
              <a:ext cx="2304300" cy="76811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3381448" y="4005075"/>
              <a:ext cx="1766630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1806840" y="4619555"/>
              <a:ext cx="2534730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38630" y="3352190"/>
              <a:ext cx="345646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/>
            <p:cNvSpPr/>
            <p:nvPr/>
          </p:nvSpPr>
          <p:spPr>
            <a:xfrm rot="17923827">
              <a:off x="2932182" y="3130556"/>
              <a:ext cx="539875" cy="83391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/>
            <p:cNvSpPr/>
            <p:nvPr/>
          </p:nvSpPr>
          <p:spPr>
            <a:xfrm rot="18302863">
              <a:off x="4173413" y="3004194"/>
              <a:ext cx="418877" cy="74443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38630" y="3006545"/>
              <a:ext cx="76810" cy="38405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-1361572" y="3486607"/>
              <a:ext cx="4954245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15550" y="1047890"/>
              <a:ext cx="5683940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300225" y="1470345"/>
              <a:ext cx="921720" cy="76810"/>
            </a:xfrm>
            <a:prstGeom prst="rect">
              <a:avLst/>
            </a:prstGeom>
            <a:solidFill>
              <a:srgbClr val="5F5F5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46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2666" y="548625"/>
            <a:ext cx="8180264" cy="3456450"/>
            <a:chOff x="462666" y="548625"/>
            <a:chExt cx="8180264" cy="3456450"/>
          </a:xfrm>
        </p:grpSpPr>
        <p:grpSp>
          <p:nvGrpSpPr>
            <p:cNvPr id="6" name="Group 5"/>
            <p:cNvGrpSpPr/>
            <p:nvPr/>
          </p:nvGrpSpPr>
          <p:grpSpPr>
            <a:xfrm>
              <a:off x="3304635" y="548625"/>
              <a:ext cx="5338295" cy="3456450"/>
              <a:chOff x="1653220" y="1470345"/>
              <a:chExt cx="6084648" cy="368688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220" y="1470345"/>
                <a:ext cx="6084648" cy="86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25" y="2392065"/>
                <a:ext cx="5785067" cy="2720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883651" y="2392065"/>
                <a:ext cx="3003937" cy="2765160"/>
                <a:chOff x="1883651" y="2392065"/>
                <a:chExt cx="3003937" cy="276516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883651" y="2392065"/>
                  <a:ext cx="2995590" cy="422455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919115" y="2814519"/>
                  <a:ext cx="968473" cy="2342706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462666" y="1316725"/>
              <a:ext cx="253472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Arial" pitchFamily="34" charset="0"/>
                  <a:cs typeface="Arial" pitchFamily="34" charset="0"/>
                </a:rPr>
                <a:t>Group together all the microinstructions affecting MAR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855" y="4389125"/>
            <a:ext cx="8078655" cy="1471425"/>
            <a:chOff x="385855" y="4389125"/>
            <a:chExt cx="8078655" cy="14714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435" y="4965200"/>
              <a:ext cx="66960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85855" y="4389125"/>
              <a:ext cx="3072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Derive control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20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4260" y="702245"/>
            <a:ext cx="7988240" cy="3226020"/>
            <a:chOff x="424260" y="702245"/>
            <a:chExt cx="7988240" cy="3226020"/>
          </a:xfrm>
        </p:grpSpPr>
        <p:grpSp>
          <p:nvGrpSpPr>
            <p:cNvPr id="5" name="Group 4"/>
            <p:cNvGrpSpPr/>
            <p:nvPr/>
          </p:nvGrpSpPr>
          <p:grpSpPr>
            <a:xfrm>
              <a:off x="3304635" y="702245"/>
              <a:ext cx="5107865" cy="3226020"/>
              <a:chOff x="1653220" y="1278320"/>
              <a:chExt cx="6104327" cy="3878905"/>
            </a:xfrm>
          </p:grpSpPr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8435" y="2392065"/>
                <a:ext cx="5989112" cy="2765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220" y="1278320"/>
                <a:ext cx="6084648" cy="86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1883650" y="2392065"/>
                <a:ext cx="3226021" cy="2765160"/>
                <a:chOff x="1883650" y="2392065"/>
                <a:chExt cx="3226021" cy="276516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883650" y="2392065"/>
                  <a:ext cx="3226019" cy="422455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025983" y="2814519"/>
                  <a:ext cx="1083688" cy="2342706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424260" y="1470345"/>
              <a:ext cx="26115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Arial" pitchFamily="34" charset="0"/>
                  <a:cs typeface="Arial" pitchFamily="34" charset="0"/>
                </a:rPr>
                <a:t>Group together all the microinstructions affecting MDR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855" y="4005075"/>
            <a:ext cx="7891815" cy="1433630"/>
            <a:chOff x="385855" y="4389125"/>
            <a:chExt cx="7891815" cy="143363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9295" y="5003605"/>
              <a:ext cx="6048375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85855" y="4389125"/>
              <a:ext cx="3072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Derive control variables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9475" y="5694895"/>
            <a:ext cx="52230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Quiz: What and how many MUXes are required?</a:t>
            </a:r>
            <a:endParaRPr lang="he-IL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54580" y="5694895"/>
            <a:ext cx="24195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Ans: 16 MUXes of 2:1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161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11 instructions require a 4-bit opcode.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12 bits of the 16-bit word remain for addressing 2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12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4096 16-bit words of the RAM.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CPU has 8 special registers: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16-bit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accumulator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(AC)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12-bit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program counter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(PC)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4-bit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opcode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(OPC)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12-bit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memory address register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(MAR)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16-bit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memory data register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(MDR)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16-bit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input register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(INR)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16-bit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output register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(OUTR)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1-bit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halt register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(HLT)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9475" y="587030"/>
            <a:ext cx="6989710" cy="4301360"/>
            <a:chOff x="539475" y="587030"/>
            <a:chExt cx="6989710" cy="4301360"/>
          </a:xfrm>
        </p:grpSpPr>
        <p:grpSp>
          <p:nvGrpSpPr>
            <p:cNvPr id="5" name="Group 4"/>
            <p:cNvGrpSpPr/>
            <p:nvPr/>
          </p:nvGrpSpPr>
          <p:grpSpPr>
            <a:xfrm>
              <a:off x="539475" y="587030"/>
              <a:ext cx="4224550" cy="4301360"/>
              <a:chOff x="1461195" y="702245"/>
              <a:chExt cx="5991180" cy="54535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195" y="702245"/>
                <a:ext cx="5991180" cy="53760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538005" y="1777585"/>
                <a:ext cx="2496325" cy="42245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58255" y="2200039"/>
                <a:ext cx="576074" cy="614481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8005" y="3198570"/>
                <a:ext cx="2573135" cy="422455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96661" y="3621024"/>
                <a:ext cx="614480" cy="614481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61196" y="5118820"/>
                <a:ext cx="2995590" cy="422455"/>
              </a:xfrm>
              <a:prstGeom prst="rect">
                <a:avLst/>
              </a:prstGeom>
              <a:solidFill>
                <a:srgbClr val="00B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58256" y="5541274"/>
                <a:ext cx="998529" cy="614481"/>
              </a:xfrm>
              <a:prstGeom prst="rect">
                <a:avLst/>
              </a:prstGeom>
              <a:solidFill>
                <a:srgbClr val="00B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16910" y="4120290"/>
                <a:ext cx="614480" cy="614481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956050" y="894270"/>
              <a:ext cx="257313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Arial" pitchFamily="34" charset="0"/>
                  <a:cs typeface="Arial" pitchFamily="34" charset="0"/>
                </a:rPr>
                <a:t>Group together all the microinstructions affecting a given register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72735" y="3813050"/>
            <a:ext cx="4762500" cy="2265895"/>
            <a:chOff x="4072735" y="3813050"/>
            <a:chExt cx="4762500" cy="226589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735" y="4389125"/>
              <a:ext cx="4762500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264760" y="4350720"/>
              <a:ext cx="3264425" cy="422455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4760" y="4773175"/>
              <a:ext cx="4570195" cy="88331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72736" y="5656490"/>
              <a:ext cx="2611540" cy="422455"/>
            </a:xfrm>
            <a:prstGeom prst="rect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94455" y="3813050"/>
              <a:ext cx="3072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Derive control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8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6285" y="702245"/>
            <a:ext cx="7604190" cy="3072399"/>
            <a:chOff x="616285" y="702245"/>
            <a:chExt cx="7604190" cy="3072399"/>
          </a:xfrm>
        </p:grpSpPr>
        <p:grpSp>
          <p:nvGrpSpPr>
            <p:cNvPr id="5" name="Group 4"/>
            <p:cNvGrpSpPr/>
            <p:nvPr/>
          </p:nvGrpSpPr>
          <p:grpSpPr>
            <a:xfrm>
              <a:off x="616285" y="702245"/>
              <a:ext cx="5031055" cy="3072399"/>
              <a:chOff x="1153955" y="1040896"/>
              <a:chExt cx="6528850" cy="3617063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2360" y="1040896"/>
                <a:ext cx="6490445" cy="714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955" y="2102952"/>
                <a:ext cx="6490445" cy="2555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307575" y="2123230"/>
                <a:ext cx="3418045" cy="422455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63724" y="2545684"/>
                <a:ext cx="1161895" cy="614481"/>
              </a:xfrm>
              <a:prstGeom prst="rect">
                <a:avLst/>
              </a:prstGeom>
              <a:solidFill>
                <a:srgbClr val="0000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07575" y="3505810"/>
                <a:ext cx="3418045" cy="422455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63724" y="3928264"/>
                <a:ext cx="1161895" cy="614481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685744" y="971080"/>
              <a:ext cx="253473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Arial" pitchFamily="34" charset="0"/>
                  <a:cs typeface="Arial" pitchFamily="34" charset="0"/>
                </a:rPr>
                <a:t>Group together all the microinstructions affecting a given register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095" y="4427530"/>
            <a:ext cx="7527380" cy="1068325"/>
            <a:chOff x="501070" y="4811580"/>
            <a:chExt cx="7527380" cy="10683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85" y="5003605"/>
              <a:ext cx="50863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4956050" y="4811580"/>
              <a:ext cx="3072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Derive control variables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1070" y="5003605"/>
              <a:ext cx="3840500" cy="422455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99599" y="5426060"/>
              <a:ext cx="4186145" cy="42245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7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1181100"/>
            <a:ext cx="7620000" cy="4495800"/>
            <a:chOff x="762000" y="1181100"/>
            <a:chExt cx="7620000" cy="4495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81100"/>
              <a:ext cx="7620000" cy="449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223415" y="1239915"/>
              <a:ext cx="2112275" cy="184344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0405" y="4773175"/>
              <a:ext cx="1497795" cy="84491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05370" y="3966670"/>
            <a:ext cx="1905000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3345" y="2468875"/>
            <a:ext cx="1497795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226" y="4197100"/>
            <a:ext cx="691290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6785" y="2468875"/>
            <a:ext cx="1613010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0224" y="3275380"/>
            <a:ext cx="1958655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8309" y="4657960"/>
            <a:ext cx="1866595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8310" y="3275380"/>
            <a:ext cx="1866595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3346" y="1547155"/>
            <a:ext cx="652884" cy="6096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6715" y="241385"/>
            <a:ext cx="725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Registers Data Transfer in the CPU</a:t>
            </a:r>
          </a:p>
        </p:txBody>
      </p:sp>
    </p:spTree>
    <p:extLst>
      <p:ext uri="{BB962C8B-B14F-4D97-AF65-F5344CB8AC3E}">
        <p14:creationId xmlns:p14="http://schemas.microsoft.com/office/powerpoint/2010/main" val="42949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8435" y="386305"/>
            <a:ext cx="5568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The Fetch-and-Execute Cycle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260" y="1432055"/>
            <a:ext cx="814185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Fetch-and-execute cycle has two portions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Fetch portion is always the same: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instruction, whose address is in the PC, is fetched into the MDR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opcode portion of this register is copied into the OPC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At this point the action of the CPU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diverges, based on the instruction in OPC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4260" y="433410"/>
            <a:ext cx="82570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Suppose OPC is 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load accumulator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instruction.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action required is to copy the word specified by the address part of the instruction into the accumulator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load accumulator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decomposed into 8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microinstructions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executed in 6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microcycles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3736240"/>
            <a:ext cx="8035404" cy="257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8130" y="587030"/>
            <a:ext cx="410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The Instruction Set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4" y="1239915"/>
            <a:ext cx="8054651" cy="510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1500" y="1892800"/>
            <a:ext cx="7834620" cy="192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00" y="3659430"/>
            <a:ext cx="7834620" cy="883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00" y="4465936"/>
            <a:ext cx="7834620" cy="576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00" y="4888390"/>
            <a:ext cx="7834620" cy="883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00" y="5694896"/>
            <a:ext cx="7834620" cy="576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071" y="716274"/>
            <a:ext cx="806504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Other operations can be performed using this set: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subtraction is realized with ADD, CMA, and 2’s comp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multiplication is possible through the use of CIL and ADD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multiple CILs can be used to rotate right one place, hence division is also possible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AND and CMA are complete Boolean system, hence every Boolean function can be realized by this machine if it is designed to address enough memory locations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261" y="308269"/>
            <a:ext cx="8257074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direct memory instruction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Addresses  refer directly to memory locations containing the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operands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(data) on which the program operates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CPUs have also 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indirect memory instructions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Instructions in which an address is interpreted as the address at which to find the address containing the needed operand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CPU does two memory fetches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first to find the address of the operand</a:t>
            </a:r>
          </a:p>
          <a:p>
            <a:pPr marL="914400" lvl="1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second to find the operand itself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Simple CPU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/>
              <a:t>November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1318</Words>
  <Application>Microsoft Office PowerPoint</Application>
  <PresentationFormat>On-screen Show (4:3)</PresentationFormat>
  <Paragraphs>217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and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Wimer</dc:creator>
  <cp:lastModifiedBy>Hari T S Narayanan</cp:lastModifiedBy>
  <cp:revision>112</cp:revision>
  <dcterms:created xsi:type="dcterms:W3CDTF">2006-08-16T00:00:00Z</dcterms:created>
  <dcterms:modified xsi:type="dcterms:W3CDTF">2018-01-12T11:10:01Z</dcterms:modified>
</cp:coreProperties>
</file>