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80" r:id="rId19"/>
    <p:sldId id="281" r:id="rId20"/>
    <p:sldId id="282" r:id="rId21"/>
    <p:sldId id="283" r:id="rId22"/>
    <p:sldId id="284" r:id="rId23"/>
    <p:sldId id="275" r:id="rId24"/>
    <p:sldId id="285" r:id="rId25"/>
    <p:sldId id="286" r:id="rId26"/>
    <p:sldId id="287" r:id="rId27"/>
    <p:sldId id="288"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D18F24-DE58-4686-BCEB-7E3541357BA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4875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D18F24-DE58-4686-BCEB-7E3541357BA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63162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D18F24-DE58-4686-BCEB-7E3541357BA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79835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D18F24-DE58-4686-BCEB-7E3541357BA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110556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D18F24-DE58-4686-BCEB-7E3541357BA2}" type="datetimeFigureOut">
              <a:rPr lang="en-IN" smtClean="0"/>
              <a:t>15-01-2019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39877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D18F24-DE58-4686-BCEB-7E3541357BA2}" type="datetimeFigureOut">
              <a:rPr lang="en-IN" smtClean="0"/>
              <a:t>15-01-2019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597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D18F24-DE58-4686-BCEB-7E3541357BA2}" type="datetimeFigureOut">
              <a:rPr lang="en-IN" smtClean="0"/>
              <a:t>15-01-2019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51256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D18F24-DE58-4686-BCEB-7E3541357BA2}" type="datetimeFigureOut">
              <a:rPr lang="en-IN" smtClean="0"/>
              <a:t>15-01-2019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360722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18F24-DE58-4686-BCEB-7E3541357BA2}" type="datetimeFigureOut">
              <a:rPr lang="en-IN" smtClean="0"/>
              <a:t>15-01-2019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17368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D18F24-DE58-4686-BCEB-7E3541357BA2}" type="datetimeFigureOut">
              <a:rPr lang="en-IN" smtClean="0"/>
              <a:t>15-01-2019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165861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D18F24-DE58-4686-BCEB-7E3541357BA2}" type="datetimeFigureOut">
              <a:rPr lang="en-IN" smtClean="0"/>
              <a:t>15-01-2019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6636B-8392-40B9-A1AF-4DB7C1FA1D4D}" type="slidenum">
              <a:rPr lang="en-IN" smtClean="0"/>
              <a:t>‹#›</a:t>
            </a:fld>
            <a:endParaRPr lang="en-IN"/>
          </a:p>
        </p:txBody>
      </p:sp>
    </p:spTree>
    <p:extLst>
      <p:ext uri="{BB962C8B-B14F-4D97-AF65-F5344CB8AC3E}">
        <p14:creationId xmlns:p14="http://schemas.microsoft.com/office/powerpoint/2010/main" val="136953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18F24-DE58-4686-BCEB-7E3541357BA2}" type="datetimeFigureOut">
              <a:rPr lang="en-IN" smtClean="0"/>
              <a:t>15-01-2019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6636B-8392-40B9-A1AF-4DB7C1FA1D4D}" type="slidenum">
              <a:rPr lang="en-IN" smtClean="0"/>
              <a:t>‹#›</a:t>
            </a:fld>
            <a:endParaRPr lang="en-IN"/>
          </a:p>
        </p:txBody>
      </p:sp>
    </p:spTree>
    <p:extLst>
      <p:ext uri="{BB962C8B-B14F-4D97-AF65-F5344CB8AC3E}">
        <p14:creationId xmlns:p14="http://schemas.microsoft.com/office/powerpoint/2010/main" val="237760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How to Install and Basic MySQL Command </a:t>
            </a:r>
            <a:br>
              <a:rPr lang="en-IN" b="1" dirty="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4962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Backup and restore</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It is critical to regularly backup </a:t>
            </a:r>
            <a:r>
              <a:rPr lang="en-IN" dirty="0" smtClean="0"/>
              <a:t>your databases</a:t>
            </a:r>
            <a:r>
              <a:rPr lang="en-IN" dirty="0"/>
              <a:t>, so you don’t lose any important data you </a:t>
            </a:r>
            <a:r>
              <a:rPr lang="en-IN" dirty="0" smtClean="0"/>
              <a:t>need</a:t>
            </a:r>
          </a:p>
          <a:p>
            <a:r>
              <a:rPr lang="en-IN" dirty="0"/>
              <a:t>To dump a database execute the following command</a:t>
            </a:r>
            <a:r>
              <a:rPr lang="en-IN" dirty="0" smtClean="0"/>
              <a:t>:</a:t>
            </a:r>
          </a:p>
          <a:p>
            <a:r>
              <a:rPr lang="en-IN" dirty="0" err="1" smtClean="0">
                <a:solidFill>
                  <a:srgbClr val="FF0000"/>
                </a:solidFill>
              </a:rPr>
              <a:t>mysqldump</a:t>
            </a:r>
            <a:r>
              <a:rPr lang="en-IN" dirty="0" smtClean="0">
                <a:solidFill>
                  <a:srgbClr val="FF0000"/>
                </a:solidFill>
              </a:rPr>
              <a:t> -u </a:t>
            </a:r>
            <a:r>
              <a:rPr lang="en-IN" dirty="0" err="1" smtClean="0">
                <a:solidFill>
                  <a:srgbClr val="FF0000"/>
                </a:solidFill>
              </a:rPr>
              <a:t>DatabaseUser</a:t>
            </a:r>
            <a:r>
              <a:rPr lang="en-IN" dirty="0" smtClean="0">
                <a:solidFill>
                  <a:srgbClr val="FF0000"/>
                </a:solidFill>
              </a:rPr>
              <a:t> -p </a:t>
            </a:r>
            <a:r>
              <a:rPr lang="en-IN" dirty="0" err="1" smtClean="0">
                <a:solidFill>
                  <a:srgbClr val="FF0000"/>
                </a:solidFill>
              </a:rPr>
              <a:t>DatabaseName</a:t>
            </a:r>
            <a:r>
              <a:rPr lang="en-IN" dirty="0" smtClean="0">
                <a:solidFill>
                  <a:srgbClr val="FF0000"/>
                </a:solidFill>
              </a:rPr>
              <a:t> &gt; </a:t>
            </a:r>
            <a:r>
              <a:rPr lang="en-IN" dirty="0" err="1" smtClean="0">
                <a:solidFill>
                  <a:srgbClr val="FF0000"/>
                </a:solidFill>
              </a:rPr>
              <a:t>BackupDatabase.sql</a:t>
            </a:r>
            <a:endParaRPr lang="en-IN" dirty="0" smtClean="0">
              <a:solidFill>
                <a:srgbClr val="FF0000"/>
              </a:solidFill>
            </a:endParaRPr>
          </a:p>
          <a:p>
            <a:r>
              <a:rPr lang="en-IN" dirty="0"/>
              <a:t>And to restore a database, execute the following</a:t>
            </a:r>
            <a:r>
              <a:rPr lang="en-IN" dirty="0" smtClean="0"/>
              <a:t>:</a:t>
            </a:r>
          </a:p>
          <a:p>
            <a:r>
              <a:rPr lang="en-IN" dirty="0" err="1" smtClean="0">
                <a:solidFill>
                  <a:srgbClr val="FF0000"/>
                </a:solidFill>
              </a:rPr>
              <a:t>mysql</a:t>
            </a:r>
            <a:r>
              <a:rPr lang="en-IN" dirty="0" smtClean="0">
                <a:solidFill>
                  <a:srgbClr val="FF0000"/>
                </a:solidFill>
              </a:rPr>
              <a:t> -u </a:t>
            </a:r>
            <a:r>
              <a:rPr lang="en-IN" dirty="0" err="1" smtClean="0">
                <a:solidFill>
                  <a:srgbClr val="FF0000"/>
                </a:solidFill>
              </a:rPr>
              <a:t>DatabaseUser</a:t>
            </a:r>
            <a:r>
              <a:rPr lang="en-IN" dirty="0" smtClean="0">
                <a:solidFill>
                  <a:srgbClr val="FF0000"/>
                </a:solidFill>
              </a:rPr>
              <a:t> -p </a:t>
            </a:r>
            <a:r>
              <a:rPr lang="en-IN" dirty="0" err="1" smtClean="0">
                <a:solidFill>
                  <a:srgbClr val="FF0000"/>
                </a:solidFill>
              </a:rPr>
              <a:t>DatabaseName</a:t>
            </a:r>
            <a:r>
              <a:rPr lang="en-IN" dirty="0" smtClean="0">
                <a:solidFill>
                  <a:srgbClr val="FF0000"/>
                </a:solidFill>
              </a:rPr>
              <a:t> &lt; </a:t>
            </a:r>
            <a:r>
              <a:rPr lang="en-IN" dirty="0" err="1" smtClean="0">
                <a:solidFill>
                  <a:srgbClr val="FF0000"/>
                </a:solidFill>
              </a:rPr>
              <a:t>BackupDatabase.sql</a:t>
            </a:r>
            <a:endParaRPr lang="en-IN" dirty="0" smtClean="0">
              <a:solidFill>
                <a:srgbClr val="FF0000"/>
              </a:solidFill>
            </a:endParaRPr>
          </a:p>
          <a:p>
            <a:endParaRPr lang="en-IN" dirty="0"/>
          </a:p>
        </p:txBody>
      </p:sp>
    </p:spTree>
    <p:extLst>
      <p:ext uri="{BB962C8B-B14F-4D97-AF65-F5344CB8AC3E}">
        <p14:creationId xmlns:p14="http://schemas.microsoft.com/office/powerpoint/2010/main" val="172810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table in MySQL</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r>
              <a:rPr lang="en-IN" dirty="0"/>
              <a:t>MySQL will </a:t>
            </a:r>
            <a:r>
              <a:rPr lang="en-IN" dirty="0" smtClean="0"/>
              <a:t>automatically </a:t>
            </a:r>
            <a:r>
              <a:rPr lang="en-IN" dirty="0"/>
              <a:t>assign a new, unique value to the record's id field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6929145" cy="217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29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a row into a MySQL table</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r>
              <a:rPr lang="en-IN" dirty="0"/>
              <a:t>The </a:t>
            </a:r>
            <a:r>
              <a:rPr lang="en-IN" dirty="0" err="1"/>
              <a:t>varchar</a:t>
            </a:r>
            <a:r>
              <a:rPr lang="en-IN" dirty="0"/>
              <a:t> </a:t>
            </a:r>
            <a:r>
              <a:rPr lang="en-IN" dirty="0" err="1"/>
              <a:t>a.k.a</a:t>
            </a:r>
            <a:r>
              <a:rPr lang="en-IN" dirty="0"/>
              <a:t> strings can be also be inserted using single quotes</a:t>
            </a:r>
            <a:r>
              <a:rPr lang="en-IN" dirty="0" smtClean="0"/>
              <a: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7678496" cy="132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6" y="4617431"/>
            <a:ext cx="7273815"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83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 row into a MySQL table</a:t>
            </a:r>
          </a:p>
        </p:txBody>
      </p:sp>
      <p:sp>
        <p:nvSpPr>
          <p:cNvPr id="3" name="Content Placeholder 2"/>
          <p:cNvSpPr>
            <a:spLocks noGrp="1"/>
          </p:cNvSpPr>
          <p:nvPr>
            <p:ph idx="1"/>
          </p:nvPr>
        </p:nvSpPr>
        <p:spPr/>
        <p:txBody>
          <a:bodyPr/>
          <a:lstStyle/>
          <a:p>
            <a:endParaRPr lang="en-IN" dirty="0" smtClean="0"/>
          </a:p>
          <a:p>
            <a:endParaRPr lang="en-IN" dirty="0"/>
          </a:p>
          <a:p>
            <a:r>
              <a:rPr lang="en-IN" dirty="0"/>
              <a:t>The </a:t>
            </a:r>
            <a:r>
              <a:rPr lang="en-IN" dirty="0" err="1"/>
              <a:t>int</a:t>
            </a:r>
            <a:r>
              <a:rPr lang="en-IN" dirty="0"/>
              <a:t> value can be inserted in a query without quotes. Strings and Dates must be enclosed in single quote ' or double quotes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628800"/>
            <a:ext cx="8064896" cy="63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91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a row into a MySQL table</a:t>
            </a:r>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320987" cy="128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62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Selecting rows based on conditions in MySQL</a:t>
            </a:r>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167373" cy="57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02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Text </a:t>
            </a:r>
            <a:r>
              <a:rPr lang="en-IN" dirty="0" err="1" smtClean="0"/>
              <a:t>Datatype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434650"/>
              </p:ext>
            </p:extLst>
          </p:nvPr>
        </p:nvGraphicFramePr>
        <p:xfrm>
          <a:off x="395536" y="908723"/>
          <a:ext cx="8136904" cy="5832646"/>
        </p:xfrm>
        <a:graphic>
          <a:graphicData uri="http://schemas.openxmlformats.org/drawingml/2006/table">
            <a:tbl>
              <a:tblPr/>
              <a:tblGrid>
                <a:gridCol w="1622003"/>
                <a:gridCol w="6514901"/>
              </a:tblGrid>
              <a:tr h="322758">
                <a:tc>
                  <a:txBody>
                    <a:bodyPr/>
                    <a:lstStyle/>
                    <a:p>
                      <a:pPr algn="l" fontAlgn="t"/>
                      <a:r>
                        <a:rPr lang="en-IN" sz="1400" b="1" dirty="0">
                          <a:effectLst/>
                        </a:rPr>
                        <a:t>Data type</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Description</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70972">
                <a:tc>
                  <a:txBody>
                    <a:bodyPr/>
                    <a:lstStyle/>
                    <a:p>
                      <a:pPr algn="l" fontAlgn="t"/>
                      <a:r>
                        <a:rPr lang="en-IN" sz="1400" dirty="0">
                          <a:effectLst/>
                        </a:rPr>
                        <a:t>CHAR(size)</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Holds a fixed length string (can contain letters, numbers, and special characters). The fixed size is specified in parenthesis. Can store up to 255 characters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859681">
                <a:tc>
                  <a:txBody>
                    <a:bodyPr/>
                    <a:lstStyle/>
                    <a:p>
                      <a:pPr algn="l" fontAlgn="t"/>
                      <a:r>
                        <a:rPr lang="en-IN" sz="1400" dirty="0">
                          <a:effectLst/>
                        </a:rPr>
                        <a:t>VARCHAR(size)</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Holds a variable length string (can contain letters, numbers, and special characters). The maximum size is specified in parenthesis. Can store up to 255 characters. </a:t>
                      </a:r>
                      <a:r>
                        <a:rPr lang="en-IN" sz="1400" b="1">
                          <a:effectLst/>
                        </a:rPr>
                        <a:t>Note:</a:t>
                      </a:r>
                      <a:r>
                        <a:rPr lang="en-IN" sz="1400">
                          <a:effectLst/>
                        </a:rPr>
                        <a:t> If you put a greater value than 255 it will be converted to a TEXT type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2758">
                <a:tc>
                  <a:txBody>
                    <a:bodyPr/>
                    <a:lstStyle/>
                    <a:p>
                      <a:pPr algn="l" fontAlgn="t"/>
                      <a:r>
                        <a:rPr lang="en-IN" sz="1400">
                          <a:effectLst/>
                        </a:rPr>
                        <a:t>TINYTEXT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Holds a string with a maximum length of 255 characters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2758">
                <a:tc>
                  <a:txBody>
                    <a:bodyPr/>
                    <a:lstStyle/>
                    <a:p>
                      <a:pPr algn="l" fontAlgn="t"/>
                      <a:r>
                        <a:rPr lang="en-IN" sz="1400">
                          <a:effectLst/>
                        </a:rPr>
                        <a:t>TEXT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Holds a string with a maximum length of 65,535 characters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2758">
                <a:tc>
                  <a:txBody>
                    <a:bodyPr/>
                    <a:lstStyle/>
                    <a:p>
                      <a:pPr algn="l" fontAlgn="t"/>
                      <a:r>
                        <a:rPr lang="en-IN" sz="1400">
                          <a:effectLst/>
                        </a:rPr>
                        <a:t>BLOB</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For BLOBs (Binary Large </a:t>
                      </a:r>
                      <a:r>
                        <a:rPr lang="en-IN" sz="1400" dirty="0" err="1">
                          <a:effectLst/>
                        </a:rPr>
                        <a:t>OBjects</a:t>
                      </a:r>
                      <a:r>
                        <a:rPr lang="en-IN" sz="1400" dirty="0">
                          <a:effectLst/>
                        </a:rPr>
                        <a:t>). Holds up to 65,535 bytes of data</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2758">
                <a:tc>
                  <a:txBody>
                    <a:bodyPr/>
                    <a:lstStyle/>
                    <a:p>
                      <a:pPr algn="l" fontAlgn="t"/>
                      <a:r>
                        <a:rPr lang="en-IN" sz="1400">
                          <a:effectLst/>
                        </a:rPr>
                        <a:t>MEDIUMTEXT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Holds a string with a maximum length of 16,777,215 characters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22758">
                <a:tc>
                  <a:txBody>
                    <a:bodyPr/>
                    <a:lstStyle/>
                    <a:p>
                      <a:pPr algn="l" fontAlgn="t"/>
                      <a:r>
                        <a:rPr lang="en-IN" sz="1400">
                          <a:effectLst/>
                        </a:rPr>
                        <a:t>MEDIUMBLOB</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For BLOBs (Binary Large </a:t>
                      </a:r>
                      <a:r>
                        <a:rPr lang="en-IN" sz="1400" dirty="0" err="1">
                          <a:effectLst/>
                        </a:rPr>
                        <a:t>OBjects</a:t>
                      </a:r>
                      <a:r>
                        <a:rPr lang="en-IN" sz="1400" dirty="0">
                          <a:effectLst/>
                        </a:rPr>
                        <a:t>). Holds up to 16,777,215 bytes of data</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2758">
                <a:tc>
                  <a:txBody>
                    <a:bodyPr/>
                    <a:lstStyle/>
                    <a:p>
                      <a:pPr algn="l" fontAlgn="t"/>
                      <a:r>
                        <a:rPr lang="en-IN" sz="1400">
                          <a:effectLst/>
                        </a:rPr>
                        <a:t>LONGTEXT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Holds a string with a maximum length of 4,294,967,295 characters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82258">
                <a:tc>
                  <a:txBody>
                    <a:bodyPr/>
                    <a:lstStyle/>
                    <a:p>
                      <a:pPr algn="l" fontAlgn="t"/>
                      <a:r>
                        <a:rPr lang="en-IN" sz="1400">
                          <a:effectLst/>
                        </a:rPr>
                        <a:t>LONGBLOB</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For BLOBs (Binary Large </a:t>
                      </a:r>
                      <a:r>
                        <a:rPr lang="en-IN" sz="1400" dirty="0" err="1">
                          <a:effectLst/>
                        </a:rPr>
                        <a:t>OBjects</a:t>
                      </a:r>
                      <a:r>
                        <a:rPr lang="en-IN" sz="1400" dirty="0">
                          <a:effectLst/>
                        </a:rPr>
                        <a:t>). Holds up to 4,294,967,295 bytes of data</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008943">
                <a:tc>
                  <a:txBody>
                    <a:bodyPr/>
                    <a:lstStyle/>
                    <a:p>
                      <a:pPr algn="l" fontAlgn="t"/>
                      <a:r>
                        <a:rPr lang="en-IN" sz="1400">
                          <a:effectLst/>
                        </a:rPr>
                        <a:t>ENUM(x,y,z,etc.)</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Let you enter a list of possible values. You can list up to 65535 values in an ENUM list. If a value is inserted that is not in the list, a blank value will be </a:t>
                      </a:r>
                      <a:r>
                        <a:rPr lang="en-IN" sz="1400" dirty="0" err="1">
                          <a:effectLst/>
                        </a:rPr>
                        <a:t>inserted.</a:t>
                      </a:r>
                      <a:r>
                        <a:rPr lang="en-IN" sz="1400" b="1" dirty="0" err="1">
                          <a:effectLst/>
                        </a:rPr>
                        <a:t>Note</a:t>
                      </a:r>
                      <a:r>
                        <a:rPr lang="en-IN" sz="1400" b="1" dirty="0">
                          <a:effectLst/>
                        </a:rPr>
                        <a:t>:</a:t>
                      </a:r>
                      <a:r>
                        <a:rPr lang="en-IN" sz="1400" dirty="0">
                          <a:effectLst/>
                        </a:rPr>
                        <a:t> The values are sorted in the order you enter them.</a:t>
                      </a:r>
                    </a:p>
                    <a:p>
                      <a:pPr algn="l" fontAlgn="t"/>
                      <a:r>
                        <a:rPr lang="en-IN" sz="1400" dirty="0">
                          <a:effectLst/>
                        </a:rPr>
                        <a:t>You enter the possible values in this format: ENUM('X','Y','Z')</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51486">
                <a:tc>
                  <a:txBody>
                    <a:bodyPr/>
                    <a:lstStyle/>
                    <a:p>
                      <a:pPr algn="l" fontAlgn="t"/>
                      <a:r>
                        <a:rPr lang="en-IN" sz="1400">
                          <a:effectLst/>
                        </a:rPr>
                        <a:t>SET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400" dirty="0">
                          <a:effectLst/>
                        </a:rPr>
                        <a:t>Similar to ENUM except that SET may contain up to 64 list items and can store more than one choice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411154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76672"/>
          </a:xfrm>
        </p:spPr>
        <p:txBody>
          <a:bodyPr>
            <a:normAutofit fontScale="90000"/>
          </a:bodyPr>
          <a:lstStyle/>
          <a:p>
            <a:r>
              <a:rPr lang="en-IN" dirty="0" smtClean="0"/>
              <a:t>Number </a:t>
            </a:r>
            <a:r>
              <a:rPr lang="en-IN" dirty="0" err="1" smtClean="0"/>
              <a:t>Datatype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4841304"/>
              </p:ext>
            </p:extLst>
          </p:nvPr>
        </p:nvGraphicFramePr>
        <p:xfrm>
          <a:off x="395536" y="692695"/>
          <a:ext cx="8208912" cy="6156533"/>
        </p:xfrm>
        <a:graphic>
          <a:graphicData uri="http://schemas.openxmlformats.org/drawingml/2006/table">
            <a:tbl>
              <a:tblPr/>
              <a:tblGrid>
                <a:gridCol w="1636359"/>
                <a:gridCol w="6572553"/>
              </a:tblGrid>
              <a:tr h="346032">
                <a:tc>
                  <a:txBody>
                    <a:bodyPr/>
                    <a:lstStyle/>
                    <a:p>
                      <a:pPr algn="l" fontAlgn="t"/>
                      <a:r>
                        <a:rPr lang="en-IN" sz="1400" b="1" dirty="0">
                          <a:effectLst/>
                        </a:rPr>
                        <a:t>Data type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Description</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6922">
                <a:tc>
                  <a:txBody>
                    <a:bodyPr/>
                    <a:lstStyle/>
                    <a:p>
                      <a:pPr algn="l" fontAlgn="t"/>
                      <a:r>
                        <a:rPr lang="en-IN" sz="1400" dirty="0">
                          <a:effectLst/>
                        </a:rPr>
                        <a:t>TINYINT(size)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-128 to 127 normal. 0 to 255 UNSIGNED*. The maximum number of digits may be specified in parenthesis</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86922">
                <a:tc>
                  <a:txBody>
                    <a:bodyPr/>
                    <a:lstStyle/>
                    <a:p>
                      <a:pPr algn="l" fontAlgn="t"/>
                      <a:r>
                        <a:rPr lang="en-IN" sz="1400" dirty="0">
                          <a:effectLst/>
                        </a:rPr>
                        <a:t>SMALLINT(size)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-32768 to 32767 normal. 0 to 65535 UNSIGNED*. The maximum number of digits may be specified in parenthesis</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6922">
                <a:tc>
                  <a:txBody>
                    <a:bodyPr/>
                    <a:lstStyle/>
                    <a:p>
                      <a:pPr algn="l" fontAlgn="t"/>
                      <a:r>
                        <a:rPr lang="en-IN" sz="1400">
                          <a:effectLst/>
                        </a:rPr>
                        <a:t>MEDIUMINT(size)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-8388608 to 8388607 normal. 0 to 16777215 UNSIGNED*. The maximum number of digits may be specified in parenthesis</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86922">
                <a:tc>
                  <a:txBody>
                    <a:bodyPr/>
                    <a:lstStyle/>
                    <a:p>
                      <a:pPr algn="l" fontAlgn="t"/>
                      <a:r>
                        <a:rPr lang="en-IN" sz="1400">
                          <a:effectLst/>
                        </a:rPr>
                        <a:t>INT(size)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-2147483648 to 2147483647 normal. 0 to 4294967295 UNSIGNED*. The maximum number of digits may be specified in parenthesis</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27812">
                <a:tc>
                  <a:txBody>
                    <a:bodyPr/>
                    <a:lstStyle/>
                    <a:p>
                      <a:pPr algn="l" fontAlgn="t"/>
                      <a:r>
                        <a:rPr lang="en-IN" sz="1400">
                          <a:effectLst/>
                        </a:rPr>
                        <a:t>BIGINT(size)</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-9223372036854775808 to 9223372036854775807 normal. 0 to 18446744073709551615 UNSIGNED*. The maximum number of digits may be specified in parenthesis</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827812">
                <a:tc>
                  <a:txBody>
                    <a:bodyPr/>
                    <a:lstStyle/>
                    <a:p>
                      <a:pPr algn="l" fontAlgn="t"/>
                      <a:r>
                        <a:rPr lang="en-IN" sz="1400">
                          <a:effectLst/>
                        </a:rPr>
                        <a:t>FLOAT(size,d)</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A small number with a floating decimal point. The maximum number of digits may be specified in the size parameter. The maximum number of digits to the right of the decimal point is specified in the d parameter</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27812">
                <a:tc>
                  <a:txBody>
                    <a:bodyPr/>
                    <a:lstStyle/>
                    <a:p>
                      <a:pPr algn="l" fontAlgn="t"/>
                      <a:r>
                        <a:rPr lang="en-IN" sz="1400">
                          <a:effectLst/>
                        </a:rPr>
                        <a:t>DOUBLE(size,d)</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A large number with a floating decimal point. The maximum number of digits may be specified in the size parameter. The maximum number of digits to the right of the decimal point is specified in the d parameter</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979377">
                <a:tc>
                  <a:txBody>
                    <a:bodyPr/>
                    <a:lstStyle/>
                    <a:p>
                      <a:pPr algn="l" fontAlgn="t"/>
                      <a:r>
                        <a:rPr lang="en-IN" sz="1400">
                          <a:effectLst/>
                        </a:rPr>
                        <a:t>DECIMAL(size,d)</a:t>
                      </a:r>
                    </a:p>
                  </a:txBody>
                  <a:tcPr marL="93127"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46563" marR="46563" marT="46563" marB="465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6608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dirty="0" smtClean="0"/>
              <a:t>Date </a:t>
            </a:r>
            <a:r>
              <a:rPr lang="en-IN" dirty="0" err="1" smtClean="0"/>
              <a:t>Datatype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9662605"/>
              </p:ext>
            </p:extLst>
          </p:nvPr>
        </p:nvGraphicFramePr>
        <p:xfrm>
          <a:off x="395536" y="836711"/>
          <a:ext cx="8356138" cy="5861249"/>
        </p:xfrm>
        <a:graphic>
          <a:graphicData uri="http://schemas.openxmlformats.org/drawingml/2006/table">
            <a:tbl>
              <a:tblPr/>
              <a:tblGrid>
                <a:gridCol w="1665706"/>
                <a:gridCol w="6690432"/>
              </a:tblGrid>
              <a:tr h="497318">
                <a:tc>
                  <a:txBody>
                    <a:bodyPr/>
                    <a:lstStyle/>
                    <a:p>
                      <a:pPr algn="l" fontAlgn="t"/>
                      <a:r>
                        <a:rPr lang="en-IN" sz="1600" b="1" dirty="0">
                          <a:effectLst/>
                        </a:rPr>
                        <a:t>Data type</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dirty="0">
                          <a:effectLst/>
                        </a:rPr>
                        <a:t>Description</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17023">
                <a:tc>
                  <a:txBody>
                    <a:bodyPr/>
                    <a:lstStyle/>
                    <a:p>
                      <a:pPr algn="l" fontAlgn="t"/>
                      <a:r>
                        <a:rPr lang="en-IN" sz="1600">
                          <a:effectLst/>
                        </a:rPr>
                        <a:t>DATE()</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a:effectLst/>
                        </a:rPr>
                        <a:t>A date. Format: YYYY-MM-DD</a:t>
                      </a:r>
                      <a:r>
                        <a:rPr lang="en-IN" sz="1600" b="1">
                          <a:effectLst/>
                        </a:rPr>
                        <a:t>Note:</a:t>
                      </a:r>
                      <a:r>
                        <a:rPr lang="en-IN" sz="1600">
                          <a:effectLst/>
                        </a:rPr>
                        <a:t> The supported range is from '1000-01-01' to '9999-12-31'</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136727">
                <a:tc>
                  <a:txBody>
                    <a:bodyPr/>
                    <a:lstStyle/>
                    <a:p>
                      <a:pPr algn="l" fontAlgn="t"/>
                      <a:r>
                        <a:rPr lang="en-IN" sz="1600">
                          <a:effectLst/>
                        </a:rPr>
                        <a:t>DATETIME()</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*A date and time combination. Format: YYYY-MM-DD HH:MI:SS</a:t>
                      </a:r>
                      <a:r>
                        <a:rPr lang="en-IN" sz="1600" b="1">
                          <a:effectLst/>
                        </a:rPr>
                        <a:t>Note:</a:t>
                      </a:r>
                      <a:r>
                        <a:rPr lang="en-IN" sz="1600">
                          <a:effectLst/>
                        </a:rPr>
                        <a:t> The supported range is from '1000-01-01 00:00:00' to '9999-12-31 23:59:59'</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456431">
                <a:tc>
                  <a:txBody>
                    <a:bodyPr/>
                    <a:lstStyle/>
                    <a:p>
                      <a:pPr algn="l" fontAlgn="t"/>
                      <a:r>
                        <a:rPr lang="en-IN" sz="1600">
                          <a:effectLst/>
                        </a:rPr>
                        <a:t>TIMESTAMP()</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a:effectLst/>
                        </a:rPr>
                        <a:t>*A timestamp. TIMESTAMP values are stored as the number of seconds since the Unix epoch ('1970-01-01 00:00:00' UTC). Format: YYYY-MM-DD HH:MI:SS</a:t>
                      </a:r>
                      <a:r>
                        <a:rPr lang="en-IN" sz="1600" b="1">
                          <a:effectLst/>
                        </a:rPr>
                        <a:t>Note:</a:t>
                      </a:r>
                      <a:r>
                        <a:rPr lang="en-IN" sz="1600">
                          <a:effectLst/>
                        </a:rPr>
                        <a:t> The supported range is from '1970-01-01 00:00:01' UTC to '2038-01-09 03:14:07' UTC</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817023">
                <a:tc>
                  <a:txBody>
                    <a:bodyPr/>
                    <a:lstStyle/>
                    <a:p>
                      <a:pPr algn="l" fontAlgn="t"/>
                      <a:r>
                        <a:rPr lang="en-IN" sz="1600">
                          <a:effectLst/>
                        </a:rPr>
                        <a:t>TIME()</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A time. Format: HH:MI:SS</a:t>
                      </a:r>
                      <a:r>
                        <a:rPr lang="en-IN" sz="1600" b="1">
                          <a:effectLst/>
                        </a:rPr>
                        <a:t>Note:</a:t>
                      </a:r>
                      <a:r>
                        <a:rPr lang="en-IN" sz="1600">
                          <a:effectLst/>
                        </a:rPr>
                        <a:t> The supported range is from '-838:59:59' to '838:59:59'</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136727">
                <a:tc>
                  <a:txBody>
                    <a:bodyPr/>
                    <a:lstStyle/>
                    <a:p>
                      <a:pPr algn="l" fontAlgn="t"/>
                      <a:r>
                        <a:rPr lang="en-IN" sz="1600">
                          <a:effectLst/>
                        </a:rPr>
                        <a:t>YEAR()</a:t>
                      </a:r>
                    </a:p>
                  </a:txBody>
                  <a:tcPr marL="137150"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600" dirty="0">
                          <a:effectLst/>
                        </a:rPr>
                        <a:t>A year in two-digit or four-digit </a:t>
                      </a:r>
                      <a:r>
                        <a:rPr lang="en-IN" sz="1600" dirty="0" err="1">
                          <a:effectLst/>
                        </a:rPr>
                        <a:t>format.</a:t>
                      </a:r>
                      <a:r>
                        <a:rPr lang="en-IN" sz="1600" b="1" dirty="0" err="1">
                          <a:effectLst/>
                        </a:rPr>
                        <a:t>Note</a:t>
                      </a:r>
                      <a:r>
                        <a:rPr lang="en-IN" sz="1600" b="1" dirty="0">
                          <a:effectLst/>
                        </a:rPr>
                        <a:t>:</a:t>
                      </a:r>
                      <a:r>
                        <a:rPr lang="en-IN" sz="1600" dirty="0">
                          <a:effectLst/>
                        </a:rPr>
                        <a:t> Values allowed in four-digit format: 1901 to 2155. Values allowed in two-digit format: 70 to 69, representing years from 1970 to 2069</a:t>
                      </a:r>
                    </a:p>
                  </a:txBody>
                  <a:tcPr marL="68575" marR="68575" marT="68575" marB="68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2472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04664"/>
          </a:xfrm>
        </p:spPr>
        <p:txBody>
          <a:bodyPr>
            <a:normAutofit fontScale="90000"/>
          </a:bodyPr>
          <a:lstStyle/>
          <a:p>
            <a:r>
              <a:rPr lang="en-IN" dirty="0" smtClean="0"/>
              <a:t>String </a:t>
            </a:r>
            <a:r>
              <a:rPr lang="en-IN" dirty="0" err="1"/>
              <a:t>D</a:t>
            </a:r>
            <a:r>
              <a:rPr lang="en-IN" dirty="0" err="1" smtClean="0"/>
              <a:t>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7954444"/>
              </p:ext>
            </p:extLst>
          </p:nvPr>
        </p:nvGraphicFramePr>
        <p:xfrm>
          <a:off x="395536" y="620689"/>
          <a:ext cx="8280922" cy="6214863"/>
        </p:xfrm>
        <a:graphic>
          <a:graphicData uri="http://schemas.openxmlformats.org/drawingml/2006/table">
            <a:tbl>
              <a:tblPr/>
              <a:tblGrid>
                <a:gridCol w="1650712"/>
                <a:gridCol w="2210070"/>
                <a:gridCol w="2210070"/>
                <a:gridCol w="2210070"/>
              </a:tblGrid>
              <a:tr h="315933">
                <a:tc>
                  <a:txBody>
                    <a:bodyPr/>
                    <a:lstStyle/>
                    <a:p>
                      <a:pPr algn="l" fontAlgn="t"/>
                      <a:r>
                        <a:rPr lang="en-IN" sz="1400" b="1" dirty="0">
                          <a:effectLst/>
                        </a:rPr>
                        <a:t>Data type</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Description</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Max size</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Storage</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5894">
                <a:tc>
                  <a:txBody>
                    <a:bodyPr/>
                    <a:lstStyle/>
                    <a:p>
                      <a:pPr algn="l" fontAlgn="t"/>
                      <a:r>
                        <a:rPr lang="en-IN" sz="1400" dirty="0">
                          <a:effectLst/>
                        </a:rPr>
                        <a:t>char(n)</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Fixed width character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8,000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Defined width</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47261">
                <a:tc>
                  <a:txBody>
                    <a:bodyPr/>
                    <a:lstStyle/>
                    <a:p>
                      <a:pPr algn="l" fontAlgn="t"/>
                      <a:r>
                        <a:rPr lang="en-IN" sz="1400" dirty="0" err="1">
                          <a:effectLst/>
                        </a:rPr>
                        <a:t>varchar</a:t>
                      </a:r>
                      <a:r>
                        <a:rPr lang="en-IN" sz="1400" dirty="0">
                          <a:effectLst/>
                        </a:rPr>
                        <a:t>(n)</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Variable width character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8,000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2 bytes + number of chars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7261">
                <a:tc>
                  <a:txBody>
                    <a:bodyPr/>
                    <a:lstStyle/>
                    <a:p>
                      <a:pPr algn="l" fontAlgn="t"/>
                      <a:r>
                        <a:rPr lang="en-IN" sz="1400">
                          <a:effectLst/>
                        </a:rPr>
                        <a:t>varchar(max)</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Variable width character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1,073,741,824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2 bytes + number of chars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47261">
                <a:tc>
                  <a:txBody>
                    <a:bodyPr/>
                    <a:lstStyle/>
                    <a:p>
                      <a:pPr algn="l" fontAlgn="t"/>
                      <a:r>
                        <a:rPr lang="en-IN" sz="1400">
                          <a:effectLst/>
                        </a:rPr>
                        <a:t>text</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Variable width character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2GB of text data</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4 bytes + number of chars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5894">
                <a:tc>
                  <a:txBody>
                    <a:bodyPr/>
                    <a:lstStyle/>
                    <a:p>
                      <a:pPr algn="l" fontAlgn="t"/>
                      <a:r>
                        <a:rPr lang="en-IN" sz="1400">
                          <a:effectLst/>
                        </a:rPr>
                        <a:t>nchar</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Fixed width Unicode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4,000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Defined width x 2</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47261">
                <a:tc>
                  <a:txBody>
                    <a:bodyPr/>
                    <a:lstStyle/>
                    <a:p>
                      <a:pPr algn="l" fontAlgn="t"/>
                      <a:r>
                        <a:rPr lang="en-IN" sz="1400">
                          <a:effectLst/>
                        </a:rPr>
                        <a:t>nvarchar</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Variable width Unicode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4,000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7261">
                <a:tc>
                  <a:txBody>
                    <a:bodyPr/>
                    <a:lstStyle/>
                    <a:p>
                      <a:pPr algn="l" fontAlgn="t"/>
                      <a:r>
                        <a:rPr lang="en-IN" sz="1400">
                          <a:effectLst/>
                        </a:rPr>
                        <a:t>nvarchar(max)</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Variable width Unicode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536,870,912 characters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47261">
                <a:tc>
                  <a:txBody>
                    <a:bodyPr/>
                    <a:lstStyle/>
                    <a:p>
                      <a:pPr algn="l" fontAlgn="t"/>
                      <a:r>
                        <a:rPr lang="en-IN" sz="1400">
                          <a:effectLst/>
                        </a:rPr>
                        <a:t>ntext</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Variable width Unicode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2GB of text data</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5894">
                <a:tc>
                  <a:txBody>
                    <a:bodyPr/>
                    <a:lstStyle/>
                    <a:p>
                      <a:pPr algn="l" fontAlgn="t"/>
                      <a:r>
                        <a:rPr lang="en-IN" sz="1400">
                          <a:effectLst/>
                        </a:rPr>
                        <a:t>binary(n)</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Fixed width binary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8,000 bytes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35894">
                <a:tc>
                  <a:txBody>
                    <a:bodyPr/>
                    <a:lstStyle/>
                    <a:p>
                      <a:pPr algn="l" fontAlgn="t"/>
                      <a:r>
                        <a:rPr lang="en-IN" sz="1400">
                          <a:effectLst/>
                        </a:rPr>
                        <a:t>varbinary</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Variable width binary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8,000 bytes</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5894">
                <a:tc>
                  <a:txBody>
                    <a:bodyPr/>
                    <a:lstStyle/>
                    <a:p>
                      <a:pPr algn="l" fontAlgn="t"/>
                      <a:r>
                        <a:rPr lang="en-IN" sz="1400">
                          <a:effectLst/>
                        </a:rPr>
                        <a:t>varbinary(max)</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Variable width binary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2GB</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 </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435894">
                <a:tc>
                  <a:txBody>
                    <a:bodyPr/>
                    <a:lstStyle/>
                    <a:p>
                      <a:pPr algn="l" fontAlgn="t"/>
                      <a:r>
                        <a:rPr lang="en-IN" sz="1400">
                          <a:effectLst/>
                        </a:rPr>
                        <a:t>image</a:t>
                      </a:r>
                    </a:p>
                  </a:txBody>
                  <a:tcPr marL="78034"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Variable width binary string</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a:effectLst/>
                        </a:rPr>
                        <a:t>2GB</a:t>
                      </a:r>
                    </a:p>
                  </a:txBody>
                  <a:tcPr marL="39017" marR="39017" marT="39017" marB="390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IN" sz="1400" dirty="0"/>
                    </a:p>
                  </a:txBody>
                  <a:tcPr marL="46820" marR="46820" marT="23410" marB="23410">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82763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in Ubuntu</a:t>
            </a:r>
            <a:endParaRPr lang="en-IN" dirty="0"/>
          </a:p>
        </p:txBody>
      </p:sp>
      <p:sp>
        <p:nvSpPr>
          <p:cNvPr id="3" name="Content Placeholder 2"/>
          <p:cNvSpPr>
            <a:spLocks noGrp="1"/>
          </p:cNvSpPr>
          <p:nvPr>
            <p:ph idx="1"/>
          </p:nvPr>
        </p:nvSpPr>
        <p:spPr/>
        <p:txBody>
          <a:bodyPr/>
          <a:lstStyle/>
          <a:p>
            <a:r>
              <a:rPr lang="en-IN" dirty="0" smtClean="0"/>
              <a:t>Ubuntu</a:t>
            </a:r>
          </a:p>
          <a:p>
            <a:r>
              <a:rPr lang="en-IN" dirty="0" smtClean="0">
                <a:solidFill>
                  <a:srgbClr val="FF0000"/>
                </a:solidFill>
              </a:rPr>
              <a:t>apt-get install </a:t>
            </a:r>
            <a:r>
              <a:rPr lang="en-IN" dirty="0" err="1" smtClean="0">
                <a:solidFill>
                  <a:srgbClr val="FF0000"/>
                </a:solidFill>
              </a:rPr>
              <a:t>mysql</a:t>
            </a:r>
            <a:r>
              <a:rPr lang="en-IN" dirty="0" smtClean="0">
                <a:solidFill>
                  <a:srgbClr val="FF0000"/>
                </a:solidFill>
              </a:rPr>
              <a:t>-server</a:t>
            </a:r>
          </a:p>
          <a:p>
            <a:endParaRPr lang="en-IN" dirty="0"/>
          </a:p>
          <a:p>
            <a:r>
              <a:rPr lang="en-IN" dirty="0" smtClean="0"/>
              <a:t>Once install logging with root</a:t>
            </a:r>
          </a:p>
          <a:p>
            <a:r>
              <a:rPr lang="en-IN" dirty="0" err="1" smtClean="0">
                <a:solidFill>
                  <a:srgbClr val="FF0000"/>
                </a:solidFill>
              </a:rPr>
              <a:t>mysql</a:t>
            </a:r>
            <a:r>
              <a:rPr lang="en-IN" dirty="0" smtClean="0">
                <a:solidFill>
                  <a:srgbClr val="FF0000"/>
                </a:solidFill>
              </a:rPr>
              <a:t> -u root –p</a:t>
            </a:r>
          </a:p>
          <a:p>
            <a:r>
              <a:rPr lang="en-IN" dirty="0" smtClean="0"/>
              <a:t>Enter the system password</a:t>
            </a:r>
          </a:p>
          <a:p>
            <a:r>
              <a:rPr lang="en-IN" dirty="0" err="1" smtClean="0">
                <a:solidFill>
                  <a:srgbClr val="FF0000"/>
                </a:solidFill>
              </a:rPr>
              <a:t>mysql</a:t>
            </a:r>
            <a:r>
              <a:rPr lang="en-IN" dirty="0" smtClean="0">
                <a:solidFill>
                  <a:srgbClr val="FF0000"/>
                </a:solidFill>
              </a:rPr>
              <a:t>&gt;</a:t>
            </a:r>
            <a:endParaRPr lang="en-IN" dirty="0">
              <a:solidFill>
                <a:srgbClr val="FF0000"/>
              </a:solidFill>
            </a:endParaRPr>
          </a:p>
        </p:txBody>
      </p:sp>
    </p:spTree>
    <p:extLst>
      <p:ext uri="{BB962C8B-B14F-4D97-AF65-F5344CB8AC3E}">
        <p14:creationId xmlns:p14="http://schemas.microsoft.com/office/powerpoint/2010/main" val="345765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66"/>
            <a:ext cx="8229600" cy="418058"/>
          </a:xfrm>
        </p:spPr>
        <p:txBody>
          <a:bodyPr>
            <a:normAutofit fontScale="90000"/>
          </a:bodyPr>
          <a:lstStyle/>
          <a:p>
            <a:r>
              <a:rPr lang="en-IN" dirty="0" smtClean="0"/>
              <a:t>Number </a:t>
            </a:r>
            <a:r>
              <a:rPr lang="en-IN" dirty="0" err="1" smtClean="0"/>
              <a:t>Datatype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2596593"/>
              </p:ext>
            </p:extLst>
          </p:nvPr>
        </p:nvGraphicFramePr>
        <p:xfrm>
          <a:off x="323528" y="553758"/>
          <a:ext cx="8352928" cy="6290356"/>
        </p:xfrm>
        <a:graphic>
          <a:graphicData uri="http://schemas.openxmlformats.org/drawingml/2006/table">
            <a:tbl>
              <a:tblPr/>
              <a:tblGrid>
                <a:gridCol w="1665066"/>
                <a:gridCol w="5859928"/>
                <a:gridCol w="827934"/>
              </a:tblGrid>
              <a:tr h="228989">
                <a:tc>
                  <a:txBody>
                    <a:bodyPr/>
                    <a:lstStyle/>
                    <a:p>
                      <a:pPr algn="l" fontAlgn="t"/>
                      <a:r>
                        <a:rPr lang="en-IN" sz="1400" b="1" dirty="0">
                          <a:effectLst/>
                        </a:rPr>
                        <a:t>Data type</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Description</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dirty="0">
                          <a:effectLst/>
                        </a:rPr>
                        <a:t>Storage</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28989">
                <a:tc>
                  <a:txBody>
                    <a:bodyPr/>
                    <a:lstStyle/>
                    <a:p>
                      <a:pPr algn="l" fontAlgn="t"/>
                      <a:r>
                        <a:rPr lang="en-IN" sz="1400" dirty="0">
                          <a:effectLst/>
                        </a:rPr>
                        <a:t>bit</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Integer that can be 0, 1, or NULL</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 </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28989">
                <a:tc>
                  <a:txBody>
                    <a:bodyPr/>
                    <a:lstStyle/>
                    <a:p>
                      <a:pPr algn="l" fontAlgn="t"/>
                      <a:r>
                        <a:rPr lang="en-IN" sz="1400" dirty="0" err="1">
                          <a:effectLst/>
                        </a:rPr>
                        <a:t>tinyint</a:t>
                      </a:r>
                      <a:endParaRPr lang="en-IN" sz="1400" dirty="0">
                        <a:effectLst/>
                      </a:endParaRP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Allows whole numbers from 0 to 255</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1 byte</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28989">
                <a:tc>
                  <a:txBody>
                    <a:bodyPr/>
                    <a:lstStyle/>
                    <a:p>
                      <a:pPr algn="l" fontAlgn="t"/>
                      <a:r>
                        <a:rPr lang="en-IN" sz="1400" dirty="0" err="1">
                          <a:effectLst/>
                        </a:rPr>
                        <a:t>smallint</a:t>
                      </a:r>
                      <a:endParaRPr lang="en-IN" sz="1400" dirty="0">
                        <a:effectLst/>
                      </a:endParaRP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Allows whole numbers between -32,768 and 32,767</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2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6398">
                <a:tc>
                  <a:txBody>
                    <a:bodyPr/>
                    <a:lstStyle/>
                    <a:p>
                      <a:pPr algn="l" fontAlgn="t"/>
                      <a:r>
                        <a:rPr lang="en-IN" sz="1400">
                          <a:effectLst/>
                        </a:rPr>
                        <a:t>int</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Allows whole numbers between -2,147,483,648 and 2,147,483,647</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4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6398">
                <a:tc>
                  <a:txBody>
                    <a:bodyPr/>
                    <a:lstStyle/>
                    <a:p>
                      <a:pPr algn="l" fontAlgn="t"/>
                      <a:r>
                        <a:rPr lang="en-IN" sz="1400">
                          <a:effectLst/>
                        </a:rPr>
                        <a:t>bigint</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Allows whole numbers between -9,223,372,036,854,775,808 and 9,223,372,036,854,775,807</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8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226637">
                <a:tc>
                  <a:txBody>
                    <a:bodyPr/>
                    <a:lstStyle/>
                    <a:p>
                      <a:pPr algn="l" fontAlgn="t"/>
                      <a:r>
                        <a:rPr lang="en-IN" sz="1400">
                          <a:effectLst/>
                        </a:rPr>
                        <a:t>decimal(p,s)</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Fixed precision and scale </a:t>
                      </a:r>
                      <a:r>
                        <a:rPr lang="en-IN" sz="1400" dirty="0" err="1">
                          <a:effectLst/>
                        </a:rPr>
                        <a:t>numbers.Allows</a:t>
                      </a:r>
                      <a:r>
                        <a:rPr lang="en-IN" sz="1400" dirty="0">
                          <a:effectLst/>
                        </a:rPr>
                        <a:t> numbers from -10^38 +1 to 10^38 –1.</a:t>
                      </a:r>
                    </a:p>
                    <a:p>
                      <a:pPr algn="l" fontAlgn="t"/>
                      <a:r>
                        <a:rPr lang="en-IN" sz="1400" dirty="0">
                          <a:effectLst/>
                        </a:rPr>
                        <a:t>The p parameter indicates the maximum total number of digits that can be stored (both to the left and to the right of the decimal point). p must be a value from 1 to 38. Default is 18.</a:t>
                      </a:r>
                    </a:p>
                    <a:p>
                      <a:pPr algn="l" fontAlgn="t"/>
                      <a:r>
                        <a:rPr lang="en-IN" sz="1400" dirty="0">
                          <a:effectLst/>
                        </a:rPr>
                        <a:t>The s parameter indicates the maximum number of digits stored to the right of the decimal point. s must be a value from 0 to p. Default value is 0</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5-17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226637">
                <a:tc>
                  <a:txBody>
                    <a:bodyPr/>
                    <a:lstStyle/>
                    <a:p>
                      <a:pPr algn="l" fontAlgn="t"/>
                      <a:r>
                        <a:rPr lang="en-IN" sz="1400">
                          <a:effectLst/>
                        </a:rPr>
                        <a:t>numeric(p,s)</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Fixed precision and scale </a:t>
                      </a:r>
                      <a:r>
                        <a:rPr lang="en-IN" sz="1400" dirty="0" err="1">
                          <a:effectLst/>
                        </a:rPr>
                        <a:t>numbers.Allows</a:t>
                      </a:r>
                      <a:r>
                        <a:rPr lang="en-IN" sz="1400" dirty="0">
                          <a:effectLst/>
                        </a:rPr>
                        <a:t> numbers from -10^38 +1 to 10^38 –1.</a:t>
                      </a:r>
                    </a:p>
                    <a:p>
                      <a:pPr algn="l" fontAlgn="t"/>
                      <a:r>
                        <a:rPr lang="en-IN" sz="1400" dirty="0">
                          <a:effectLst/>
                        </a:rPr>
                        <a:t>The p parameter indicates the maximum total number of digits that can be stored (both to the left and to the right of the decimal point). p must be a value from 1 to 38. Default is 18.</a:t>
                      </a:r>
                    </a:p>
                    <a:p>
                      <a:pPr algn="l" fontAlgn="t"/>
                      <a:r>
                        <a:rPr lang="en-IN" sz="1400" dirty="0">
                          <a:effectLst/>
                        </a:rPr>
                        <a:t>The s parameter indicates the maximum number of digits stored to the right of the decimal point. s must be a value from 0 to p. Default value is 0</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5-17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28989">
                <a:tc>
                  <a:txBody>
                    <a:bodyPr/>
                    <a:lstStyle/>
                    <a:p>
                      <a:pPr algn="l" fontAlgn="t"/>
                      <a:r>
                        <a:rPr lang="en-IN" sz="1400">
                          <a:effectLst/>
                        </a:rPr>
                        <a:t>smallmoney</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Monetary data from -214,748.3648 to 214,748.3647</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4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6398">
                <a:tc>
                  <a:txBody>
                    <a:bodyPr/>
                    <a:lstStyle/>
                    <a:p>
                      <a:pPr algn="l" fontAlgn="t"/>
                      <a:r>
                        <a:rPr lang="en-IN" sz="1400">
                          <a:effectLst/>
                        </a:rPr>
                        <a:t>money</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rPr>
                        <a:t>Monetary data from -922,337,203,685,477.5808 to 922,337,203,685,477.5807</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a:effectLst/>
                        </a:rPr>
                        <a:t>8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3144">
                <a:tc>
                  <a:txBody>
                    <a:bodyPr/>
                    <a:lstStyle/>
                    <a:p>
                      <a:pPr algn="l" fontAlgn="t"/>
                      <a:r>
                        <a:rPr lang="en-IN" sz="1400">
                          <a:effectLst/>
                        </a:rPr>
                        <a:t>float(n)</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Floating precision number data from -1.79E + 308 to 1.79E + 308.The n parameter indicates whether the field should hold 4 or 8 bytes. float(24) holds a 4-byte field and float(53) holds an 8-byte field. Default value of n is 53.</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4 or 8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28989">
                <a:tc>
                  <a:txBody>
                    <a:bodyPr/>
                    <a:lstStyle/>
                    <a:p>
                      <a:pPr algn="l" fontAlgn="t"/>
                      <a:r>
                        <a:rPr lang="en-IN" sz="1400">
                          <a:effectLst/>
                        </a:rPr>
                        <a:t>real</a:t>
                      </a:r>
                    </a:p>
                  </a:txBody>
                  <a:tcPr marL="65028"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400">
                          <a:effectLst/>
                        </a:rPr>
                        <a:t>Floating precision number data from -3.40E + 38 to 3.40E + 38</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400" dirty="0">
                          <a:effectLst/>
                        </a:rPr>
                        <a:t>4 bytes</a:t>
                      </a:r>
                    </a:p>
                  </a:txBody>
                  <a:tcPr marL="32514" marR="32514" marT="32514" marB="325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26293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a:t>
            </a:r>
            <a:r>
              <a:rPr lang="en-IN" dirty="0" err="1" smtClean="0"/>
              <a:t>Datatypes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3567984"/>
              </p:ext>
            </p:extLst>
          </p:nvPr>
        </p:nvGraphicFramePr>
        <p:xfrm>
          <a:off x="467545" y="1313830"/>
          <a:ext cx="8280919" cy="5355531"/>
        </p:xfrm>
        <a:graphic>
          <a:graphicData uri="http://schemas.openxmlformats.org/drawingml/2006/table">
            <a:tbl>
              <a:tblPr/>
              <a:tblGrid>
                <a:gridCol w="1650711"/>
                <a:gridCol w="5809412"/>
                <a:gridCol w="820796"/>
              </a:tblGrid>
              <a:tr h="406941">
                <a:tc>
                  <a:txBody>
                    <a:bodyPr/>
                    <a:lstStyle/>
                    <a:p>
                      <a:pPr algn="l" fontAlgn="t"/>
                      <a:r>
                        <a:rPr lang="en-IN" sz="1500" b="1" dirty="0">
                          <a:effectLst/>
                        </a:rPr>
                        <a:t>Data type</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b="1" dirty="0">
                          <a:effectLst/>
                        </a:rPr>
                        <a:t>Description</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b="1">
                          <a:effectLst/>
                        </a:rPr>
                        <a:t>Storage</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71531">
                <a:tc>
                  <a:txBody>
                    <a:bodyPr/>
                    <a:lstStyle/>
                    <a:p>
                      <a:pPr algn="l" fontAlgn="t"/>
                      <a:r>
                        <a:rPr lang="en-IN" sz="1500">
                          <a:effectLst/>
                        </a:rPr>
                        <a:t>datetime</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dirty="0">
                          <a:effectLst/>
                        </a:rPr>
                        <a:t>From January 1, 1753 to December 31, 9999 with an accuracy of 3.33 milliseconds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dirty="0">
                          <a:effectLst/>
                        </a:rPr>
                        <a:t>8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71531">
                <a:tc>
                  <a:txBody>
                    <a:bodyPr/>
                    <a:lstStyle/>
                    <a:p>
                      <a:pPr algn="l" fontAlgn="t"/>
                      <a:r>
                        <a:rPr lang="en-IN" sz="1500">
                          <a:effectLst/>
                        </a:rPr>
                        <a:t>datetime2</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From January 1, 0001 to December 31, 9999 with an accuracy of 100 nanoseconds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6-8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4814">
                <a:tc>
                  <a:txBody>
                    <a:bodyPr/>
                    <a:lstStyle/>
                    <a:p>
                      <a:pPr algn="l" fontAlgn="t"/>
                      <a:r>
                        <a:rPr lang="en-IN" sz="1500">
                          <a:effectLst/>
                        </a:rPr>
                        <a:t>smalldatetime</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effectLst/>
                        </a:rPr>
                        <a:t>From January 1, 1900 to June 6, 2079 with an accuracy of 1 minute</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effectLst/>
                        </a:rPr>
                        <a:t>4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941">
                <a:tc>
                  <a:txBody>
                    <a:bodyPr/>
                    <a:lstStyle/>
                    <a:p>
                      <a:pPr algn="l" fontAlgn="t"/>
                      <a:r>
                        <a:rPr lang="en-IN" sz="1500">
                          <a:effectLst/>
                        </a:rPr>
                        <a:t>date</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Store a date only. From January 1, 0001 to December 31, 9999</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3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71531">
                <a:tc>
                  <a:txBody>
                    <a:bodyPr/>
                    <a:lstStyle/>
                    <a:p>
                      <a:pPr algn="l" fontAlgn="t"/>
                      <a:r>
                        <a:rPr lang="en-IN" sz="1500">
                          <a:effectLst/>
                        </a:rPr>
                        <a:t>time</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effectLst/>
                        </a:rPr>
                        <a:t>Store a time only to an accuracy of 100 nanoseconds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500">
                          <a:effectLst/>
                        </a:rPr>
                        <a:t>3-5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71531">
                <a:tc>
                  <a:txBody>
                    <a:bodyPr/>
                    <a:lstStyle/>
                    <a:p>
                      <a:pPr algn="l" fontAlgn="t"/>
                      <a:r>
                        <a:rPr lang="en-IN" sz="1500">
                          <a:effectLst/>
                        </a:rPr>
                        <a:t>datetimeoffset</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The same as datetime2 with the addition of a time zone offset</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8-10 bytes</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200711">
                <a:tc>
                  <a:txBody>
                    <a:bodyPr/>
                    <a:lstStyle/>
                    <a:p>
                      <a:pPr algn="l" fontAlgn="t"/>
                      <a:r>
                        <a:rPr lang="en-IN" sz="1500">
                          <a:effectLst/>
                        </a:rPr>
                        <a:t>timestamp</a:t>
                      </a:r>
                    </a:p>
                  </a:txBody>
                  <a:tcPr marL="122988"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Stores a unique number that gets updated every time a row gets created or modified. The timestamp value is based upon an internal clock and does not correspond to real time. Each table may have only one timestamp variable</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endParaRPr lang="en-IN" sz="1500" dirty="0"/>
                    </a:p>
                  </a:txBody>
                  <a:tcPr marL="73793" marR="73793" marT="36896" marB="3689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94612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a:t>
            </a:r>
            <a:r>
              <a:rPr lang="en-IN" dirty="0" err="1" smtClean="0"/>
              <a:t>Datatypes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7002944"/>
              </p:ext>
            </p:extLst>
          </p:nvPr>
        </p:nvGraphicFramePr>
        <p:xfrm>
          <a:off x="457200" y="1628798"/>
          <a:ext cx="8229600" cy="4752530"/>
        </p:xfrm>
        <a:graphic>
          <a:graphicData uri="http://schemas.openxmlformats.org/drawingml/2006/table">
            <a:tbl>
              <a:tblPr/>
              <a:tblGrid>
                <a:gridCol w="1640482"/>
                <a:gridCol w="6589118"/>
              </a:tblGrid>
              <a:tr h="652308">
                <a:tc>
                  <a:txBody>
                    <a:bodyPr/>
                    <a:lstStyle/>
                    <a:p>
                      <a:pPr algn="l" fontAlgn="t"/>
                      <a:r>
                        <a:rPr lang="en-IN" sz="1700" b="1" dirty="0">
                          <a:effectLst/>
                        </a:rPr>
                        <a:t>Data type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b="1"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71649">
                <a:tc>
                  <a:txBody>
                    <a:bodyPr/>
                    <a:lstStyle/>
                    <a:p>
                      <a:pPr algn="l" fontAlgn="t"/>
                      <a:r>
                        <a:rPr lang="en-IN" sz="1700">
                          <a:effectLst/>
                        </a:rPr>
                        <a:t>sql_variant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up to 8,000 bytes of data of various data types, except text, ntext, and timestamp</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071649">
                <a:tc>
                  <a:txBody>
                    <a:bodyPr/>
                    <a:lstStyle/>
                    <a:p>
                      <a:pPr algn="l" fontAlgn="t"/>
                      <a:r>
                        <a:rPr lang="en-IN" sz="1700">
                          <a:effectLst/>
                        </a:rPr>
                        <a:t>uniqueidentifier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a globally unique identifier (GUID)</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2308">
                <a:tc>
                  <a:txBody>
                    <a:bodyPr/>
                    <a:lstStyle/>
                    <a:p>
                      <a:pPr algn="l" fontAlgn="t"/>
                      <a:r>
                        <a:rPr lang="en-IN" sz="1700">
                          <a:effectLst/>
                        </a:rPr>
                        <a:t>xml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XML formatted data. Maximum 2GB</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2308">
                <a:tc>
                  <a:txBody>
                    <a:bodyPr/>
                    <a:lstStyle/>
                    <a:p>
                      <a:pPr algn="l" fontAlgn="t"/>
                      <a:r>
                        <a:rPr lang="en-IN" sz="1700">
                          <a:effectLst/>
                        </a:rPr>
                        <a:t>cursor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a reference to a cursor used for database operations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2308">
                <a:tc>
                  <a:txBody>
                    <a:bodyPr/>
                    <a:lstStyle/>
                    <a:p>
                      <a:pPr algn="l" fontAlgn="t"/>
                      <a:r>
                        <a:rPr lang="en-IN" sz="1700">
                          <a:effectLst/>
                        </a:rPr>
                        <a:t>table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700" dirty="0">
                          <a:effectLst/>
                        </a:rPr>
                        <a:t>Stores a result-set for later processing</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1"/>
          <p:cNvSpPr>
            <a:spLocks noChangeArrowheads="1"/>
          </p:cNvSpPr>
          <p:nvPr/>
        </p:nvSpPr>
        <p:spPr bwMode="auto">
          <a:xfrm>
            <a:off x="45720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2492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 as AUTO_INCREMENT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a:t>Auto-increment allows a unique number to be generated automatically when a new record is inserted into a table</a:t>
            </a:r>
            <a:r>
              <a:rPr lang="en-IN" dirty="0" smtClean="0"/>
              <a:t>.</a:t>
            </a:r>
          </a:p>
          <a:p>
            <a:endParaRPr lang="en-IN" dirty="0"/>
          </a:p>
          <a:p>
            <a:r>
              <a:rPr lang="en-IN" dirty="0"/>
              <a:t>CREATE TABLE Persons (</a:t>
            </a:r>
            <a:r>
              <a:rPr lang="en-IN" dirty="0"/>
              <a:t/>
            </a:r>
            <a:br>
              <a:rPr lang="en-IN" dirty="0"/>
            </a:br>
            <a:r>
              <a:rPr lang="en-IN" dirty="0"/>
              <a:t>    ID </a:t>
            </a:r>
            <a:r>
              <a:rPr lang="en-IN" dirty="0" err="1"/>
              <a:t>int</a:t>
            </a:r>
            <a:r>
              <a:rPr lang="en-IN" dirty="0"/>
              <a:t> NOT NULL </a:t>
            </a:r>
            <a:r>
              <a:rPr lang="en-IN" dirty="0">
                <a:solidFill>
                  <a:srgbClr val="FF0000"/>
                </a:solidFill>
              </a:rPr>
              <a:t>AUTO_INCREMENT,</a:t>
            </a:r>
            <a:r>
              <a:rPr lang="en-IN" dirty="0">
                <a:solidFill>
                  <a:srgbClr val="FF0000"/>
                </a:solidFill>
              </a:rPr>
              <a:t/>
            </a:r>
            <a:br>
              <a:rPr lang="en-IN" dirty="0">
                <a:solidFill>
                  <a:srgbClr val="FF0000"/>
                </a:solidFill>
              </a:rPr>
            </a:br>
            <a:r>
              <a:rPr lang="en-IN" dirty="0"/>
              <a:t>    </a:t>
            </a:r>
            <a:r>
              <a:rPr lang="en-IN" dirty="0" err="1"/>
              <a:t>LastName</a:t>
            </a:r>
            <a:r>
              <a:rPr lang="en-IN" dirty="0"/>
              <a:t> </a:t>
            </a:r>
            <a:r>
              <a:rPr lang="en-IN" dirty="0" err="1"/>
              <a:t>varchar</a:t>
            </a:r>
            <a:r>
              <a:rPr lang="en-IN" dirty="0"/>
              <a:t>(255) NOT NULL,</a:t>
            </a:r>
            <a:r>
              <a:rPr lang="en-IN" dirty="0"/>
              <a:t/>
            </a:r>
            <a:br>
              <a:rPr lang="en-IN" dirty="0"/>
            </a:br>
            <a:r>
              <a:rPr lang="en-IN" dirty="0"/>
              <a:t>    </a:t>
            </a:r>
            <a:r>
              <a:rPr lang="en-IN" dirty="0" err="1"/>
              <a:t>FirstName</a:t>
            </a:r>
            <a:r>
              <a:rPr lang="en-IN" dirty="0"/>
              <a:t> </a:t>
            </a:r>
            <a:r>
              <a:rPr lang="en-IN" dirty="0" err="1"/>
              <a:t>varchar</a:t>
            </a:r>
            <a:r>
              <a:rPr lang="en-IN" dirty="0"/>
              <a:t>(255),</a:t>
            </a:r>
            <a:r>
              <a:rPr lang="en-IN" dirty="0"/>
              <a:t/>
            </a:r>
            <a:br>
              <a:rPr lang="en-IN" dirty="0"/>
            </a:br>
            <a:r>
              <a:rPr lang="en-IN" dirty="0"/>
              <a:t>    Age </a:t>
            </a:r>
            <a:r>
              <a:rPr lang="en-IN" dirty="0" err="1"/>
              <a:t>int</a:t>
            </a:r>
            <a:r>
              <a:rPr lang="en-IN" dirty="0"/>
              <a:t>,</a:t>
            </a:r>
            <a:r>
              <a:rPr lang="en-IN" dirty="0"/>
              <a:t/>
            </a:r>
            <a:br>
              <a:rPr lang="en-IN" dirty="0"/>
            </a:br>
            <a:r>
              <a:rPr lang="en-IN" dirty="0"/>
              <a:t>    PRIMARY KEY (ID)</a:t>
            </a:r>
            <a:r>
              <a:rPr lang="en-IN" dirty="0"/>
              <a:t/>
            </a:r>
            <a:br>
              <a:rPr lang="en-IN" dirty="0"/>
            </a:br>
            <a:r>
              <a:rPr lang="en-IN" dirty="0"/>
              <a:t>);</a:t>
            </a:r>
            <a:endParaRPr lang="en-IN" dirty="0"/>
          </a:p>
        </p:txBody>
      </p:sp>
    </p:spTree>
    <p:extLst>
      <p:ext uri="{BB962C8B-B14F-4D97-AF65-F5344CB8AC3E}">
        <p14:creationId xmlns:p14="http://schemas.microsoft.com/office/powerpoint/2010/main" val="194491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2008"/>
          </a:xfrm>
        </p:spPr>
        <p:txBody>
          <a:bodyPr>
            <a:normAutofit fontScale="90000"/>
          </a:bodyPr>
          <a:lstStyle/>
          <a:p>
            <a:r>
              <a:rPr lang="en-IN" dirty="0" smtClean="0"/>
              <a:t>SQL Operators (</a:t>
            </a:r>
            <a:r>
              <a:rPr lang="en-IN" dirty="0"/>
              <a:t>SQL Arithmetic </a:t>
            </a:r>
            <a:r>
              <a:rPr lang="en-IN" dirty="0" smtClean="0"/>
              <a:t>Operators)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5816333"/>
              </p:ext>
            </p:extLst>
          </p:nvPr>
        </p:nvGraphicFramePr>
        <p:xfrm>
          <a:off x="539552" y="1412776"/>
          <a:ext cx="7412992" cy="4968554"/>
        </p:xfrm>
        <a:graphic>
          <a:graphicData uri="http://schemas.openxmlformats.org/drawingml/2006/table">
            <a:tbl>
              <a:tblPr/>
              <a:tblGrid>
                <a:gridCol w="3600400"/>
                <a:gridCol w="3812592"/>
              </a:tblGrid>
              <a:tr h="940049">
                <a:tc>
                  <a:txBody>
                    <a:bodyPr/>
                    <a:lstStyle/>
                    <a:p>
                      <a:pPr algn="l" fontAlgn="t"/>
                      <a:r>
                        <a:rPr lang="en-IN" sz="3200" b="1" dirty="0">
                          <a:effectLst/>
                        </a:rPr>
                        <a:t>Operator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b="1"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5701">
                <a:tc>
                  <a:txBody>
                    <a:bodyPr/>
                    <a:lstStyle/>
                    <a:p>
                      <a:pPr algn="l" fontAlgn="t"/>
                      <a:r>
                        <a:rPr lang="en-IN" sz="2800" dirty="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800">
                          <a:effectLst/>
                        </a:rPr>
                        <a:t>Add</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805701">
                <a:tc>
                  <a:txBody>
                    <a:bodyPr/>
                    <a:lstStyle/>
                    <a:p>
                      <a:pPr algn="l" fontAlgn="t"/>
                      <a:r>
                        <a:rPr lang="en-IN" sz="2800" dirty="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800" dirty="0">
                          <a:effectLst/>
                        </a:rPr>
                        <a:t>Subtract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5701">
                <a:tc>
                  <a:txBody>
                    <a:bodyPr/>
                    <a:lstStyle/>
                    <a:p>
                      <a:pPr algn="l" fontAlgn="t"/>
                      <a:r>
                        <a:rPr lang="en-IN" sz="28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800" dirty="0">
                          <a:effectLst/>
                        </a:rPr>
                        <a:t>Multiply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805701">
                <a:tc>
                  <a:txBody>
                    <a:bodyPr/>
                    <a:lstStyle/>
                    <a:p>
                      <a:pPr algn="l" fontAlgn="t"/>
                      <a:r>
                        <a:rPr lang="en-IN" sz="28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800" dirty="0">
                          <a:effectLst/>
                        </a:rPr>
                        <a:t>Divide</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5701">
                <a:tc>
                  <a:txBody>
                    <a:bodyPr/>
                    <a:lstStyle/>
                    <a:p>
                      <a:pPr algn="l" fontAlgn="t"/>
                      <a:r>
                        <a:rPr lang="en-IN" sz="28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2800" dirty="0">
                          <a:effectLst/>
                        </a:rPr>
                        <a:t>Modulo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68976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SQL Bitwise Operators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4123176"/>
              </p:ext>
            </p:extLst>
          </p:nvPr>
        </p:nvGraphicFramePr>
        <p:xfrm>
          <a:off x="611560" y="1844824"/>
          <a:ext cx="8229600" cy="3622528"/>
        </p:xfrm>
        <a:graphic>
          <a:graphicData uri="http://schemas.openxmlformats.org/drawingml/2006/table">
            <a:tbl>
              <a:tblPr/>
              <a:tblGrid>
                <a:gridCol w="3538736"/>
                <a:gridCol w="4690864"/>
              </a:tblGrid>
              <a:tr h="905632">
                <a:tc>
                  <a:txBody>
                    <a:bodyPr/>
                    <a:lstStyle/>
                    <a:p>
                      <a:pPr algn="l" fontAlgn="t"/>
                      <a:r>
                        <a:rPr lang="en-IN" sz="3600" b="1" dirty="0">
                          <a:effectLst/>
                        </a:rPr>
                        <a:t>Operator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600" b="1"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05632">
                <a:tc>
                  <a:txBody>
                    <a:bodyPr/>
                    <a:lstStyle/>
                    <a:p>
                      <a:pPr algn="l" fontAlgn="t"/>
                      <a:r>
                        <a:rPr lang="en-IN" sz="3600">
                          <a:effectLst/>
                        </a:rPr>
                        <a:t>&amp;</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600" dirty="0">
                          <a:effectLst/>
                        </a:rPr>
                        <a:t>Bitwise AND</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905632">
                <a:tc>
                  <a:txBody>
                    <a:bodyPr/>
                    <a:lstStyle/>
                    <a:p>
                      <a:pPr algn="l" fontAlgn="t"/>
                      <a:r>
                        <a:rPr lang="en-IN" sz="36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600" dirty="0">
                          <a:effectLst/>
                        </a:rPr>
                        <a:t>Bitwise OR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05632">
                <a:tc>
                  <a:txBody>
                    <a:bodyPr/>
                    <a:lstStyle/>
                    <a:p>
                      <a:pPr algn="l" fontAlgn="t"/>
                      <a:r>
                        <a:rPr lang="en-IN" sz="36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3600" dirty="0">
                          <a:effectLst/>
                        </a:rPr>
                        <a:t>Bitwise exclusive OR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65402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Comparison Operators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1301193"/>
              </p:ext>
            </p:extLst>
          </p:nvPr>
        </p:nvGraphicFramePr>
        <p:xfrm>
          <a:off x="457200" y="1052736"/>
          <a:ext cx="7412992" cy="5256582"/>
        </p:xfrm>
        <a:graphic>
          <a:graphicData uri="http://schemas.openxmlformats.org/drawingml/2006/table">
            <a:tbl>
              <a:tblPr/>
              <a:tblGrid>
                <a:gridCol w="3106688"/>
                <a:gridCol w="4306304"/>
              </a:tblGrid>
              <a:tr h="1129920">
                <a:tc>
                  <a:txBody>
                    <a:bodyPr/>
                    <a:lstStyle/>
                    <a:p>
                      <a:pPr algn="l" fontAlgn="t"/>
                      <a:r>
                        <a:rPr lang="en-IN" sz="3200" b="1">
                          <a:effectLst/>
                        </a:rPr>
                        <a:t>Operator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b="1"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7777">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a:effectLst/>
                        </a:rPr>
                        <a:t>Equal 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7777">
                <a:tc>
                  <a:txBody>
                    <a:bodyPr/>
                    <a:lstStyle/>
                    <a:p>
                      <a:pPr algn="l" fontAlgn="t"/>
                      <a:r>
                        <a:rPr lang="en-IN" sz="3200">
                          <a:effectLst/>
                        </a:rPr>
                        <a: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a:effectLst/>
                        </a:rPr>
                        <a:t>Greater than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7777">
                <a:tc>
                  <a:txBody>
                    <a:bodyPr/>
                    <a:lstStyle/>
                    <a:p>
                      <a:pPr algn="l" fontAlgn="t"/>
                      <a:r>
                        <a:rPr lang="en-IN" sz="3200">
                          <a:effectLst/>
                        </a:rPr>
                        <a:t>&lt;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a:effectLst/>
                        </a:rPr>
                        <a:t>Less than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7777">
                <a:tc>
                  <a:txBody>
                    <a:bodyPr/>
                    <a:lstStyle/>
                    <a:p>
                      <a:pPr algn="l" fontAlgn="t"/>
                      <a:r>
                        <a:rPr lang="en-IN" sz="3200">
                          <a:effectLst/>
                        </a:rPr>
                        <a: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a:effectLst/>
                        </a:rPr>
                        <a:t>Greater than or equal 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7777">
                <a:tc>
                  <a:txBody>
                    <a:bodyPr/>
                    <a:lstStyle/>
                    <a:p>
                      <a:pPr algn="l" fontAlgn="t"/>
                      <a:r>
                        <a:rPr lang="en-IN" sz="3200">
                          <a:effectLst/>
                        </a:rPr>
                        <a:t>&lt;=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a:effectLst/>
                        </a:rPr>
                        <a:t>Less than or equal 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7777">
                <a:tc>
                  <a:txBody>
                    <a:bodyPr/>
                    <a:lstStyle/>
                    <a:p>
                      <a:pPr algn="l" fontAlgn="t"/>
                      <a:r>
                        <a:rPr lang="en-IN" sz="3200">
                          <a:effectLst/>
                        </a:rPr>
                        <a:t>&lt;&gt;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3200" dirty="0">
                          <a:effectLst/>
                        </a:rPr>
                        <a:t>Not equal 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7921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SQL Compound Operators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76744"/>
              </p:ext>
            </p:extLst>
          </p:nvPr>
        </p:nvGraphicFramePr>
        <p:xfrm>
          <a:off x="395536" y="676074"/>
          <a:ext cx="8229600" cy="5694246"/>
        </p:xfrm>
        <a:graphic>
          <a:graphicData uri="http://schemas.openxmlformats.org/drawingml/2006/table">
            <a:tbl>
              <a:tblPr/>
              <a:tblGrid>
                <a:gridCol w="3816424"/>
                <a:gridCol w="4413176"/>
              </a:tblGrid>
              <a:tr h="406042">
                <a:tc>
                  <a:txBody>
                    <a:bodyPr/>
                    <a:lstStyle/>
                    <a:p>
                      <a:pPr algn="l" fontAlgn="t"/>
                      <a:r>
                        <a:rPr lang="en-IN" sz="3200" b="1" dirty="0">
                          <a:effectLst/>
                        </a:rPr>
                        <a:t>Operator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b="1"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3200" dirty="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a:effectLst/>
                        </a:rPr>
                        <a:t>Add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dirty="0">
                          <a:effectLst/>
                        </a:rPr>
                        <a:t>Subtract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dirty="0">
                          <a:effectLst/>
                        </a:rPr>
                        <a:t>Multiply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dirty="0">
                          <a:effectLst/>
                        </a:rPr>
                        <a:t>Divide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dirty="0">
                          <a:effectLst/>
                        </a:rPr>
                        <a:t>Modulo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3200">
                          <a:effectLst/>
                        </a:rPr>
                        <a:t>&amp;=</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dirty="0">
                          <a:effectLst/>
                        </a:rPr>
                        <a:t>Bitwise AND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3200" dirty="0">
                          <a:effectLst/>
                        </a:rPr>
                        <a:t>Bitwise exclusive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32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3200" dirty="0">
                          <a:effectLst/>
                        </a:rPr>
                        <a:t>Bitwise OR equals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18521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SQL Logical Operators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1353495"/>
              </p:ext>
            </p:extLst>
          </p:nvPr>
        </p:nvGraphicFramePr>
        <p:xfrm>
          <a:off x="632607" y="980730"/>
          <a:ext cx="7096988" cy="5330008"/>
        </p:xfrm>
        <a:graphic>
          <a:graphicData uri="http://schemas.openxmlformats.org/drawingml/2006/table">
            <a:tbl>
              <a:tblPr/>
              <a:tblGrid>
                <a:gridCol w="2211201"/>
                <a:gridCol w="4885787"/>
              </a:tblGrid>
              <a:tr h="726043">
                <a:tc>
                  <a:txBody>
                    <a:bodyPr/>
                    <a:lstStyle/>
                    <a:p>
                      <a:pPr algn="l" fontAlgn="t"/>
                      <a:r>
                        <a:rPr lang="en-IN" sz="3200" b="1" dirty="0">
                          <a:effectLst/>
                        </a:rPr>
                        <a:t>Operator</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3200" b="1" dirty="0">
                          <a:effectLst/>
                        </a:rPr>
                        <a:t>Description</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39">
                <a:tc>
                  <a:txBody>
                    <a:bodyPr/>
                    <a:lstStyle/>
                    <a:p>
                      <a:pPr algn="l" fontAlgn="t"/>
                      <a:r>
                        <a:rPr lang="en-IN" sz="1600" dirty="0">
                          <a:effectLst/>
                        </a:rPr>
                        <a:t>ALL</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a:effectLst/>
                        </a:rPr>
                        <a:t>TRUE if all of the subquery values meet the condition</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1939">
                <a:tc>
                  <a:txBody>
                    <a:bodyPr/>
                    <a:lstStyle/>
                    <a:p>
                      <a:pPr algn="l" fontAlgn="t"/>
                      <a:r>
                        <a:rPr lang="en-IN" sz="1600" dirty="0">
                          <a:effectLst/>
                        </a:rPr>
                        <a:t>AND</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rPr>
                        <a:t>TRUE if all the conditions separated by AND is TRUE</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39">
                <a:tc>
                  <a:txBody>
                    <a:bodyPr/>
                    <a:lstStyle/>
                    <a:p>
                      <a:pPr algn="l" fontAlgn="t"/>
                      <a:r>
                        <a:rPr lang="en-IN" sz="1600">
                          <a:effectLst/>
                        </a:rPr>
                        <a:t>ANY</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dirty="0">
                          <a:effectLst/>
                        </a:rPr>
                        <a:t>TRUE if any of the </a:t>
                      </a:r>
                      <a:r>
                        <a:rPr lang="en-IN" sz="1600" dirty="0" err="1">
                          <a:effectLst/>
                        </a:rPr>
                        <a:t>subquery</a:t>
                      </a:r>
                      <a:r>
                        <a:rPr lang="en-IN" sz="1600" dirty="0">
                          <a:effectLst/>
                        </a:rPr>
                        <a:t> values meet the condition</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1939">
                <a:tc>
                  <a:txBody>
                    <a:bodyPr/>
                    <a:lstStyle/>
                    <a:p>
                      <a:pPr algn="l" fontAlgn="t"/>
                      <a:r>
                        <a:rPr lang="en-IN" sz="1600">
                          <a:effectLst/>
                        </a:rPr>
                        <a:t>BETWEEN</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rPr>
                        <a:t>TRUE if the operand is within the range of comparisons</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39">
                <a:tc>
                  <a:txBody>
                    <a:bodyPr/>
                    <a:lstStyle/>
                    <a:p>
                      <a:pPr algn="l" fontAlgn="t"/>
                      <a:r>
                        <a:rPr lang="en-IN" sz="1600">
                          <a:effectLst/>
                        </a:rPr>
                        <a:t>EXISTS</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dirty="0">
                          <a:effectLst/>
                        </a:rPr>
                        <a:t>TRUE if the </a:t>
                      </a:r>
                      <a:r>
                        <a:rPr lang="en-IN" sz="1600" dirty="0" err="1">
                          <a:effectLst/>
                        </a:rPr>
                        <a:t>subquery</a:t>
                      </a:r>
                      <a:r>
                        <a:rPr lang="en-IN" sz="1600" dirty="0">
                          <a:effectLst/>
                        </a:rPr>
                        <a:t> returns one or more records</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1939">
                <a:tc>
                  <a:txBody>
                    <a:bodyPr/>
                    <a:lstStyle/>
                    <a:p>
                      <a:pPr algn="l" fontAlgn="t"/>
                      <a:r>
                        <a:rPr lang="en-IN" sz="1600">
                          <a:effectLst/>
                        </a:rPr>
                        <a:t>IN</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rPr>
                        <a:t>TRUE if the operand is equal to one of a list of expressions</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39">
                <a:tc>
                  <a:txBody>
                    <a:bodyPr/>
                    <a:lstStyle/>
                    <a:p>
                      <a:pPr algn="l" fontAlgn="t"/>
                      <a:r>
                        <a:rPr lang="en-IN" sz="1600">
                          <a:effectLst/>
                        </a:rPr>
                        <a:t>LIKE</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dirty="0">
                          <a:effectLst/>
                        </a:rPr>
                        <a:t>TRUE if the operand matches a pattern</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1939">
                <a:tc>
                  <a:txBody>
                    <a:bodyPr/>
                    <a:lstStyle/>
                    <a:p>
                      <a:pPr algn="l" fontAlgn="t"/>
                      <a:r>
                        <a:rPr lang="en-IN" sz="1600">
                          <a:effectLst/>
                        </a:rPr>
                        <a:t>NOT</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rPr>
                        <a:t>Displays a record if the condition(s) is NOT TRUE</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41939">
                <a:tc>
                  <a:txBody>
                    <a:bodyPr/>
                    <a:lstStyle/>
                    <a:p>
                      <a:pPr algn="l" fontAlgn="t"/>
                      <a:r>
                        <a:rPr lang="en-IN" sz="1600">
                          <a:effectLst/>
                        </a:rPr>
                        <a:t>OR</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600" dirty="0">
                          <a:effectLst/>
                        </a:rPr>
                        <a:t>TRUE if any of the conditions separated by OR is TRUE</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41939">
                <a:tc>
                  <a:txBody>
                    <a:bodyPr/>
                    <a:lstStyle/>
                    <a:p>
                      <a:pPr algn="l" fontAlgn="t"/>
                      <a:r>
                        <a:rPr lang="en-IN" sz="1600">
                          <a:effectLst/>
                        </a:rPr>
                        <a:t>SOME</a:t>
                      </a:r>
                    </a:p>
                  </a:txBody>
                  <a:tcPr marL="138833"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TRUE if any of the </a:t>
                      </a:r>
                      <a:r>
                        <a:rPr lang="en-IN" sz="1600" dirty="0" err="1">
                          <a:effectLst/>
                        </a:rPr>
                        <a:t>subquery</a:t>
                      </a:r>
                      <a:r>
                        <a:rPr lang="en-IN" sz="1600" dirty="0">
                          <a:effectLst/>
                        </a:rPr>
                        <a:t> values meet the condition</a:t>
                      </a:r>
                    </a:p>
                  </a:txBody>
                  <a:tcPr marL="69417" marR="69417" marT="69417" marB="6941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7020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Commands</a:t>
            </a:r>
            <a:endParaRPr lang="en-IN" dirty="0"/>
          </a:p>
        </p:txBody>
      </p:sp>
      <p:sp>
        <p:nvSpPr>
          <p:cNvPr id="3" name="Content Placeholder 2"/>
          <p:cNvSpPr>
            <a:spLocks noGrp="1"/>
          </p:cNvSpPr>
          <p:nvPr>
            <p:ph idx="1"/>
          </p:nvPr>
        </p:nvSpPr>
        <p:spPr/>
        <p:txBody>
          <a:bodyPr/>
          <a:lstStyle/>
          <a:p>
            <a:r>
              <a:rPr lang="en-IN" dirty="0"/>
              <a:t>To see a list of all databases</a:t>
            </a:r>
            <a:r>
              <a:rPr lang="en-IN" dirty="0" smtClean="0"/>
              <a:t>:</a:t>
            </a:r>
          </a:p>
          <a:p>
            <a:r>
              <a:rPr lang="en-IN" dirty="0" smtClean="0">
                <a:solidFill>
                  <a:srgbClr val="FF0000"/>
                </a:solidFill>
              </a:rPr>
              <a:t>SHOW DATABASES;</a:t>
            </a:r>
          </a:p>
          <a:p>
            <a:r>
              <a:rPr lang="en-IN" dirty="0"/>
              <a:t>To create a new database, type the following command</a:t>
            </a:r>
            <a:r>
              <a:rPr lang="en-IN" dirty="0" smtClean="0"/>
              <a:t>:</a:t>
            </a:r>
          </a:p>
          <a:p>
            <a:r>
              <a:rPr lang="en-IN" dirty="0" smtClean="0">
                <a:solidFill>
                  <a:srgbClr val="FF0000"/>
                </a:solidFill>
              </a:rPr>
              <a:t>CREATE DATABASE </a:t>
            </a:r>
            <a:r>
              <a:rPr lang="en-IN" dirty="0" err="1" smtClean="0">
                <a:solidFill>
                  <a:srgbClr val="FF0000"/>
                </a:solidFill>
              </a:rPr>
              <a:t>DatabaseName</a:t>
            </a:r>
            <a:r>
              <a:rPr lang="en-IN" dirty="0" smtClean="0">
                <a:solidFill>
                  <a:srgbClr val="FF0000"/>
                </a:solidFill>
              </a:rPr>
              <a:t>;</a:t>
            </a:r>
          </a:p>
          <a:p>
            <a:r>
              <a:rPr lang="en-IN" dirty="0"/>
              <a:t>To delete a database, execute the following</a:t>
            </a:r>
            <a:r>
              <a:rPr lang="en-IN" dirty="0" smtClean="0"/>
              <a:t>:</a:t>
            </a:r>
          </a:p>
          <a:p>
            <a:r>
              <a:rPr lang="en-IN" dirty="0" smtClean="0">
                <a:solidFill>
                  <a:srgbClr val="FF0000"/>
                </a:solidFill>
              </a:rPr>
              <a:t>DROP DATABASE </a:t>
            </a:r>
            <a:r>
              <a:rPr lang="en-IN" dirty="0" err="1" smtClean="0">
                <a:solidFill>
                  <a:srgbClr val="FF0000"/>
                </a:solidFill>
              </a:rPr>
              <a:t>DatabaseName</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117706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Commands cont..</a:t>
            </a:r>
            <a:endParaRPr lang="en-IN" dirty="0"/>
          </a:p>
        </p:txBody>
      </p:sp>
      <p:sp>
        <p:nvSpPr>
          <p:cNvPr id="3" name="Content Placeholder 2"/>
          <p:cNvSpPr>
            <a:spLocks noGrp="1"/>
          </p:cNvSpPr>
          <p:nvPr>
            <p:ph idx="1"/>
          </p:nvPr>
        </p:nvSpPr>
        <p:spPr/>
        <p:txBody>
          <a:bodyPr/>
          <a:lstStyle/>
          <a:p>
            <a:r>
              <a:rPr lang="en-IN" dirty="0"/>
              <a:t>To set a database as the default database, we want to use</a:t>
            </a:r>
            <a:r>
              <a:rPr lang="en-IN" dirty="0" smtClean="0"/>
              <a:t>:</a:t>
            </a:r>
          </a:p>
          <a:p>
            <a:r>
              <a:rPr lang="en-IN" dirty="0" smtClean="0">
                <a:solidFill>
                  <a:srgbClr val="FF0000"/>
                </a:solidFill>
              </a:rPr>
              <a:t>USE </a:t>
            </a:r>
            <a:r>
              <a:rPr lang="en-IN" dirty="0" err="1" smtClean="0">
                <a:solidFill>
                  <a:srgbClr val="FF0000"/>
                </a:solidFill>
              </a:rPr>
              <a:t>DatabaseName</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265423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with tables</a:t>
            </a:r>
            <a:br>
              <a:rPr lang="en-IN" b="1" dirty="0"/>
            </a:br>
            <a:endParaRPr lang="en-IN" dirty="0"/>
          </a:p>
        </p:txBody>
      </p:sp>
      <p:sp>
        <p:nvSpPr>
          <p:cNvPr id="3" name="Content Placeholder 2"/>
          <p:cNvSpPr>
            <a:spLocks noGrp="1"/>
          </p:cNvSpPr>
          <p:nvPr>
            <p:ph idx="1"/>
          </p:nvPr>
        </p:nvSpPr>
        <p:spPr/>
        <p:txBody>
          <a:bodyPr/>
          <a:lstStyle/>
          <a:p>
            <a:r>
              <a:rPr lang="en-IN" dirty="0"/>
              <a:t>We can now add a new table to our </a:t>
            </a:r>
            <a:r>
              <a:rPr lang="en-IN" dirty="0" smtClean="0"/>
              <a:t>database</a:t>
            </a:r>
          </a:p>
          <a:p>
            <a:r>
              <a:rPr lang="en-IN" dirty="0" smtClean="0">
                <a:solidFill>
                  <a:srgbClr val="FF0000"/>
                </a:solidFill>
              </a:rPr>
              <a:t>CREATE TABLE </a:t>
            </a:r>
            <a:r>
              <a:rPr lang="en-IN" dirty="0" err="1" smtClean="0">
                <a:solidFill>
                  <a:srgbClr val="FF0000"/>
                </a:solidFill>
              </a:rPr>
              <a:t>test_table</a:t>
            </a:r>
            <a:r>
              <a:rPr lang="en-IN" dirty="0" smtClean="0">
                <a:solidFill>
                  <a:srgbClr val="FF0000"/>
                </a:solidFill>
              </a:rPr>
              <a:t> ( id INT, </a:t>
            </a:r>
          </a:p>
          <a:p>
            <a:pPr marL="0" indent="0">
              <a:buNone/>
            </a:pPr>
            <a:r>
              <a:rPr lang="en-IN" dirty="0">
                <a:solidFill>
                  <a:srgbClr val="FF0000"/>
                </a:solidFill>
              </a:rPr>
              <a:t> </a:t>
            </a:r>
            <a:r>
              <a:rPr lang="en-IN" dirty="0" smtClean="0">
                <a:solidFill>
                  <a:srgbClr val="FF0000"/>
                </a:solidFill>
              </a:rPr>
              <a:t>   column1 VARCHAR(40), </a:t>
            </a:r>
          </a:p>
          <a:p>
            <a:pPr marL="0" indent="0">
              <a:buNone/>
            </a:pPr>
            <a:r>
              <a:rPr lang="en-IN" dirty="0">
                <a:solidFill>
                  <a:srgbClr val="FF0000"/>
                </a:solidFill>
              </a:rPr>
              <a:t> </a:t>
            </a:r>
            <a:r>
              <a:rPr lang="en-IN" dirty="0" smtClean="0">
                <a:solidFill>
                  <a:srgbClr val="FF0000"/>
                </a:solidFill>
              </a:rPr>
              <a:t>   column2 VARCHAR (50) </a:t>
            </a:r>
          </a:p>
          <a:p>
            <a:pPr marL="0" indent="0">
              <a:buNone/>
            </a:pPr>
            <a:r>
              <a:rPr lang="en-IN" dirty="0">
                <a:solidFill>
                  <a:srgbClr val="FF0000"/>
                </a:solidFill>
              </a:rPr>
              <a:t> </a:t>
            </a:r>
            <a:r>
              <a:rPr lang="en-IN" dirty="0" smtClean="0">
                <a:solidFill>
                  <a:srgbClr val="FF0000"/>
                </a:solidFill>
              </a:rPr>
              <a:t>    );</a:t>
            </a:r>
          </a:p>
          <a:p>
            <a:r>
              <a:rPr lang="en-IN" dirty="0" smtClean="0"/>
              <a:t>The </a:t>
            </a:r>
            <a:r>
              <a:rPr lang="en-IN" dirty="0"/>
              <a:t>following command shows all the </a:t>
            </a:r>
            <a:r>
              <a:rPr lang="en-IN" dirty="0" smtClean="0"/>
              <a:t>tables</a:t>
            </a:r>
          </a:p>
          <a:p>
            <a:r>
              <a:rPr lang="en-IN" dirty="0" smtClean="0">
                <a:solidFill>
                  <a:srgbClr val="FF0000"/>
                </a:solidFill>
              </a:rPr>
              <a:t>SHOW TABLES;</a:t>
            </a:r>
            <a:endParaRPr lang="en-IN" dirty="0">
              <a:solidFill>
                <a:srgbClr val="FF0000"/>
              </a:solidFill>
            </a:endParaRPr>
          </a:p>
        </p:txBody>
      </p:sp>
    </p:spTree>
    <p:extLst>
      <p:ext uri="{BB962C8B-B14F-4D97-AF65-F5344CB8AC3E}">
        <p14:creationId xmlns:p14="http://schemas.microsoft.com/office/powerpoint/2010/main" val="6873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with tables </a:t>
            </a:r>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92500"/>
          </a:bodyPr>
          <a:lstStyle/>
          <a:p>
            <a:r>
              <a:rPr lang="en-IN" dirty="0"/>
              <a:t>To see </a:t>
            </a:r>
            <a:r>
              <a:rPr lang="en-IN" dirty="0" smtClean="0"/>
              <a:t>the </a:t>
            </a:r>
            <a:r>
              <a:rPr lang="en-IN" dirty="0"/>
              <a:t>table’s structure</a:t>
            </a:r>
            <a:r>
              <a:rPr lang="en-IN" dirty="0" smtClean="0"/>
              <a:t>:</a:t>
            </a:r>
          </a:p>
          <a:p>
            <a:r>
              <a:rPr lang="en-IN" dirty="0" smtClean="0">
                <a:solidFill>
                  <a:srgbClr val="FF0000"/>
                </a:solidFill>
              </a:rPr>
              <a:t>DESCRIBE </a:t>
            </a:r>
            <a:r>
              <a:rPr lang="en-IN" dirty="0" err="1" smtClean="0">
                <a:solidFill>
                  <a:srgbClr val="FF0000"/>
                </a:solidFill>
              </a:rPr>
              <a:t>test_table</a:t>
            </a:r>
            <a:r>
              <a:rPr lang="en-IN" dirty="0" smtClean="0">
                <a:solidFill>
                  <a:srgbClr val="FF0000"/>
                </a:solidFill>
              </a:rPr>
              <a:t>;</a:t>
            </a:r>
          </a:p>
          <a:p>
            <a:r>
              <a:rPr lang="en-IN" dirty="0" smtClean="0"/>
              <a:t>Once </a:t>
            </a:r>
            <a:r>
              <a:rPr lang="en-IN" dirty="0"/>
              <a:t>we have created a table we can now insert new rows into </a:t>
            </a:r>
            <a:r>
              <a:rPr lang="en-IN" dirty="0" smtClean="0"/>
              <a:t>it</a:t>
            </a:r>
          </a:p>
          <a:p>
            <a:r>
              <a:rPr lang="en-IN" dirty="0" smtClean="0">
                <a:solidFill>
                  <a:srgbClr val="FF0000"/>
                </a:solidFill>
              </a:rPr>
              <a:t>INSERT INTO </a:t>
            </a:r>
            <a:r>
              <a:rPr lang="en-IN" dirty="0" err="1" smtClean="0">
                <a:solidFill>
                  <a:srgbClr val="FF0000"/>
                </a:solidFill>
              </a:rPr>
              <a:t>test_table</a:t>
            </a:r>
            <a:r>
              <a:rPr lang="en-IN" dirty="0" smtClean="0">
                <a:solidFill>
                  <a:srgbClr val="FF0000"/>
                </a:solidFill>
              </a:rPr>
              <a:t> (id, column1, column2) VALUES (NULL, 'name1', 'name2');</a:t>
            </a:r>
          </a:p>
          <a:p>
            <a:r>
              <a:rPr lang="en-IN" dirty="0"/>
              <a:t>To show all the data we have inserted in a table</a:t>
            </a:r>
            <a:r>
              <a:rPr lang="en-IN" dirty="0" smtClean="0"/>
              <a:t>:</a:t>
            </a:r>
          </a:p>
          <a:p>
            <a:r>
              <a:rPr lang="en-IN" dirty="0" smtClean="0">
                <a:solidFill>
                  <a:srgbClr val="FF0000"/>
                </a:solidFill>
              </a:rPr>
              <a:t>SELECT * FROM </a:t>
            </a:r>
            <a:r>
              <a:rPr lang="en-IN" dirty="0" err="1" smtClean="0">
                <a:solidFill>
                  <a:srgbClr val="FF0000"/>
                </a:solidFill>
              </a:rPr>
              <a:t>test_table</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366002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with tables</a:t>
            </a:r>
            <a:endParaRPr lang="en-IN" dirty="0"/>
          </a:p>
        </p:txBody>
      </p:sp>
      <p:sp>
        <p:nvSpPr>
          <p:cNvPr id="3" name="Content Placeholder 2"/>
          <p:cNvSpPr>
            <a:spLocks noGrp="1"/>
          </p:cNvSpPr>
          <p:nvPr>
            <p:ph idx="1"/>
          </p:nvPr>
        </p:nvSpPr>
        <p:spPr/>
        <p:txBody>
          <a:bodyPr/>
          <a:lstStyle/>
          <a:p>
            <a:r>
              <a:rPr lang="en-IN" dirty="0"/>
              <a:t>If something goes wrong and we want to start over again, we can delete all existing data we have entered with the following command</a:t>
            </a:r>
            <a:r>
              <a:rPr lang="en-IN" dirty="0" smtClean="0"/>
              <a:t>:</a:t>
            </a:r>
          </a:p>
          <a:p>
            <a:r>
              <a:rPr lang="en-IN" dirty="0" smtClean="0">
                <a:solidFill>
                  <a:srgbClr val="FF0000"/>
                </a:solidFill>
              </a:rPr>
              <a:t>DELETE FROM </a:t>
            </a:r>
            <a:r>
              <a:rPr lang="en-IN" dirty="0" err="1" smtClean="0">
                <a:solidFill>
                  <a:srgbClr val="FF0000"/>
                </a:solidFill>
              </a:rPr>
              <a:t>test_table</a:t>
            </a:r>
            <a:r>
              <a:rPr lang="en-IN" dirty="0" smtClean="0">
                <a:solidFill>
                  <a:srgbClr val="FF0000"/>
                </a:solidFill>
              </a:rPr>
              <a:t>;</a:t>
            </a:r>
          </a:p>
          <a:p>
            <a:r>
              <a:rPr lang="en-IN" dirty="0"/>
              <a:t>And if we want to remove the whole </a:t>
            </a:r>
            <a:r>
              <a:rPr lang="en-IN" dirty="0" smtClean="0"/>
              <a:t>table</a:t>
            </a:r>
          </a:p>
          <a:p>
            <a:r>
              <a:rPr lang="en-IN" dirty="0" smtClean="0">
                <a:solidFill>
                  <a:srgbClr val="FF0000"/>
                </a:solidFill>
              </a:rPr>
              <a:t>DROP TABLE </a:t>
            </a:r>
            <a:r>
              <a:rPr lang="en-IN" dirty="0" err="1" smtClean="0">
                <a:solidFill>
                  <a:srgbClr val="FF0000"/>
                </a:solidFill>
              </a:rPr>
              <a:t>test_table</a:t>
            </a:r>
            <a:r>
              <a:rPr lang="en-IN" dirty="0" smtClean="0">
                <a:solidFill>
                  <a:srgbClr val="FF0000"/>
                </a:solidFill>
              </a:rPr>
              <a:t>;</a:t>
            </a:r>
          </a:p>
          <a:p>
            <a:r>
              <a:rPr lang="en-IN" dirty="0"/>
              <a:t>Finally, to exit MySQL, we just type</a:t>
            </a:r>
            <a:r>
              <a:rPr lang="en-IN" dirty="0" smtClean="0"/>
              <a:t>:</a:t>
            </a:r>
          </a:p>
          <a:p>
            <a:r>
              <a:rPr lang="en-IN" dirty="0" smtClean="0">
                <a:solidFill>
                  <a:srgbClr val="FF0000"/>
                </a:solidFill>
              </a:rPr>
              <a:t>exit</a:t>
            </a:r>
          </a:p>
          <a:p>
            <a:endParaRPr lang="en-IN" dirty="0">
              <a:solidFill>
                <a:srgbClr val="FF0000"/>
              </a:solidFill>
            </a:endParaRPr>
          </a:p>
        </p:txBody>
      </p:sp>
    </p:spTree>
    <p:extLst>
      <p:ext uri="{BB962C8B-B14F-4D97-AF65-F5344CB8AC3E}">
        <p14:creationId xmlns:p14="http://schemas.microsoft.com/office/powerpoint/2010/main" val="121449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Creating new user</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dirty="0"/>
              <a:t>In MySQL, you can also create new users and grant them access to any information they would need</a:t>
            </a:r>
            <a:r>
              <a:rPr lang="en-IN" dirty="0" smtClean="0"/>
              <a:t>.</a:t>
            </a:r>
          </a:p>
          <a:p>
            <a:r>
              <a:rPr lang="en-IN" dirty="0"/>
              <a:t>First, we create a new database</a:t>
            </a:r>
            <a:r>
              <a:rPr lang="en-IN" dirty="0" smtClean="0"/>
              <a:t>:</a:t>
            </a:r>
          </a:p>
          <a:p>
            <a:r>
              <a:rPr lang="en-IN" dirty="0" smtClean="0">
                <a:solidFill>
                  <a:srgbClr val="FF0000"/>
                </a:solidFill>
              </a:rPr>
              <a:t>CREATE DATABASE </a:t>
            </a:r>
            <a:r>
              <a:rPr lang="en-IN" dirty="0" err="1" smtClean="0">
                <a:solidFill>
                  <a:srgbClr val="FF0000"/>
                </a:solidFill>
              </a:rPr>
              <a:t>DatabaseName</a:t>
            </a:r>
            <a:r>
              <a:rPr lang="en-IN" dirty="0" smtClean="0">
                <a:solidFill>
                  <a:srgbClr val="FF0000"/>
                </a:solidFill>
              </a:rPr>
              <a:t>;</a:t>
            </a:r>
          </a:p>
          <a:p>
            <a:r>
              <a:rPr lang="en-IN" dirty="0"/>
              <a:t>Next, we create a new user with the following command</a:t>
            </a:r>
            <a:r>
              <a:rPr lang="en-IN" dirty="0" smtClean="0"/>
              <a:t>:</a:t>
            </a:r>
          </a:p>
          <a:p>
            <a:r>
              <a:rPr lang="en-IN" dirty="0" smtClean="0">
                <a:solidFill>
                  <a:srgbClr val="FF0000"/>
                </a:solidFill>
              </a:rPr>
              <a:t>CREATE USER '</a:t>
            </a:r>
            <a:r>
              <a:rPr lang="en-IN" dirty="0" err="1" smtClean="0">
                <a:solidFill>
                  <a:srgbClr val="FF0000"/>
                </a:solidFill>
              </a:rPr>
              <a:t>DatabaseUser</a:t>
            </a:r>
            <a:r>
              <a:rPr lang="en-IN" dirty="0" smtClean="0">
                <a:solidFill>
                  <a:srgbClr val="FF0000"/>
                </a:solidFill>
              </a:rPr>
              <a:t>'@'</a:t>
            </a:r>
            <a:r>
              <a:rPr lang="en-IN" dirty="0" err="1" smtClean="0">
                <a:solidFill>
                  <a:srgbClr val="FF0000"/>
                </a:solidFill>
              </a:rPr>
              <a:t>localhost</a:t>
            </a:r>
            <a:r>
              <a:rPr lang="en-IN" dirty="0" smtClean="0">
                <a:solidFill>
                  <a:srgbClr val="FF0000"/>
                </a:solidFill>
              </a:rPr>
              <a:t>' IDENTIFIED BY 'password';</a:t>
            </a:r>
          </a:p>
          <a:p>
            <a:endParaRPr lang="en-IN" dirty="0">
              <a:solidFill>
                <a:srgbClr val="FF0000"/>
              </a:solidFill>
            </a:endParaRPr>
          </a:p>
        </p:txBody>
      </p:sp>
    </p:spTree>
    <p:extLst>
      <p:ext uri="{BB962C8B-B14F-4D97-AF65-F5344CB8AC3E}">
        <p14:creationId xmlns:p14="http://schemas.microsoft.com/office/powerpoint/2010/main" val="382339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new user </a:t>
            </a:r>
            <a:r>
              <a:rPr lang="en-IN" dirty="0" err="1" smtClean="0"/>
              <a:t>cont</a:t>
            </a:r>
            <a:r>
              <a:rPr lang="en-IN" dirty="0" smtClean="0"/>
              <a:t>…</a:t>
            </a:r>
            <a:endParaRPr lang="en-IN" dirty="0"/>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r>
              <a:rPr lang="en-IN" dirty="0"/>
              <a:t>To grant all privileges to this user so that he can have full control over this database, we do the following</a:t>
            </a:r>
            <a:r>
              <a:rPr lang="en-IN" dirty="0" smtClean="0"/>
              <a:t>:</a:t>
            </a:r>
          </a:p>
          <a:p>
            <a:r>
              <a:rPr lang="en-IN" dirty="0" smtClean="0">
                <a:solidFill>
                  <a:srgbClr val="FF0000"/>
                </a:solidFill>
              </a:rPr>
              <a:t>GRANT ALL ON DatabaseName.* TO '</a:t>
            </a:r>
            <a:r>
              <a:rPr lang="en-IN" dirty="0" err="1" smtClean="0">
                <a:solidFill>
                  <a:srgbClr val="FF0000"/>
                </a:solidFill>
              </a:rPr>
              <a:t>DatabaseUser</a:t>
            </a:r>
            <a:r>
              <a:rPr lang="en-IN" dirty="0" smtClean="0">
                <a:solidFill>
                  <a:srgbClr val="FF0000"/>
                </a:solidFill>
              </a:rPr>
              <a:t>'@"</a:t>
            </a:r>
            <a:r>
              <a:rPr lang="en-IN" dirty="0" err="1" smtClean="0">
                <a:solidFill>
                  <a:srgbClr val="FF0000"/>
                </a:solidFill>
              </a:rPr>
              <a:t>localhost</a:t>
            </a:r>
            <a:r>
              <a:rPr lang="en-IN" dirty="0" smtClean="0">
                <a:solidFill>
                  <a:srgbClr val="FF0000"/>
                </a:solidFill>
              </a:rPr>
              <a:t>";</a:t>
            </a:r>
          </a:p>
          <a:p>
            <a:r>
              <a:rPr lang="en-IN" dirty="0"/>
              <a:t>And finally, to save all the changes we have made, we need to reload the privileges</a:t>
            </a:r>
            <a:r>
              <a:rPr lang="en-IN" dirty="0" smtClean="0"/>
              <a:t>:</a:t>
            </a:r>
          </a:p>
          <a:p>
            <a:r>
              <a:rPr lang="en-IN" dirty="0" smtClean="0">
                <a:solidFill>
                  <a:srgbClr val="FF0000"/>
                </a:solidFill>
              </a:rPr>
              <a:t>FLUSH PRIVILEGES;</a:t>
            </a:r>
          </a:p>
          <a:p>
            <a:r>
              <a:rPr lang="en-IN" dirty="0"/>
              <a:t>We can now exit MySQL and log back in as that user </a:t>
            </a:r>
            <a:endParaRPr lang="en-IN" dirty="0" smtClean="0"/>
          </a:p>
          <a:p>
            <a:r>
              <a:rPr lang="en-IN" dirty="0" err="1" smtClean="0">
                <a:solidFill>
                  <a:srgbClr val="FF0000"/>
                </a:solidFill>
              </a:rPr>
              <a:t>mysql</a:t>
            </a:r>
            <a:r>
              <a:rPr lang="en-IN" dirty="0" smtClean="0">
                <a:solidFill>
                  <a:srgbClr val="FF0000"/>
                </a:solidFill>
              </a:rPr>
              <a:t> -u </a:t>
            </a:r>
            <a:r>
              <a:rPr lang="en-IN" dirty="0" err="1" smtClean="0">
                <a:solidFill>
                  <a:srgbClr val="FF0000"/>
                </a:solidFill>
              </a:rPr>
              <a:t>DatabaseUser</a:t>
            </a:r>
            <a:r>
              <a:rPr lang="en-IN" dirty="0" smtClean="0">
                <a:solidFill>
                  <a:srgbClr val="FF0000"/>
                </a:solidFill>
              </a:rPr>
              <a:t> -p</a:t>
            </a:r>
          </a:p>
          <a:p>
            <a:endParaRPr lang="en-IN" dirty="0" smtClean="0">
              <a:solidFill>
                <a:srgbClr val="FF0000"/>
              </a:solidFill>
            </a:endParaRPr>
          </a:p>
          <a:p>
            <a:endParaRPr lang="en-IN" dirty="0"/>
          </a:p>
        </p:txBody>
      </p:sp>
    </p:spTree>
    <p:extLst>
      <p:ext uri="{BB962C8B-B14F-4D97-AF65-F5344CB8AC3E}">
        <p14:creationId xmlns:p14="http://schemas.microsoft.com/office/powerpoint/2010/main" val="12018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1984</Words>
  <Application>Microsoft Office PowerPoint</Application>
  <PresentationFormat>On-screen Show (4:3)</PresentationFormat>
  <Paragraphs>349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How to Install and Basic MySQL Command  </vt:lpstr>
      <vt:lpstr>Installation in Ubuntu</vt:lpstr>
      <vt:lpstr>Basic Commands</vt:lpstr>
      <vt:lpstr>Basic Commands cont..</vt:lpstr>
      <vt:lpstr>Working with tables </vt:lpstr>
      <vt:lpstr>Working with tables cont…</vt:lpstr>
      <vt:lpstr>Working with tables</vt:lpstr>
      <vt:lpstr>Creating new user </vt:lpstr>
      <vt:lpstr>Creating new user cont…</vt:lpstr>
      <vt:lpstr>Backup and restore </vt:lpstr>
      <vt:lpstr>Creating a table in MySQL</vt:lpstr>
      <vt:lpstr>Inserting a row into a MySQL table</vt:lpstr>
      <vt:lpstr>Updating a row into a MySQL table</vt:lpstr>
      <vt:lpstr>Deleting a row into a MySQL table</vt:lpstr>
      <vt:lpstr>Selecting rows based on conditions in MySQL</vt:lpstr>
      <vt:lpstr>Text Datatype</vt:lpstr>
      <vt:lpstr>Number Datatype</vt:lpstr>
      <vt:lpstr>Date Datatype</vt:lpstr>
      <vt:lpstr>String Datatype</vt:lpstr>
      <vt:lpstr>Number Datatype</vt:lpstr>
      <vt:lpstr>Date Datatypes</vt:lpstr>
      <vt:lpstr>Other Datatypes</vt:lpstr>
      <vt:lpstr>INT as AUTO_INCREMENT</vt:lpstr>
      <vt:lpstr>SQL Operators (SQL Arithmetic Operators) </vt:lpstr>
      <vt:lpstr>SQL Bitwise Operators </vt:lpstr>
      <vt:lpstr>SQL Comparison Operators </vt:lpstr>
      <vt:lpstr>SQL Compound Operators </vt:lpstr>
      <vt:lpstr>SQL Logical Operators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and Basic MySQL Command</dc:title>
  <dc:creator>Windows User</dc:creator>
  <cp:lastModifiedBy>Windows User</cp:lastModifiedBy>
  <cp:revision>15</cp:revision>
  <dcterms:created xsi:type="dcterms:W3CDTF">2019-01-01T16:02:19Z</dcterms:created>
  <dcterms:modified xsi:type="dcterms:W3CDTF">2019-01-15T16:29:54Z</dcterms:modified>
</cp:coreProperties>
</file>