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2FBB94C-5037-4346-B171-8F7E0D509803}"/>
              </a:ext>
            </a:extLst>
          </p:cNvPr>
          <p:cNvSpPr/>
          <p:nvPr/>
        </p:nvSpPr>
        <p:spPr>
          <a:xfrm>
            <a:off x="2114690" y="85184"/>
            <a:ext cx="78595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Fuzzy Based Expert System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872AF2-02D0-4196-8D71-350832B4CA5A}"/>
              </a:ext>
            </a:extLst>
          </p:cNvPr>
          <p:cNvSpPr txBox="1"/>
          <p:nvPr/>
        </p:nvSpPr>
        <p:spPr>
          <a:xfrm>
            <a:off x="1309352" y="1081744"/>
            <a:ext cx="7087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/>
              <a:t>Introduction</a:t>
            </a:r>
            <a:endParaRPr lang="en-US" sz="2800" b="1" u="sn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BCD79F-D3D8-46C3-9BB1-45245FEC11CD}"/>
              </a:ext>
            </a:extLst>
          </p:cNvPr>
          <p:cNvSpPr txBox="1"/>
          <p:nvPr/>
        </p:nvSpPr>
        <p:spPr>
          <a:xfrm>
            <a:off x="1309352" y="1678194"/>
            <a:ext cx="5950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Fuzzy - </a:t>
            </a:r>
            <a:r>
              <a:rPr lang="en-US" dirty="0"/>
              <a:t>difficult to realize/understand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5015D5-9A9D-41B6-9F68-A443BCBE42EC}"/>
              </a:ext>
            </a:extLst>
          </p:cNvPr>
          <p:cNvSpPr txBox="1"/>
          <p:nvPr/>
        </p:nvSpPr>
        <p:spPr>
          <a:xfrm>
            <a:off x="4238653" y="233498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AF45B7-9A83-452E-BFF9-B8EACE759390}"/>
              </a:ext>
            </a:extLst>
          </p:cNvPr>
          <p:cNvSpPr txBox="1"/>
          <p:nvPr/>
        </p:nvSpPr>
        <p:spPr>
          <a:xfrm>
            <a:off x="1309352" y="2113544"/>
            <a:ext cx="9573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Expert system - </a:t>
            </a:r>
            <a:r>
              <a:rPr lang="en-US" dirty="0"/>
              <a:t> A computer system imitating the decision-making ability of a human expert.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514739-B6A2-4D81-9F7E-3656743EBC58}"/>
              </a:ext>
            </a:extLst>
          </p:cNvPr>
          <p:cNvSpPr txBox="1"/>
          <p:nvPr/>
        </p:nvSpPr>
        <p:spPr>
          <a:xfrm>
            <a:off x="1259983" y="3536296"/>
            <a:ext cx="85576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idea of fuzzy logic was first advanced by Dr. </a:t>
            </a:r>
            <a:r>
              <a:rPr lang="en-US" dirty="0" err="1"/>
              <a:t>Lotfi</a:t>
            </a:r>
            <a:r>
              <a:rPr lang="en-US" dirty="0"/>
              <a:t> Zadeh of the University of California at Berkeley in the 1960s.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98C01C-20FD-43CF-903C-14BFF43E8876}"/>
              </a:ext>
            </a:extLst>
          </p:cNvPr>
          <p:cNvSpPr txBox="1"/>
          <p:nvPr/>
        </p:nvSpPr>
        <p:spPr>
          <a:xfrm>
            <a:off x="1309352" y="2643211"/>
            <a:ext cx="9573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 fuzzy expert system is an expert system that uses fuzzy logic instead of Boolean logic.</a:t>
            </a:r>
          </a:p>
          <a:p>
            <a:r>
              <a:rPr lang="en-US" dirty="0"/>
              <a:t>	In other words, a fuzzy expert system is a collection of membership functions and rules that are     	used to reason about data.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A3BFCC-0C07-4CF5-8A08-B061081972E5}"/>
              </a:ext>
            </a:extLst>
          </p:cNvPr>
          <p:cNvSpPr txBox="1"/>
          <p:nvPr/>
        </p:nvSpPr>
        <p:spPr>
          <a:xfrm>
            <a:off x="1259983" y="4178147"/>
            <a:ext cx="96720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Boolean Logic </a:t>
            </a:r>
            <a:r>
              <a:rPr lang="en-US" dirty="0"/>
              <a:t>is a form of algebra which is centered around three simple words known as Boolean Operators: </a:t>
            </a:r>
            <a:r>
              <a:rPr lang="en-US" b="1" dirty="0"/>
              <a:t>Or, And, </a:t>
            </a:r>
            <a:r>
              <a:rPr lang="en-US" dirty="0"/>
              <a:t>and </a:t>
            </a:r>
            <a:r>
              <a:rPr lang="en-US" b="1" dirty="0"/>
              <a:t>Not</a:t>
            </a:r>
            <a:r>
              <a:rPr lang="en-US" dirty="0"/>
              <a:t>. At the heart of Boolean Logic is the idea that all values are either true or false.</a:t>
            </a:r>
          </a:p>
          <a:p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42A73EA-3D76-486D-9B22-0BBD8C77178A}"/>
              </a:ext>
            </a:extLst>
          </p:cNvPr>
          <p:cNvSpPr/>
          <p:nvPr/>
        </p:nvSpPr>
        <p:spPr>
          <a:xfrm>
            <a:off x="1779842" y="5236047"/>
            <a:ext cx="8557602" cy="6493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FA351C1-75F7-489A-BC9E-C80E8D0A07DD}"/>
              </a:ext>
            </a:extLst>
          </p:cNvPr>
          <p:cNvSpPr/>
          <p:nvPr/>
        </p:nvSpPr>
        <p:spPr>
          <a:xfrm flipH="1">
            <a:off x="5926839" y="5236047"/>
            <a:ext cx="4410605" cy="6493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525BB1-5FFF-484E-8C27-587A12AB34FA}"/>
              </a:ext>
            </a:extLst>
          </p:cNvPr>
          <p:cNvSpPr txBox="1"/>
          <p:nvPr/>
        </p:nvSpPr>
        <p:spPr>
          <a:xfrm flipH="1">
            <a:off x="3770270" y="5891774"/>
            <a:ext cx="125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 (true)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7EF0C2-962F-479A-9F47-81F2D5424714}"/>
              </a:ext>
            </a:extLst>
          </p:cNvPr>
          <p:cNvSpPr txBox="1"/>
          <p:nvPr/>
        </p:nvSpPr>
        <p:spPr>
          <a:xfrm>
            <a:off x="8132141" y="5967126"/>
            <a:ext cx="1255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 (false)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060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5794FC4-188D-4356-BC29-18D102678B9F}"/>
              </a:ext>
            </a:extLst>
          </p:cNvPr>
          <p:cNvSpPr/>
          <p:nvPr/>
        </p:nvSpPr>
        <p:spPr>
          <a:xfrm>
            <a:off x="1423114" y="1594991"/>
            <a:ext cx="834551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A2EA02-AB83-402E-9339-95ED27126D45}"/>
              </a:ext>
            </a:extLst>
          </p:cNvPr>
          <p:cNvSpPr txBox="1"/>
          <p:nvPr/>
        </p:nvSpPr>
        <p:spPr>
          <a:xfrm>
            <a:off x="759852" y="371311"/>
            <a:ext cx="9672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Fuzzy logic</a:t>
            </a:r>
            <a:r>
              <a:rPr lang="en-US" dirty="0"/>
              <a:t> is a form of many-valued logic in which the truth values of variables may be any real number between 0 and 1 inclusive. It is employed to handle the concept of partial truth, where the truth value may range between completely true and completely false.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F86699-25A2-403A-9DA2-200DB42AE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418" y="1604710"/>
            <a:ext cx="8165206" cy="51350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977FBF-9AEB-401F-AD4B-E39BB668F65F}"/>
              </a:ext>
            </a:extLst>
          </p:cNvPr>
          <p:cNvSpPr txBox="1"/>
          <p:nvPr/>
        </p:nvSpPr>
        <p:spPr>
          <a:xfrm>
            <a:off x="1030310" y="2343279"/>
            <a:ext cx="7637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Where is fuzzy logic used?</a:t>
            </a:r>
            <a:endParaRPr lang="en-US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D6C9AF-4025-44BA-BE7B-E2A74BB23140}"/>
              </a:ext>
            </a:extLst>
          </p:cNvPr>
          <p:cNvSpPr txBox="1"/>
          <p:nvPr/>
        </p:nvSpPr>
        <p:spPr>
          <a:xfrm>
            <a:off x="1030310" y="2804944"/>
            <a:ext cx="88735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Suppose, we want to measure the temperature of water.</a:t>
            </a:r>
          </a:p>
          <a:p>
            <a:r>
              <a:rPr lang="en-IN" dirty="0"/>
              <a:t>One way we can say is </a:t>
            </a:r>
            <a:r>
              <a:rPr lang="en-IN" b="1" dirty="0"/>
              <a:t>– Either it is hot or cold.</a:t>
            </a:r>
            <a:endParaRPr lang="en-IN" dirty="0"/>
          </a:p>
          <a:p>
            <a:r>
              <a:rPr lang="en-IN" dirty="0"/>
              <a:t>But other way, we can say that </a:t>
            </a:r>
            <a:r>
              <a:rPr lang="en-IN" b="1" dirty="0"/>
              <a:t>–</a:t>
            </a:r>
          </a:p>
          <a:p>
            <a:r>
              <a:rPr lang="en-IN" b="1" dirty="0"/>
              <a:t>It is very hot or</a:t>
            </a:r>
          </a:p>
          <a:p>
            <a:r>
              <a:rPr lang="en-IN" b="1" dirty="0"/>
              <a:t>It is hot or</a:t>
            </a:r>
          </a:p>
          <a:p>
            <a:r>
              <a:rPr lang="en-IN" b="1" dirty="0"/>
              <a:t>It is normal or</a:t>
            </a:r>
          </a:p>
          <a:p>
            <a:r>
              <a:rPr lang="en-IN" b="1" dirty="0"/>
              <a:t>It is cold or</a:t>
            </a:r>
          </a:p>
          <a:p>
            <a:r>
              <a:rPr lang="en-IN" b="1" dirty="0"/>
              <a:t>It is very cold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6B5D08-C1D7-42DF-BA7A-9B4FDC78FD1A}"/>
              </a:ext>
            </a:extLst>
          </p:cNvPr>
          <p:cNvSpPr txBox="1"/>
          <p:nvPr/>
        </p:nvSpPr>
        <p:spPr>
          <a:xfrm>
            <a:off x="2923503" y="9966963"/>
            <a:ext cx="83583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if </a:t>
            </a:r>
            <a:r>
              <a:rPr lang="en-IN" b="1" dirty="0"/>
              <a:t>temperature&lt;=0 </a:t>
            </a:r>
            <a:r>
              <a:rPr lang="en-IN" dirty="0"/>
              <a:t>degree Celsius then it is </a:t>
            </a:r>
            <a:r>
              <a:rPr lang="en-IN" b="1" dirty="0"/>
              <a:t>very cold</a:t>
            </a:r>
            <a:r>
              <a:rPr lang="en-IN" dirty="0"/>
              <a:t>.</a:t>
            </a:r>
          </a:p>
          <a:p>
            <a:r>
              <a:rPr lang="en-IN" dirty="0"/>
              <a:t>If </a:t>
            </a:r>
            <a:r>
              <a:rPr lang="en-IN" b="1" dirty="0"/>
              <a:t>temperature&gt;-10</a:t>
            </a:r>
            <a:r>
              <a:rPr lang="en-IN" dirty="0"/>
              <a:t> and </a:t>
            </a:r>
            <a:r>
              <a:rPr lang="en-IN" b="1" dirty="0"/>
              <a:t>temperature&lt;=20 </a:t>
            </a:r>
            <a:r>
              <a:rPr lang="en-IN" dirty="0"/>
              <a:t>then it is </a:t>
            </a:r>
            <a:r>
              <a:rPr lang="en-IN" b="1" dirty="0"/>
              <a:t>cold</a:t>
            </a:r>
            <a:r>
              <a:rPr lang="en-IN" dirty="0"/>
              <a:t>.</a:t>
            </a:r>
          </a:p>
          <a:p>
            <a:r>
              <a:rPr lang="en-IN" dirty="0"/>
              <a:t>If </a:t>
            </a:r>
            <a:r>
              <a:rPr lang="en-IN" b="1" dirty="0"/>
              <a:t>temperature&gt;10 </a:t>
            </a:r>
            <a:r>
              <a:rPr lang="en-IN" dirty="0"/>
              <a:t>and </a:t>
            </a:r>
            <a:r>
              <a:rPr lang="en-IN" b="1" dirty="0"/>
              <a:t>temperature&lt;40 </a:t>
            </a:r>
            <a:r>
              <a:rPr lang="en-IN" dirty="0"/>
              <a:t>then it is </a:t>
            </a:r>
            <a:r>
              <a:rPr lang="en-IN" b="1" dirty="0"/>
              <a:t>normal</a:t>
            </a:r>
            <a:r>
              <a:rPr lang="en-IN" dirty="0"/>
              <a:t>.</a:t>
            </a:r>
          </a:p>
          <a:p>
            <a:r>
              <a:rPr lang="en-IN" dirty="0"/>
              <a:t>If </a:t>
            </a:r>
            <a:r>
              <a:rPr lang="en-IN" b="1" dirty="0"/>
              <a:t>temperature&gt;30 </a:t>
            </a:r>
            <a:r>
              <a:rPr lang="en-IN" dirty="0"/>
              <a:t>and </a:t>
            </a:r>
            <a:r>
              <a:rPr lang="en-IN" b="1" dirty="0"/>
              <a:t>temperature&lt;=60 </a:t>
            </a:r>
            <a:r>
              <a:rPr lang="en-IN" dirty="0"/>
              <a:t>then it </a:t>
            </a:r>
            <a:r>
              <a:rPr lang="en-IN" b="1" dirty="0"/>
              <a:t>hot</a:t>
            </a:r>
            <a:r>
              <a:rPr lang="en-IN" dirty="0"/>
              <a:t>.</a:t>
            </a:r>
          </a:p>
          <a:p>
            <a:r>
              <a:rPr lang="en-IN" dirty="0"/>
              <a:t>If </a:t>
            </a:r>
            <a:r>
              <a:rPr lang="en-IN" b="1" dirty="0"/>
              <a:t>temperature&gt;50 </a:t>
            </a:r>
            <a:r>
              <a:rPr lang="en-IN" dirty="0"/>
              <a:t>then it is </a:t>
            </a:r>
            <a:r>
              <a:rPr lang="en-IN" b="1" dirty="0"/>
              <a:t>very hot.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FB9374-F144-482B-8FDB-BC1EC73B369E}"/>
              </a:ext>
            </a:extLst>
          </p:cNvPr>
          <p:cNvSpPr txBox="1"/>
          <p:nvPr/>
        </p:nvSpPr>
        <p:spPr>
          <a:xfrm>
            <a:off x="1030310" y="5344732"/>
            <a:ext cx="10045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Hence, we can say that fuzzy logic is used for acceptable reasoning which may not give accurate reasoning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731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B066F1-21A8-4D9C-AB18-EB1FB8EA7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64" y="962513"/>
            <a:ext cx="7628108" cy="49329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E1861C-83D0-4142-9EAC-2FE53E2745A1}"/>
              </a:ext>
            </a:extLst>
          </p:cNvPr>
          <p:cNvSpPr txBox="1"/>
          <p:nvPr/>
        </p:nvSpPr>
        <p:spPr>
          <a:xfrm>
            <a:off x="1957589" y="373487"/>
            <a:ext cx="7096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/>
              <a:t>Fuzzy Logic Example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3514591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AF4611-4A83-4149-85D6-D5451B9C338C}"/>
              </a:ext>
            </a:extLst>
          </p:cNvPr>
          <p:cNvSpPr txBox="1"/>
          <p:nvPr/>
        </p:nvSpPr>
        <p:spPr>
          <a:xfrm>
            <a:off x="927279" y="425003"/>
            <a:ext cx="5447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/>
              <a:t>Applications</a:t>
            </a:r>
            <a:endParaRPr lang="en-US" sz="2400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1C9EC7-F23D-4C30-84B0-246978FCE270}"/>
              </a:ext>
            </a:extLst>
          </p:cNvPr>
          <p:cNvSpPr txBox="1"/>
          <p:nvPr/>
        </p:nvSpPr>
        <p:spPr>
          <a:xfrm>
            <a:off x="927279" y="1094704"/>
            <a:ext cx="89636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Automatic Car.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Train Schedule Control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Medical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Electric Fan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Regulator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Brightness of screen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Pollution measuring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Electric Iron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Washing Machines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Altitude Control of spacecraft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Image processing</a:t>
            </a:r>
          </a:p>
          <a:p>
            <a:r>
              <a:rPr lang="en-IN" dirty="0"/>
              <a:t>      and so 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111BAD-24F3-48E4-95F4-59A88847F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4492" y="3193471"/>
            <a:ext cx="3195734" cy="3007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E79FF9-D6FB-4638-B579-F788E3CD9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274" y="4116887"/>
            <a:ext cx="4267200" cy="19335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56680E-0BE2-4CB5-BB46-B1A2DA3C6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9015" y="1307208"/>
            <a:ext cx="2491865" cy="11779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950CB8B-4514-4F4E-83EE-7A1D2F14C1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2726" y="1307208"/>
            <a:ext cx="2491878" cy="1251152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586471-0565-4302-896C-7CC51518D1DE}"/>
              </a:ext>
            </a:extLst>
          </p:cNvPr>
          <p:cNvCxnSpPr>
            <a:cxnSpLocks/>
          </p:cNvCxnSpPr>
          <p:nvPr/>
        </p:nvCxnSpPr>
        <p:spPr>
          <a:xfrm>
            <a:off x="6224604" y="1803042"/>
            <a:ext cx="33944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AF95C1-DAAF-430C-8EF1-74F759B04BD1}"/>
              </a:ext>
            </a:extLst>
          </p:cNvPr>
          <p:cNvCxnSpPr/>
          <p:nvPr/>
        </p:nvCxnSpPr>
        <p:spPr>
          <a:xfrm>
            <a:off x="7921810" y="1558344"/>
            <a:ext cx="0" cy="5022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463DF61-962D-42A8-90F6-08C98C7F5881}"/>
              </a:ext>
            </a:extLst>
          </p:cNvPr>
          <p:cNvCxnSpPr/>
          <p:nvPr/>
        </p:nvCxnSpPr>
        <p:spPr>
          <a:xfrm>
            <a:off x="8692396" y="1551904"/>
            <a:ext cx="0" cy="5022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9EC7AC5-25BE-4ACC-BCA4-EA372EFF3846}"/>
              </a:ext>
            </a:extLst>
          </p:cNvPr>
          <p:cNvCxnSpPr/>
          <p:nvPr/>
        </p:nvCxnSpPr>
        <p:spPr>
          <a:xfrm>
            <a:off x="7131906" y="1558344"/>
            <a:ext cx="0" cy="5022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1A293E7-5A0C-46D0-8CC8-79EB7584E5CC}"/>
              </a:ext>
            </a:extLst>
          </p:cNvPr>
          <p:cNvSpPr txBox="1"/>
          <p:nvPr/>
        </p:nvSpPr>
        <p:spPr>
          <a:xfrm>
            <a:off x="6345322" y="1094704"/>
            <a:ext cx="685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Very Far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226875-35A4-4CD5-9D5A-92D2409BBDEB}"/>
              </a:ext>
            </a:extLst>
          </p:cNvPr>
          <p:cNvSpPr txBox="1"/>
          <p:nvPr/>
        </p:nvSpPr>
        <p:spPr>
          <a:xfrm>
            <a:off x="7193927" y="1402707"/>
            <a:ext cx="685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Far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5CB052-0617-44EA-9682-930A23EED237}"/>
              </a:ext>
            </a:extLst>
          </p:cNvPr>
          <p:cNvSpPr txBox="1"/>
          <p:nvPr/>
        </p:nvSpPr>
        <p:spPr>
          <a:xfrm>
            <a:off x="8007214" y="1406823"/>
            <a:ext cx="685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Near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3D7AB0-DADA-46F7-BF00-2437860B5F67}"/>
              </a:ext>
            </a:extLst>
          </p:cNvPr>
          <p:cNvSpPr txBox="1"/>
          <p:nvPr/>
        </p:nvSpPr>
        <p:spPr>
          <a:xfrm>
            <a:off x="8813115" y="1163151"/>
            <a:ext cx="685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Very Near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591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DC55F-50A4-47B8-9B22-A41BE309BE14}"/>
              </a:ext>
            </a:extLst>
          </p:cNvPr>
          <p:cNvSpPr txBox="1"/>
          <p:nvPr/>
        </p:nvSpPr>
        <p:spPr>
          <a:xfrm>
            <a:off x="991673" y="641156"/>
            <a:ext cx="7714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/>
              <a:t>Advantages</a:t>
            </a:r>
            <a:endParaRPr lang="en-US" sz="2400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7A4DD7-C51A-41D0-AA29-936E84208CC1}"/>
              </a:ext>
            </a:extLst>
          </p:cNvPr>
          <p:cNvSpPr txBox="1"/>
          <p:nvPr/>
        </p:nvSpPr>
        <p:spPr>
          <a:xfrm>
            <a:off x="991673" y="3429000"/>
            <a:ext cx="7714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/>
              <a:t>Disadvantages</a:t>
            </a:r>
            <a:endParaRPr lang="en-US" sz="2400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7AE5E8-A6C0-4757-A945-1CEA97B768D5}"/>
              </a:ext>
            </a:extLst>
          </p:cNvPr>
          <p:cNvSpPr txBox="1"/>
          <p:nvPr/>
        </p:nvSpPr>
        <p:spPr>
          <a:xfrm>
            <a:off x="991673" y="1333395"/>
            <a:ext cx="77144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Similar to Human Reasoning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Based on Linguistic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High Precision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Ability to deal with uncertainty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ECF6C3-7683-488F-AF46-3467EEEC1807}"/>
              </a:ext>
            </a:extLst>
          </p:cNvPr>
          <p:cNvSpPr txBox="1"/>
          <p:nvPr/>
        </p:nvSpPr>
        <p:spPr>
          <a:xfrm>
            <a:off x="837127" y="4121239"/>
            <a:ext cx="83455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Tedious to develop fuzzy rules and member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For more accuracy, needs more fuzzy grades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Lower speed and longer run time of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866057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407</TotalTime>
  <Words>390</Words>
  <Application>Microsoft Office PowerPoint</Application>
  <PresentationFormat>Widescreen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Amar Kumar</dc:creator>
  <cp:lastModifiedBy>Amar Kumar</cp:lastModifiedBy>
  <cp:revision>25</cp:revision>
  <dcterms:created xsi:type="dcterms:W3CDTF">2019-03-04T15:34:08Z</dcterms:created>
  <dcterms:modified xsi:type="dcterms:W3CDTF">2019-03-05T10:30:35Z</dcterms:modified>
</cp:coreProperties>
</file>