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8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8" r:id="rId11"/>
    <p:sldId id="290" r:id="rId12"/>
    <p:sldId id="293" r:id="rId13"/>
    <p:sldId id="292" r:id="rId14"/>
    <p:sldId id="294" r:id="rId15"/>
    <p:sldId id="295" r:id="rId16"/>
    <p:sldId id="296" r:id="rId17"/>
    <p:sldId id="297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83" r:id="rId30"/>
    <p:sldId id="276" r:id="rId31"/>
    <p:sldId id="277" r:id="rId32"/>
    <p:sldId id="278" r:id="rId33"/>
    <p:sldId id="280" r:id="rId34"/>
    <p:sldId id="281" r:id="rId35"/>
    <p:sldId id="28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235B6-EF07-4E8F-948B-C1DFCBB65629}" type="datetimeFigureOut">
              <a:rPr lang="en-US" smtClean="0"/>
              <a:pPr/>
              <a:t>9/14/2018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6A201-6C83-4BBD-9B14-CBEA20EFE5B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C6A201-6C83-4BBD-9B14-CBEA20EFE5B2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4E65-238A-4E1F-87B8-33D4AC308500}" type="datetimeFigureOut">
              <a:rPr lang="en-US" smtClean="0"/>
              <a:pPr/>
              <a:t>9/14/2018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B85C-6043-4261-8EBC-54278BE26FC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4E65-238A-4E1F-87B8-33D4AC308500}" type="datetimeFigureOut">
              <a:rPr lang="en-US" smtClean="0"/>
              <a:pPr/>
              <a:t>9/14/2018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B85C-6043-4261-8EBC-54278BE26FC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4E65-238A-4E1F-87B8-33D4AC308500}" type="datetimeFigureOut">
              <a:rPr lang="en-US" smtClean="0"/>
              <a:pPr/>
              <a:t>9/14/2018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B85C-6043-4261-8EBC-54278BE26FC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4E65-238A-4E1F-87B8-33D4AC308500}" type="datetimeFigureOut">
              <a:rPr lang="en-US" smtClean="0"/>
              <a:pPr/>
              <a:t>9/14/2018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B85C-6043-4261-8EBC-54278BE26FC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4E65-238A-4E1F-87B8-33D4AC308500}" type="datetimeFigureOut">
              <a:rPr lang="en-US" smtClean="0"/>
              <a:pPr/>
              <a:t>9/14/2018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B85C-6043-4261-8EBC-54278BE26FC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4E65-238A-4E1F-87B8-33D4AC308500}" type="datetimeFigureOut">
              <a:rPr lang="en-US" smtClean="0"/>
              <a:pPr/>
              <a:t>9/14/2018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B85C-6043-4261-8EBC-54278BE26FC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4E65-238A-4E1F-87B8-33D4AC308500}" type="datetimeFigureOut">
              <a:rPr lang="en-US" smtClean="0"/>
              <a:pPr/>
              <a:t>9/14/2018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B85C-6043-4261-8EBC-54278BE26FC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4E65-238A-4E1F-87B8-33D4AC308500}" type="datetimeFigureOut">
              <a:rPr lang="en-US" smtClean="0"/>
              <a:pPr/>
              <a:t>9/14/2018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B85C-6043-4261-8EBC-54278BE26FC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4E65-238A-4E1F-87B8-33D4AC308500}" type="datetimeFigureOut">
              <a:rPr lang="en-US" smtClean="0"/>
              <a:pPr/>
              <a:t>9/14/2018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B85C-6043-4261-8EBC-54278BE26FC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4E65-238A-4E1F-87B8-33D4AC308500}" type="datetimeFigureOut">
              <a:rPr lang="en-US" smtClean="0"/>
              <a:pPr/>
              <a:t>9/14/2018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B85C-6043-4261-8EBC-54278BE26FC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4E65-238A-4E1F-87B8-33D4AC308500}" type="datetimeFigureOut">
              <a:rPr lang="en-US" smtClean="0"/>
              <a:pPr/>
              <a:t>9/14/2018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B85C-6043-4261-8EBC-54278BE26FC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A4E65-238A-4E1F-87B8-33D4AC308500}" type="datetimeFigureOut">
              <a:rPr lang="en-US" smtClean="0"/>
              <a:pPr/>
              <a:t>9/14/2018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0B85C-6043-4261-8EBC-54278BE26FC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6"/>
          <p:cNvSpPr>
            <a:spLocks noGrp="1" noChangeArrowheads="1"/>
          </p:cNvSpPr>
          <p:nvPr>
            <p:ph type="ctrTitle"/>
          </p:nvPr>
        </p:nvSpPr>
        <p:spPr>
          <a:xfrm>
            <a:off x="285721" y="990600"/>
            <a:ext cx="8572559" cy="1905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rush Script MT" pitchFamily="66" charset="0"/>
              </a:rPr>
              <a:t>Managerial Decision Making</a:t>
            </a: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625" y="2852738"/>
            <a:ext cx="2555875" cy="200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4B79130-92C1-40D2-8375-E98085FA72CC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795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Economic Decision Making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Clr>
                <a:schemeClr val="bg1"/>
              </a:buClr>
            </a:pPr>
            <a:r>
              <a:rPr lang="en-US" sz="3600" dirty="0" smtClean="0">
                <a:solidFill>
                  <a:schemeClr val="hlink"/>
                </a:solidFill>
              </a:rPr>
              <a:t>Decision making is not easy</a:t>
            </a:r>
          </a:p>
          <a:p>
            <a:pPr algn="just" eaLnBrk="1" hangingPunct="1">
              <a:buClr>
                <a:schemeClr val="bg1"/>
              </a:buClr>
            </a:pPr>
            <a:r>
              <a:rPr lang="en-US" sz="3600" dirty="0" smtClean="0">
                <a:solidFill>
                  <a:srgbClr val="FF0000"/>
                </a:solidFill>
              </a:rPr>
              <a:t>It must be done amidst </a:t>
            </a:r>
          </a:p>
          <a:p>
            <a:pPr lvl="1" algn="just" eaLnBrk="1" hangingPunct="1">
              <a:buClr>
                <a:schemeClr val="bg1"/>
              </a:buClr>
            </a:pPr>
            <a:r>
              <a:rPr lang="en-US" sz="3600" dirty="0" smtClean="0">
                <a:solidFill>
                  <a:srgbClr val="00B050"/>
                </a:solidFill>
              </a:rPr>
              <a:t>ever-changing factors </a:t>
            </a:r>
          </a:p>
          <a:p>
            <a:pPr lvl="1" algn="just" eaLnBrk="1" hangingPunct="1">
              <a:buClr>
                <a:schemeClr val="bg1"/>
              </a:buClr>
            </a:pPr>
            <a:r>
              <a:rPr lang="en-US" sz="3600" dirty="0" smtClean="0">
                <a:solidFill>
                  <a:srgbClr val="00B050"/>
                </a:solidFill>
              </a:rPr>
              <a:t>unclear information </a:t>
            </a:r>
          </a:p>
          <a:p>
            <a:pPr lvl="1" algn="just" eaLnBrk="1" hangingPunct="1">
              <a:buClr>
                <a:schemeClr val="bg1"/>
              </a:buClr>
            </a:pPr>
            <a:r>
              <a:rPr lang="en-US" sz="3600" dirty="0" smtClean="0">
                <a:solidFill>
                  <a:srgbClr val="00B050"/>
                </a:solidFill>
              </a:rPr>
              <a:t>conflicting points of view</a:t>
            </a:r>
          </a:p>
        </p:txBody>
      </p:sp>
      <p:pic>
        <p:nvPicPr>
          <p:cNvPr id="5125" name="Picture 4" descr="MPj0149124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288" y="5553075"/>
            <a:ext cx="1030287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4932363" y="5913438"/>
            <a:ext cx="24114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900"/>
              <a:t>Manager’s Challenge:  Tupperware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4" grpId="0"/>
      <p:bldP spid="27955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ECD72E8-F5F5-4578-A0C6-0C669EA4D25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805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Decisions and Decision Making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00240"/>
            <a:ext cx="7693025" cy="4086235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Decision</a:t>
            </a:r>
            <a:r>
              <a:rPr lang="en-US" dirty="0" smtClean="0">
                <a:solidFill>
                  <a:schemeClr val="hlink"/>
                </a:solidFill>
              </a:rPr>
              <a:t> = </a:t>
            </a:r>
            <a:r>
              <a:rPr lang="en-US" dirty="0" smtClean="0"/>
              <a:t>choice made from available alternatives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Decision Making</a:t>
            </a:r>
            <a:r>
              <a:rPr lang="en-US" dirty="0" smtClean="0">
                <a:solidFill>
                  <a:schemeClr val="hlink"/>
                </a:solidFill>
              </a:rPr>
              <a:t> =</a:t>
            </a:r>
            <a:r>
              <a:rPr lang="en-US" dirty="0" smtClean="0">
                <a:solidFill>
                  <a:srgbClr val="E08500"/>
                </a:solidFill>
              </a:rPr>
              <a:t> </a:t>
            </a:r>
            <a:r>
              <a:rPr lang="en-US" dirty="0" smtClean="0"/>
              <a:t>process of identifying problems and opportunities and resolving them</a:t>
            </a:r>
            <a:endParaRPr lang="en-US" dirty="0" smtClean="0">
              <a:solidFill>
                <a:srgbClr val="E08500"/>
              </a:solidFill>
            </a:endParaRPr>
          </a:p>
          <a:p>
            <a:pPr lvl="1" eaLnBrk="1" hangingPunct="1"/>
            <a:endParaRPr lang="en-US" dirty="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C876A2C-A320-4C66-95EB-E5FF602F7328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0243" name="AutoShape 2"/>
          <p:cNvSpPr>
            <a:spLocks noGrp="1" noChangeArrowheads="1"/>
          </p:cNvSpPr>
          <p:nvPr>
            <p:ph type="title"/>
          </p:nvPr>
        </p:nvSpPr>
        <p:spPr>
          <a:xfrm>
            <a:off x="1258888" y="500043"/>
            <a:ext cx="7223125" cy="85725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dirty="0" smtClean="0"/>
              <a:t>Certainty, Risk, Uncertainty, Ambiguity </a:t>
            </a:r>
            <a:br>
              <a:rPr lang="en-US" sz="2800" dirty="0" smtClean="0"/>
            </a:br>
            <a:endParaRPr lang="en-US" sz="2800" dirty="0" smtClean="0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57298"/>
            <a:ext cx="7696200" cy="5043502"/>
          </a:xfrm>
          <a:solidFill>
            <a:schemeClr val="bg1"/>
          </a:solidFill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charset="0"/>
              <a:buChar char="●"/>
            </a:pPr>
            <a:r>
              <a:rPr lang="en-US" sz="2000" b="1" dirty="0" smtClean="0">
                <a:solidFill>
                  <a:schemeClr val="hlink"/>
                </a:solidFill>
              </a:rPr>
              <a:t>Certainty</a:t>
            </a:r>
            <a:endParaRPr lang="en-US" sz="2000" dirty="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charset="0"/>
              <a:buChar char="●"/>
            </a:pPr>
            <a:r>
              <a:rPr lang="en-US" sz="2000" dirty="0" smtClean="0"/>
              <a:t>all the information the decision maker needs is fully available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charset="0"/>
              <a:buChar char="●"/>
            </a:pPr>
            <a:r>
              <a:rPr lang="en-US" sz="2000" b="1" dirty="0" smtClean="0">
                <a:solidFill>
                  <a:schemeClr val="hlink"/>
                </a:solidFill>
              </a:rPr>
              <a:t>Risk</a:t>
            </a:r>
            <a:endParaRPr lang="en-US" sz="2000" dirty="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charset="0"/>
              <a:buChar char="●"/>
            </a:pPr>
            <a:r>
              <a:rPr lang="en-US" sz="2000" dirty="0" smtClean="0"/>
              <a:t>decision has clear-cut goals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charset="0"/>
              <a:buChar char="●"/>
            </a:pPr>
            <a:r>
              <a:rPr lang="en-US" sz="2000" dirty="0" smtClean="0"/>
              <a:t>good information is available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charset="0"/>
              <a:buChar char="●"/>
            </a:pPr>
            <a:r>
              <a:rPr lang="en-US" sz="2000" dirty="0" smtClean="0"/>
              <a:t>future outcomes associated with each alternative are subject to chance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charset="0"/>
              <a:buChar char="●"/>
            </a:pPr>
            <a:r>
              <a:rPr lang="en-US" sz="2000" b="1" dirty="0" smtClean="0">
                <a:solidFill>
                  <a:schemeClr val="hlink"/>
                </a:solidFill>
              </a:rPr>
              <a:t>Uncertainty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charset="0"/>
              <a:buChar char="●"/>
            </a:pPr>
            <a:r>
              <a:rPr lang="en-US" sz="2000" dirty="0" smtClean="0"/>
              <a:t>managers know which goals they wish to achieve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charset="0"/>
              <a:buChar char="●"/>
            </a:pPr>
            <a:r>
              <a:rPr lang="en-US" sz="2000" dirty="0" smtClean="0"/>
              <a:t>information about alternatives and future events is incomplete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charset="0"/>
              <a:buChar char="●"/>
            </a:pPr>
            <a:r>
              <a:rPr lang="en-US" sz="2000" dirty="0" smtClean="0"/>
              <a:t>managers may have to come up with creative approaches to alternatives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charset="0"/>
              <a:buChar char="●"/>
            </a:pPr>
            <a:r>
              <a:rPr lang="en-US" sz="2000" b="1" dirty="0" smtClean="0">
                <a:solidFill>
                  <a:schemeClr val="hlink"/>
                </a:solidFill>
              </a:rPr>
              <a:t>Ambiguity</a:t>
            </a:r>
            <a:endParaRPr lang="en-US" sz="2000" dirty="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charset="0"/>
              <a:buChar char="●"/>
            </a:pPr>
            <a:r>
              <a:rPr lang="en-US" sz="2000" dirty="0" smtClean="0"/>
              <a:t>by far the most difficult decision situation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charset="0"/>
              <a:buChar char="●"/>
            </a:pPr>
            <a:r>
              <a:rPr lang="en-US" sz="2000" dirty="0" smtClean="0"/>
              <a:t>goals to be achieved or the problem to be solved is unclear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charset="0"/>
              <a:buChar char="●"/>
            </a:pPr>
            <a:r>
              <a:rPr lang="en-US" sz="2000" dirty="0" smtClean="0"/>
              <a:t>alternatives are difficult to define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charset="0"/>
              <a:buChar char="●"/>
            </a:pPr>
            <a:r>
              <a:rPr lang="en-US" sz="2000" dirty="0" smtClean="0"/>
              <a:t>information about outcomes is unavailable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65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65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65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65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65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build="p" bldLvl="5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CD34DC8-2A0F-4EF4-8D1E-07D4B24E4F27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8160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Categories of Decisions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00174"/>
            <a:ext cx="7154863" cy="458630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hlink"/>
                </a:solidFill>
              </a:rPr>
              <a:t>Programmed Decisions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Situations occurred often enough to enable decision rules to be developed and applied in the future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Made in response to recurring organizational problems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 smtClean="0">
                <a:solidFill>
                  <a:schemeClr val="hlink"/>
                </a:solidFill>
              </a:rPr>
              <a:t>Nonprogrammed</a:t>
            </a:r>
            <a:r>
              <a:rPr lang="en-US" dirty="0" smtClean="0">
                <a:solidFill>
                  <a:schemeClr val="hlink"/>
                </a:solidFill>
              </a:rPr>
              <a:t> Decisions –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800" dirty="0" smtClean="0">
                <a:solidFill>
                  <a:schemeClr val="hlink"/>
                </a:solidFill>
              </a:rPr>
              <a:t>	</a:t>
            </a:r>
            <a:r>
              <a:rPr lang="en-US" sz="2800" dirty="0" smtClean="0"/>
              <a:t>in response to unique, poorly defined and largely unstructured, and have important consequences to the organization</a:t>
            </a:r>
            <a:endParaRPr lang="en-US" sz="2800" dirty="0" smtClean="0">
              <a:solidFill>
                <a:schemeClr val="hlink"/>
              </a:solidFill>
            </a:endParaRPr>
          </a:p>
        </p:txBody>
      </p:sp>
      <p:pic>
        <p:nvPicPr>
          <p:cNvPr id="8197" name="Picture 4" descr="MPj0149124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5575" y="5842000"/>
            <a:ext cx="1030288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5076825" y="6129338"/>
            <a:ext cx="27352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900"/>
              <a:t>Ethical Dilemma:  The No-Show Consultant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5E9B39F-41B9-41DD-B074-8CD701DA502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1267" name="AutoShape 2"/>
          <p:cNvSpPr>
            <a:spLocks noGrp="1" noChangeArrowheads="1"/>
          </p:cNvSpPr>
          <p:nvPr>
            <p:ph type="title"/>
          </p:nvPr>
        </p:nvSpPr>
        <p:spPr>
          <a:xfrm>
            <a:off x="642911" y="836613"/>
            <a:ext cx="7786742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Selecting a Decision Making Model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1275" y="2568575"/>
            <a:ext cx="6864350" cy="2138363"/>
          </a:xfrm>
          <a:solidFill>
            <a:schemeClr val="bg1"/>
          </a:solidFill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>
                <a:solidFill>
                  <a:srgbClr val="0070C0"/>
                </a:solidFill>
              </a:rPr>
              <a:t>Depends on the manager’s personal preference</a:t>
            </a:r>
          </a:p>
          <a:p>
            <a:pPr eaLnBrk="1" hangingPunct="1"/>
            <a:r>
              <a:rPr lang="en-US" sz="2800" dirty="0" smtClean="0">
                <a:solidFill>
                  <a:srgbClr val="0070C0"/>
                </a:solidFill>
              </a:rPr>
              <a:t>Whether the decision is programmed or non-programmed</a:t>
            </a:r>
          </a:p>
          <a:p>
            <a:pPr eaLnBrk="1" hangingPunct="1"/>
            <a:r>
              <a:rPr lang="en-US" sz="2800" dirty="0" smtClean="0">
                <a:solidFill>
                  <a:srgbClr val="0070C0"/>
                </a:solidFill>
              </a:rPr>
              <a:t>The decision is characterized by risk, uncertainty, or ambiguity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C727FF6-E0C5-4EC7-9522-C7EEE9C2482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69314" name="AutoShape 2"/>
          <p:cNvSpPr>
            <a:spLocks noGrp="1" noChangeArrowheads="1"/>
          </p:cNvSpPr>
          <p:nvPr>
            <p:ph type="title"/>
          </p:nvPr>
        </p:nvSpPr>
        <p:spPr>
          <a:xfrm>
            <a:off x="900112" y="836613"/>
            <a:ext cx="7243787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Classical Model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071678"/>
            <a:ext cx="7540625" cy="4344997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chemeClr val="hlink"/>
                </a:solidFill>
              </a:rPr>
              <a:t>Assumptions</a:t>
            </a:r>
          </a:p>
          <a:p>
            <a:pPr marL="457200" indent="-457200" eaLnBrk="1" hangingPunct="1">
              <a:buFont typeface="Wingdings" pitchFamily="2" charset="2"/>
              <a:buChar char="§"/>
            </a:pPr>
            <a:r>
              <a:rPr lang="en-US" sz="2400" dirty="0" smtClean="0"/>
              <a:t>Decision maker operates to accomplish goals that are known and agreed upon</a:t>
            </a:r>
          </a:p>
          <a:p>
            <a:pPr marL="457200" indent="-457200" eaLnBrk="1" hangingPunct="1">
              <a:buFont typeface="Wingdings" pitchFamily="2" charset="2"/>
              <a:buChar char="§"/>
            </a:pPr>
            <a:r>
              <a:rPr lang="en-US" sz="2400" dirty="0" smtClean="0"/>
              <a:t>Decision maker strives for condition of certainty – gathers complete information</a:t>
            </a:r>
          </a:p>
          <a:p>
            <a:pPr marL="457200" indent="-457200" eaLnBrk="1" hangingPunct="1">
              <a:buFont typeface="Wingdings" pitchFamily="2" charset="2"/>
              <a:buChar char="§"/>
            </a:pPr>
            <a:r>
              <a:rPr lang="en-US" sz="2400" dirty="0" smtClean="0"/>
              <a:t>Criteria for evaluating alternatives are known</a:t>
            </a:r>
          </a:p>
          <a:p>
            <a:pPr marL="457200" indent="-457200" eaLnBrk="1" hangingPunct="1">
              <a:buFont typeface="Wingdings" pitchFamily="2" charset="2"/>
              <a:buChar char="§"/>
            </a:pPr>
            <a:r>
              <a:rPr lang="en-US" sz="2400" dirty="0" smtClean="0"/>
              <a:t>Decision maker is rational and uses logic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chemeClr val="hlink"/>
                </a:solidFill>
              </a:rPr>
              <a:t>Normative =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sz="2400" dirty="0" smtClean="0"/>
              <a:t>describes how a manager should and provides guidelines for reaching an ideal decision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323850" y="1916113"/>
            <a:ext cx="7272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bg1"/>
                </a:solidFill>
              </a:rPr>
              <a:t>Logical decision in the organization’s best economic interests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4" grpId="0"/>
      <p:bldP spid="269315" grpId="0" build="p" bldLvl="5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8B48C76-666F-4BC7-AD04-760EAFE8FA24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5363" name="AutoShape 2"/>
          <p:cNvSpPr>
            <a:spLocks noGrp="1" noChangeArrowheads="1"/>
          </p:cNvSpPr>
          <p:nvPr>
            <p:ph type="title"/>
          </p:nvPr>
        </p:nvSpPr>
        <p:spPr>
          <a:xfrm>
            <a:off x="642910" y="642918"/>
            <a:ext cx="7958165" cy="1311295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Administrative Model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2143115"/>
            <a:ext cx="8153400" cy="4333885"/>
          </a:xfrm>
          <a:noFill/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ct val="15000"/>
              </a:spcBef>
              <a:buFont typeface="Arial" charset="0"/>
              <a:buChar char="●"/>
            </a:pPr>
            <a:r>
              <a:rPr lang="en-US" sz="2000" b="1" dirty="0" smtClean="0">
                <a:solidFill>
                  <a:schemeClr val="hlink"/>
                </a:solidFill>
              </a:rPr>
              <a:t>Managers actually make decisions in difficult situations characterized by non-programmed decisions, uncertainty, and ambiguity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15000"/>
              </a:spcBef>
              <a:buFont typeface="Arial" charset="0"/>
              <a:buNone/>
            </a:pPr>
            <a:endParaRPr lang="en-US" sz="2000" b="1" dirty="0" smtClean="0">
              <a:solidFill>
                <a:schemeClr val="hlink"/>
              </a:solidFill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15000"/>
              </a:spcBef>
              <a:buFont typeface="Arial" charset="0"/>
              <a:buChar char="●"/>
            </a:pPr>
            <a:r>
              <a:rPr lang="en-US" sz="2000" dirty="0" smtClean="0"/>
              <a:t>Decision goals often are vague, conflicting and lack consensus among managers; 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15000"/>
              </a:spcBef>
              <a:buFont typeface="Arial" charset="0"/>
              <a:buChar char="●"/>
            </a:pPr>
            <a:r>
              <a:rPr lang="en-US" sz="2000" dirty="0" smtClean="0"/>
              <a:t>Rational procedures are not always used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15000"/>
              </a:spcBef>
              <a:buFont typeface="Arial" charset="0"/>
              <a:buChar char="●"/>
            </a:pPr>
            <a:r>
              <a:rPr lang="en-US" sz="2000" dirty="0" smtClean="0"/>
              <a:t>Managers’ searches for alternatives are limited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15000"/>
              </a:spcBef>
              <a:buFont typeface="Arial" charset="0"/>
              <a:buChar char="●"/>
            </a:pPr>
            <a:r>
              <a:rPr lang="en-US" sz="2000" dirty="0" smtClean="0"/>
              <a:t>Managers settle for a satisfying rather than a maximizing solution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15000"/>
              </a:spcBef>
              <a:buFont typeface="Arial" charset="0"/>
              <a:buChar char="●"/>
            </a:pPr>
            <a:r>
              <a:rPr lang="en-US" sz="2000" dirty="0" smtClean="0"/>
              <a:t>intuition, looks to past experience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15000"/>
              </a:spcBef>
              <a:buFont typeface="Wingdings" pitchFamily="2" charset="2"/>
              <a:buChar char="ü"/>
            </a:pPr>
            <a:endParaRPr lang="en-US" sz="2000" dirty="0" smtClean="0"/>
          </a:p>
          <a:p>
            <a:pPr marL="457200" indent="-457200" eaLnBrk="1" hangingPunct="1">
              <a:lnSpc>
                <a:spcPct val="80000"/>
              </a:lnSpc>
              <a:spcBef>
                <a:spcPct val="15000"/>
              </a:spcBef>
              <a:buFont typeface="Arial" charset="0"/>
              <a:buChar char="●"/>
            </a:pPr>
            <a:r>
              <a:rPr lang="en-US" sz="2400" dirty="0" smtClean="0">
                <a:solidFill>
                  <a:schemeClr val="hlink"/>
                </a:solidFill>
              </a:rPr>
              <a:t>Descriptive = </a:t>
            </a:r>
            <a:r>
              <a:rPr lang="en-US" sz="2000" dirty="0" smtClean="0"/>
              <a:t>how managers actually make decisions--not how they should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15000"/>
              </a:spcBef>
              <a:buFont typeface="Wingdings" pitchFamily="2" charset="2"/>
              <a:buChar char="ü"/>
            </a:pPr>
            <a:endParaRPr lang="en-US" sz="2000" dirty="0" smtClean="0"/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215900" y="1916113"/>
            <a:ext cx="7777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</a:rPr>
              <a:t>How </a:t>
            </a:r>
            <a:r>
              <a:rPr lang="en-US" sz="2000" dirty="0" smtClean="0">
                <a:solidFill>
                  <a:schemeClr val="bg1"/>
                </a:solidFill>
              </a:rPr>
              <a:t>nonprogrammer </a:t>
            </a:r>
            <a:r>
              <a:rPr lang="en-US" sz="2000" dirty="0">
                <a:solidFill>
                  <a:schemeClr val="bg1"/>
                </a:solidFill>
              </a:rPr>
              <a:t>decisions are made--uncertainty/ambiguity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0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 bldLvl="5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3DD6C8F-DF8A-4FA3-86DA-3B2BED52CFA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6387" name="AutoShape 2"/>
          <p:cNvSpPr>
            <a:spLocks noGrp="1" noChangeArrowheads="1"/>
          </p:cNvSpPr>
          <p:nvPr>
            <p:ph type="title"/>
          </p:nvPr>
        </p:nvSpPr>
        <p:spPr>
          <a:xfrm>
            <a:off x="1042988" y="428605"/>
            <a:ext cx="7172350" cy="1143007"/>
          </a:xfrm>
        </p:spPr>
        <p:txBody>
          <a:bodyPr/>
          <a:lstStyle/>
          <a:p>
            <a:pPr eaLnBrk="1" hangingPunct="1"/>
            <a:r>
              <a:rPr lang="en-US" dirty="0" smtClean="0"/>
              <a:t>Political Model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2143116"/>
            <a:ext cx="7670800" cy="3949709"/>
          </a:xfrm>
          <a:noFill/>
        </p:spPr>
        <p:txBody>
          <a:bodyPr>
            <a:normAutofit/>
          </a:bodyPr>
          <a:lstStyle/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buFont typeface="Arial" charset="0"/>
              <a:buChar char="●"/>
            </a:pPr>
            <a:r>
              <a:rPr lang="en-US" sz="2400" dirty="0" smtClean="0"/>
              <a:t>Closely resembles the real environment in which most managers and decision makers operate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buFont typeface="Arial" charset="0"/>
              <a:buChar char="●"/>
            </a:pPr>
            <a:r>
              <a:rPr lang="en-US" sz="2400" dirty="0" smtClean="0"/>
              <a:t>Useful in making non-programmed decisions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buFont typeface="Arial" charset="0"/>
              <a:buChar char="●"/>
            </a:pPr>
            <a:r>
              <a:rPr lang="en-US" sz="2400" dirty="0" smtClean="0"/>
              <a:t>Decisions are complex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buFont typeface="Arial" charset="0"/>
              <a:buChar char="●"/>
            </a:pPr>
            <a:r>
              <a:rPr lang="en-US" sz="2400" dirty="0" smtClean="0"/>
              <a:t>Disagreement and conflict over problems and solutions are normal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buFont typeface="Arial" charset="0"/>
              <a:buChar char="●"/>
            </a:pPr>
            <a:r>
              <a:rPr lang="en-US" dirty="0" smtClean="0">
                <a:solidFill>
                  <a:schemeClr val="hlink"/>
                </a:solidFill>
              </a:rPr>
              <a:t>Coalition =</a:t>
            </a:r>
            <a:r>
              <a:rPr lang="en-US" dirty="0" smtClean="0"/>
              <a:t> informal alliance among manages who support a specific goal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285852" y="1785926"/>
            <a:ext cx="69294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</a:rPr>
              <a:t>Closely resembles the real environment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 bldLvl="5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Example      Amy       really wants a new cell. Unfortunately, the one she wants costs Rs. 15000, and she has only Rs. 100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357166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Step 1: RelaxTake a deep breath and let all of the air out.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500042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ecision Making      A decision is one when there are different things you   can do and you pick one of them. You make lot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142984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Step 1: RelaxThe first thing Amy should do is relax.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142984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Step 2: Say something positive....Ican do this...I can deal with this...• This  This gives you confidence and makes you fe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142984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Step 2: Say something positive Now its time for Amy to give herself confidence.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857232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Step 3: Identify the problem   Try to search out actual problem.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285860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Step 3: Identify the problem     Amy does not have enough money to buy the                      phone.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857232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Step 4: What are your choices??   Think of all the possible solutions.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928670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Step 4: What are your choices??         Come up with list of possible solutions:• 1) Save her money until she’s has got en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785794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Step 5: Consider theconsequences of your solutions.   List both the negative and positive               consequences.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928670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Step 5: Consider the  consequences of your solutions.  1) Save her money until she’s has got enough money.• +VE: She will 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857232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Step 5: Consider the  consequences of your solutions.2) Borrow money from her parents or friends.  +VE: Amy will get the p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714356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Some decisions are easy like.......      What to eat in breakfast????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000108"/>
            <a:ext cx="6076950" cy="52054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Step 5: Consider the consequences of your solutions.3) Buy a cheaper phone• +VE: Amy will get the phone right away.• -VE: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714356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Step 6: What is important to          you???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928670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Step 6: What is important to               you???• What is important for Amy??....getting the phone she really wants???...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714356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Step 7: Make the decision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071546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Step 7: Make the decision     Amy decided to wait in order to save some             more money for phone.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928670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Decision making 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928670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What to wear????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928670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Some decisions are difficult like.......           Choosing a career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714356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Choosing good friends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285860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Changing a job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785794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In every situation you have to         search for...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142984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How to make right decisions???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714356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405</Words>
  <Application>Microsoft Office PowerPoint</Application>
  <PresentationFormat>On-screen Show (4:3)</PresentationFormat>
  <Paragraphs>74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Managerial Decision Making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Economic Decision Making</vt:lpstr>
      <vt:lpstr>Decisions and Decision Making</vt:lpstr>
      <vt:lpstr>Certainty, Risk, Uncertainty, Ambiguity  </vt:lpstr>
      <vt:lpstr>Categories of Decisions</vt:lpstr>
      <vt:lpstr> Selecting a Decision Making Model</vt:lpstr>
      <vt:lpstr>Classical Model</vt:lpstr>
      <vt:lpstr>Administrative Model</vt:lpstr>
      <vt:lpstr>Political Model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Charles</dc:creator>
  <cp:lastModifiedBy>IIITDM</cp:lastModifiedBy>
  <cp:revision>11</cp:revision>
  <dcterms:created xsi:type="dcterms:W3CDTF">2017-07-25T16:22:37Z</dcterms:created>
  <dcterms:modified xsi:type="dcterms:W3CDTF">2018-09-14T06:27:46Z</dcterms:modified>
</cp:coreProperties>
</file>