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348" r:id="rId2"/>
    <p:sldId id="258" r:id="rId3"/>
    <p:sldId id="257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99" r:id="rId12"/>
    <p:sldId id="266" r:id="rId13"/>
    <p:sldId id="298" r:id="rId14"/>
    <p:sldId id="351" r:id="rId15"/>
    <p:sldId id="329" r:id="rId16"/>
    <p:sldId id="317" r:id="rId17"/>
    <p:sldId id="271" r:id="rId18"/>
    <p:sldId id="297" r:id="rId19"/>
    <p:sldId id="268" r:id="rId20"/>
    <p:sldId id="359" r:id="rId21"/>
  </p:sldIdLst>
  <p:sldSz cx="9144000" cy="6858000" type="screen4x3"/>
  <p:notesSz cx="6854825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3110F"/>
    <a:srgbClr val="9933FF"/>
    <a:srgbClr val="FF9900"/>
    <a:srgbClr val="F179E8"/>
    <a:srgbClr val="000099"/>
    <a:srgbClr val="8000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9" autoAdjust="0"/>
    <p:restoredTop sz="86428" autoAdjust="0"/>
  </p:normalViewPr>
  <p:slideViewPr>
    <p:cSldViewPr>
      <p:cViewPr varScale="1">
        <p:scale>
          <a:sx n="104" d="100"/>
          <a:sy n="10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54"/>
    </p:cViewPr>
  </p:sorterViewPr>
  <p:notesViewPr>
    <p:cSldViewPr>
      <p:cViewPr varScale="1">
        <p:scale>
          <a:sx n="57" d="100"/>
          <a:sy n="57" d="100"/>
        </p:scale>
        <p:origin x="-1794" y="-78"/>
      </p:cViewPr>
      <p:guideLst>
        <p:guide orient="horz" pos="2933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59395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9396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59397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D73DD38-427E-4FB2-A65B-C0BDB79C98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32A1C4-76B3-423A-81E4-04E4FC5282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 b="0"/>
          </a:p>
        </p:txBody>
      </p:sp>
      <p:pic>
        <p:nvPicPr>
          <p:cNvPr id="54275" name="Picture 3" descr="D:\FRONTPAGE THEMES\NATURE\ANABNR2.PNG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</p:spPr>
      </p:pic>
      <p:sp>
        <p:nvSpPr>
          <p:cNvPr id="5427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 b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B9B98421-4E62-47E3-BA35-815F7D1844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19983-D786-4707-8C4A-3466EE8C2788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87BF-C676-481F-A8D4-93695A27D59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3BDAA-A063-488F-A906-BA150F35497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D2617-DFAF-4DEE-9DA4-2B14476B8C8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074E0-406C-4775-B261-05389C9E500E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15037-28E4-4D8E-B4A3-890E23A9145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893AE-A217-4C68-8645-FA59BAF6E30B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4AD4F-5EB3-4932-A6E8-5A32DB53195B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D9CAA-CF65-436A-B149-3E9A7F15259E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544D9-93B4-4F9C-93F1-8EAD4103AA32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 b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 b="0"/>
          </a:p>
        </p:txBody>
      </p:sp>
      <p:sp>
        <p:nvSpPr>
          <p:cNvPr id="53252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 b="0"/>
          </a:p>
        </p:txBody>
      </p:sp>
      <p:sp>
        <p:nvSpPr>
          <p:cNvPr id="53253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 b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32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53257" name="Picture 9" descr="C:\Wendy\anabnr2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</p:spPr>
      </p:pic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 b="0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tx2"/>
                </a:solidFill>
              </a:defRPr>
            </a:lvl1pPr>
          </a:lstStyle>
          <a:p>
            <a:fld id="{DB358308-D7FE-4C36-9844-405E8D8D25A4}" type="slidenum">
              <a:rPr lang="en-US"/>
              <a:pPr/>
              <a:t>‹#›</a:t>
            </a:fld>
            <a:endParaRPr lang="en-US" sz="1400"/>
          </a:p>
        </p:txBody>
      </p:sp>
      <p:sp>
        <p:nvSpPr>
          <p:cNvPr id="532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30FA-17CF-4798-B219-4E42E7B5942B}" type="slidenum">
              <a:rPr lang="en-US"/>
              <a:pPr/>
              <a:t>1</a:t>
            </a:fld>
            <a:endParaRPr lang="en-US" sz="1400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600200" y="2286000"/>
            <a:ext cx="62849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0099"/>
                </a:solidFill>
              </a:rPr>
              <a:t>DEPRECIATION</a:t>
            </a:r>
            <a:r>
              <a:rPr lang="en-US" sz="5400" dirty="0">
                <a:solidFill>
                  <a:srgbClr val="000099"/>
                </a:solidFill>
              </a:rPr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7433-77A5-4CF0-ACF3-E4F144123ABA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" y="2743200"/>
            <a:ext cx="779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>
                <a:solidFill>
                  <a:srgbClr val="13110F"/>
                </a:solidFill>
              </a:rPr>
              <a:t> A fixed asset is depreciated by an equal amount per year.</a:t>
            </a:r>
            <a:endParaRPr lang="en-US" sz="3200">
              <a:solidFill>
                <a:srgbClr val="13110F"/>
              </a:solidFill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57200" y="1219200"/>
            <a:ext cx="602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STRAIGHT LINE METHOD</a:t>
            </a:r>
            <a:endParaRPr lang="en-US" sz="3600">
              <a:solidFill>
                <a:srgbClr val="FF6600"/>
              </a:solidFill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65125" y="3927475"/>
            <a:ext cx="77009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Example:</a:t>
            </a:r>
          </a:p>
          <a:p>
            <a:endParaRPr lang="en-US">
              <a:solidFill>
                <a:srgbClr val="006600"/>
              </a:solidFill>
            </a:endParaRPr>
          </a:p>
          <a:p>
            <a:r>
              <a:rPr lang="en-US">
                <a:solidFill>
                  <a:srgbClr val="006600"/>
                </a:solidFill>
              </a:rPr>
              <a:t>If an asset is depreciated by $1,000 in the first full year of </a:t>
            </a:r>
          </a:p>
          <a:p>
            <a:r>
              <a:rPr lang="en-US">
                <a:solidFill>
                  <a:srgbClr val="006600"/>
                </a:solidFill>
              </a:rPr>
              <a:t>usage, it will also be depreciated by $1,000 in the second</a:t>
            </a:r>
          </a:p>
          <a:p>
            <a:r>
              <a:rPr lang="en-US">
                <a:solidFill>
                  <a:srgbClr val="006600"/>
                </a:solidFill>
              </a:rPr>
              <a:t>year; $1,000 in the third year and this continues annually</a:t>
            </a:r>
          </a:p>
          <a:p>
            <a:r>
              <a:rPr lang="en-US">
                <a:solidFill>
                  <a:srgbClr val="006600"/>
                </a:solidFill>
              </a:rPr>
              <a:t>until it is fully depreciated.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1" grpId="0" autoUpdateAnimBg="0"/>
      <p:bldP spid="112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9343-EBE4-4205-AB87-5DA34D5AA809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09600" y="2438400"/>
            <a:ext cx="256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FontTx/>
              <a:buChar char="•"/>
            </a:pPr>
            <a:r>
              <a:rPr lang="en-US" sz="3200" b="0"/>
              <a:t> </a:t>
            </a:r>
            <a:r>
              <a:rPr lang="en-US" sz="3200">
                <a:solidFill>
                  <a:srgbClr val="FF6600"/>
                </a:solidFill>
              </a:rPr>
              <a:t>Advantages</a:t>
            </a:r>
            <a:r>
              <a:rPr lang="en-US" sz="3200" b="0"/>
              <a:t> </a:t>
            </a:r>
            <a:endParaRPr lang="en-US" b="0">
              <a:solidFill>
                <a:srgbClr val="13110F"/>
              </a:solidFill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17525" y="1035050"/>
            <a:ext cx="6026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FF0000"/>
                </a:solidFill>
              </a:rPr>
              <a:t>STRAIGHT LINE METHOD</a:t>
            </a:r>
            <a:endParaRPr lang="en-US" sz="3600" b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93725" y="4667250"/>
            <a:ext cx="2776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3200">
                <a:solidFill>
                  <a:srgbClr val="FF6600"/>
                </a:solidFill>
              </a:rPr>
              <a:t>Disadvantage</a:t>
            </a:r>
            <a:r>
              <a:rPr lang="en-US" sz="3200" b="0"/>
              <a:t> </a:t>
            </a:r>
            <a:endParaRPr lang="en-US"/>
          </a:p>
        </p:txBody>
      </p:sp>
      <p:graphicFrame>
        <p:nvGraphicFramePr>
          <p:cNvPr id="57349" name="Rectangle 5"/>
          <p:cNvGraphicFramePr>
            <a:graphicFrameLocks/>
          </p:cNvGraphicFramePr>
          <p:nvPr/>
        </p:nvGraphicFramePr>
        <p:xfrm>
          <a:off x="1524000" y="1905000"/>
          <a:ext cx="6096000" cy="3048000"/>
        </p:xfrm>
        <a:graphic>
          <a:graphicData uri="http://schemas.openxmlformats.org/presentationml/2006/ole">
            <p:oleObj spid="_x0000_s57349" name="Clip" r:id="rId3" imgW="0" imgH="0" progId="">
              <p:embed/>
            </p:oleObj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69925" y="3546475"/>
            <a:ext cx="2963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13110F"/>
                </a:solidFill>
              </a:rPr>
              <a:t>- Easy to understand</a:t>
            </a:r>
            <a:r>
              <a:rPr lang="en-US" b="0">
                <a:solidFill>
                  <a:srgbClr val="13110F"/>
                </a:solidFill>
              </a:rPr>
              <a:t>.</a:t>
            </a:r>
          </a:p>
          <a:p>
            <a:endParaRPr 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69925" y="3013075"/>
            <a:ext cx="262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- Easy to calculate.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69925" y="5375275"/>
            <a:ext cx="7966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13110F"/>
                </a:solidFill>
              </a:rPr>
              <a:t>- Assumes fixed asset gives same amount of service annually</a:t>
            </a:r>
          </a:p>
          <a:p>
            <a:pPr eaLnBrk="0" hangingPunct="0"/>
            <a:r>
              <a:rPr lang="en-US">
                <a:solidFill>
                  <a:srgbClr val="13110F"/>
                </a:solidFill>
              </a:rPr>
              <a:t>    throughout its useful life.</a:t>
            </a:r>
            <a:endParaRPr lang="en-US" sz="3600">
              <a:solidFill>
                <a:srgbClr val="13110F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47" grpId="0" autoUpdateAnimBg="0"/>
      <p:bldP spid="57348" grpId="0" autoUpdateAnimBg="0"/>
      <p:bldP spid="57350" grpId="0" autoUpdateAnimBg="0"/>
      <p:bldP spid="57351" grpId="0" autoUpdateAnimBg="0"/>
      <p:bldP spid="573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89BF-035F-428F-97C2-16D76FB86D3B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948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9933FF"/>
                </a:solidFill>
              </a:rPr>
              <a:t>A machine X costs $20,000 is expected to last 4 years.</a:t>
            </a:r>
          </a:p>
          <a:p>
            <a:pPr eaLnBrk="0" hangingPunct="0"/>
            <a:r>
              <a:rPr lang="en-US">
                <a:solidFill>
                  <a:srgbClr val="9933FF"/>
                </a:solidFill>
              </a:rPr>
              <a:t>At the end of the 4th year, it can be sold for $2,000 as scrap</a:t>
            </a:r>
            <a:r>
              <a:rPr lang="en-US" b="0">
                <a:solidFill>
                  <a:srgbClr val="9933FF"/>
                </a:solidFill>
              </a:rPr>
              <a:t>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038600" y="3505200"/>
            <a:ext cx="4025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u="sng">
                <a:solidFill>
                  <a:srgbClr val="13110F"/>
                </a:solidFill>
              </a:rPr>
              <a:t>Original cost - Residual value</a:t>
            </a:r>
          </a:p>
          <a:p>
            <a:pPr eaLnBrk="0" hangingPunct="0"/>
            <a:r>
              <a:rPr lang="en-US">
                <a:solidFill>
                  <a:srgbClr val="13110F"/>
                </a:solidFill>
              </a:rPr>
              <a:t>       Expected useful life</a:t>
            </a:r>
            <a:endParaRPr lang="en-US" b="0" u="sng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191000" y="4038600"/>
            <a:ext cx="35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b="0"/>
          </a:p>
          <a:p>
            <a:pPr eaLnBrk="0" hangingPunct="0"/>
            <a:endParaRPr lang="en-US" b="0"/>
          </a:p>
          <a:p>
            <a:pPr eaLnBrk="0" hangingPunct="0"/>
            <a:endParaRPr lang="en-US" b="0"/>
          </a:p>
          <a:p>
            <a:pPr eaLnBrk="0" hangingPunct="0"/>
            <a:endParaRPr lang="en-US" b="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62000" y="3581400"/>
            <a:ext cx="327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13110F"/>
                </a:solidFill>
              </a:rPr>
              <a:t>Depreciation per year =</a:t>
            </a:r>
            <a:endParaRPr lang="en-US" b="0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60725" y="4384675"/>
            <a:ext cx="24145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13110F"/>
                </a:solidFill>
              </a:rPr>
              <a:t>   </a:t>
            </a:r>
            <a:endParaRPr lang="en-US" u="sng">
              <a:solidFill>
                <a:srgbClr val="13110F"/>
              </a:solidFill>
            </a:endParaRPr>
          </a:p>
          <a:p>
            <a:pPr eaLnBrk="0" hangingPunct="0"/>
            <a:r>
              <a:rPr lang="en-US">
                <a:solidFill>
                  <a:srgbClr val="13110F"/>
                </a:solidFill>
              </a:rPr>
              <a:t>     </a:t>
            </a:r>
            <a:endParaRPr lang="en-US" b="0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733800" y="5562600"/>
            <a:ext cx="1423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13110F"/>
                </a:solidFill>
              </a:rPr>
              <a:t>=   $4,500</a:t>
            </a:r>
            <a:endParaRPr lang="en-US" b="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17525" y="577850"/>
            <a:ext cx="662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FF3300"/>
                </a:solidFill>
              </a:rPr>
              <a:t>STRAIGHT LINE METHOD (I)</a:t>
            </a:r>
          </a:p>
        </p:txBody>
      </p:sp>
      <p:grpSp>
        <p:nvGrpSpPr>
          <p:cNvPr id="13332" name="Group 20"/>
          <p:cNvGrpSpPr>
            <a:grpSpLocks/>
          </p:cNvGrpSpPr>
          <p:nvPr/>
        </p:nvGrpSpPr>
        <p:grpSpPr bwMode="auto">
          <a:xfrm>
            <a:off x="3733800" y="4572000"/>
            <a:ext cx="3597275" cy="457200"/>
            <a:chOff x="2198" y="2714"/>
            <a:chExt cx="2266" cy="288"/>
          </a:xfrm>
        </p:grpSpPr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198" y="2714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13110F"/>
                  </a:solidFill>
                </a:rPr>
                <a:t>=</a:t>
              </a:r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544" y="288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343400" y="44196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20,000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410200" y="4419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- 2000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257800" y="487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13110F"/>
                </a:solidFill>
              </a:rPr>
              <a:t>4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93725" y="2555875"/>
            <a:ext cx="581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6600"/>
                </a:solidFill>
              </a:rPr>
              <a:t>( Scrap value is the same as residual value.)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9" grpId="0" autoUpdateAnimBg="0"/>
      <p:bldP spid="13323" grpId="0" autoUpdateAnimBg="0"/>
      <p:bldP spid="13324" grpId="0" autoUpdateAnimBg="0"/>
      <p:bldP spid="13328" grpId="0" autoUpdateAnimBg="0"/>
      <p:bldP spid="13329" grpId="0" autoUpdateAnimBg="0"/>
      <p:bldP spid="13331" grpId="0" autoUpdateAnimBg="0"/>
      <p:bldP spid="133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0D76-4B59-4A5A-AFDF-4180CD7D8036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2743200" y="990600"/>
            <a:ext cx="444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0"/>
              <a:t>  </a:t>
            </a:r>
            <a:r>
              <a:rPr lang="en-US">
                <a:solidFill>
                  <a:srgbClr val="13110F"/>
                </a:solidFill>
              </a:rPr>
              <a:t>Balance Sheet as at 31 Dec 1999</a:t>
            </a: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04800" y="4572000"/>
            <a:ext cx="3814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u="sng">
                <a:solidFill>
                  <a:srgbClr val="9933FF"/>
                </a:solidFill>
              </a:rPr>
              <a:t>Fixed asset</a:t>
            </a:r>
            <a:endParaRPr lang="en-US">
              <a:solidFill>
                <a:srgbClr val="9933FF"/>
              </a:solidFill>
            </a:endParaRPr>
          </a:p>
          <a:p>
            <a:pPr eaLnBrk="0" hangingPunct="0"/>
            <a:r>
              <a:rPr lang="en-US">
                <a:solidFill>
                  <a:srgbClr val="9933FF"/>
                </a:solidFill>
              </a:rPr>
              <a:t>Office equipment     $16,000</a:t>
            </a:r>
          </a:p>
          <a:p>
            <a:pPr eaLnBrk="0" hangingPunct="0"/>
            <a:endParaRPr lang="en-US" u="sng">
              <a:solidFill>
                <a:srgbClr val="9933FF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09600" y="1524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791200" y="1524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2879725" y="4308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 b="0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244475" y="4087813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905000" y="3581400"/>
            <a:ext cx="558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0"/>
              <a:t>                    </a:t>
            </a:r>
            <a:r>
              <a:rPr lang="en-US">
                <a:solidFill>
                  <a:srgbClr val="13110F"/>
                </a:solidFill>
              </a:rPr>
              <a:t>Balance Sheet as at 31 Dec 2000</a:t>
            </a:r>
            <a:endParaRPr lang="en-US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17525" y="4841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 b="0"/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457200" y="1752600"/>
            <a:ext cx="39671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u="sng">
                <a:solidFill>
                  <a:srgbClr val="FF9900"/>
                </a:solidFill>
              </a:rPr>
              <a:t>Fixed asset</a:t>
            </a:r>
          </a:p>
          <a:p>
            <a:pPr eaLnBrk="0" hangingPunct="0"/>
            <a:r>
              <a:rPr lang="en-US">
                <a:solidFill>
                  <a:srgbClr val="FF9900"/>
                </a:solidFill>
              </a:rPr>
              <a:t>Office equipment       $16,000</a:t>
            </a:r>
          </a:p>
          <a:p>
            <a:pPr eaLnBrk="0" hangingPunct="0"/>
            <a:r>
              <a:rPr lang="en-US" sz="2000" b="0"/>
              <a:t>                                                   </a:t>
            </a:r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5791200" y="4038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1046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239000" y="5867400"/>
            <a:ext cx="609600" cy="457200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517525" y="2555875"/>
            <a:ext cx="522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Less Prov. for dep.        </a:t>
            </a:r>
            <a:r>
              <a:rPr lang="en-US" u="sng">
                <a:solidFill>
                  <a:srgbClr val="FF9900"/>
                </a:solidFill>
              </a:rPr>
              <a:t>2,000</a:t>
            </a:r>
            <a:r>
              <a:rPr lang="en-US">
                <a:solidFill>
                  <a:srgbClr val="FF9900"/>
                </a:solidFill>
              </a:rPr>
              <a:t>    $14,000</a:t>
            </a:r>
            <a:endParaRPr lang="en-US" u="sng">
              <a:solidFill>
                <a:srgbClr val="FF9900"/>
              </a:solidFill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365125" y="537527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FF"/>
                </a:solidFill>
              </a:rPr>
              <a:t>Less Prov. For dep.     </a:t>
            </a:r>
            <a:r>
              <a:rPr lang="en-US" u="sng">
                <a:solidFill>
                  <a:srgbClr val="9933FF"/>
                </a:solidFill>
              </a:rPr>
              <a:t>4,000 </a:t>
            </a:r>
            <a:r>
              <a:rPr lang="en-US">
                <a:solidFill>
                  <a:srgbClr val="9933FF"/>
                </a:solidFill>
              </a:rPr>
              <a:t>        $12,000</a:t>
            </a:r>
            <a:endParaRPr lang="en-US" u="sng">
              <a:solidFill>
                <a:srgbClr val="9933FF"/>
              </a:solidFill>
            </a:endParaRPr>
          </a:p>
        </p:txBody>
      </p:sp>
      <p:sp>
        <p:nvSpPr>
          <p:cNvPr id="1049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0" y="6172200"/>
            <a:ext cx="533400" cy="3048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375525" y="6284913"/>
            <a:ext cx="438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0"/>
              <a:t>Dep</a:t>
            </a:r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1584325" y="6437313"/>
            <a:ext cx="4302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0"/>
              <a:t>O/E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utoUpdateAnimBg="0"/>
      <p:bldP spid="1031" grpId="0" autoUpdateAnimBg="0"/>
      <p:bldP spid="1035" grpId="0" animBg="1"/>
      <p:bldP spid="1036" grpId="0" animBg="1"/>
      <p:bldP spid="1040" grpId="0" animBg="1"/>
      <p:bldP spid="1041" grpId="0" autoUpdateAnimBg="0"/>
      <p:bldP spid="1044" grpId="0" autoUpdateAnimBg="0"/>
      <p:bldP spid="1045" grpId="0" animBg="1"/>
      <p:bldP spid="1047" grpId="0" autoUpdateAnimBg="0"/>
      <p:bldP spid="10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6CC7-CB37-41B5-A667-E96FE281943B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04800" y="3505200"/>
            <a:ext cx="76311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000099"/>
              </a:buClr>
              <a:buFontTx/>
              <a:buChar char="•"/>
            </a:pPr>
            <a:r>
              <a:rPr lang="en-US" sz="3200" b="0" dirty="0"/>
              <a:t> </a:t>
            </a:r>
            <a:r>
              <a:rPr lang="en-US" sz="3200" dirty="0">
                <a:solidFill>
                  <a:srgbClr val="000099"/>
                </a:solidFill>
              </a:rPr>
              <a:t>Provision for Depreciation account shows</a:t>
            </a:r>
          </a:p>
          <a:p>
            <a:pPr eaLnBrk="0" hangingPunct="0"/>
            <a:r>
              <a:rPr lang="en-US" sz="3200" dirty="0">
                <a:solidFill>
                  <a:srgbClr val="000099"/>
                </a:solidFill>
              </a:rPr>
              <a:t>   accumulated depreciation of fixed asset.</a:t>
            </a:r>
            <a:endParaRPr lang="en-US" sz="3600" dirty="0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573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FF3300"/>
                </a:solidFill>
              </a:rPr>
              <a:t>IMPORTANT FEATURES:</a:t>
            </a:r>
            <a:endParaRPr lang="en-US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04800" y="2438400"/>
            <a:ext cx="8648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000099"/>
              </a:buClr>
              <a:buFontTx/>
              <a:buChar char="•"/>
            </a:pPr>
            <a:r>
              <a:rPr lang="en-US" sz="3200" b="0"/>
              <a:t> </a:t>
            </a:r>
            <a:r>
              <a:rPr lang="en-US" sz="3200">
                <a:solidFill>
                  <a:srgbClr val="000099"/>
                </a:solidFill>
              </a:rPr>
              <a:t>Fixed asset account shows original cost of asset.</a:t>
            </a:r>
            <a:endParaRPr lang="en-US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04800" y="4876800"/>
            <a:ext cx="85994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000099"/>
              </a:buClr>
              <a:buFontTx/>
              <a:buChar char="•"/>
            </a:pPr>
            <a:r>
              <a:rPr lang="en-US" sz="3200" b="0"/>
              <a:t> </a:t>
            </a:r>
            <a:r>
              <a:rPr lang="en-US" sz="3200">
                <a:solidFill>
                  <a:srgbClr val="000099"/>
                </a:solidFill>
              </a:rPr>
              <a:t>Net book value of fixed asset (in Balance Sheet)</a:t>
            </a:r>
          </a:p>
          <a:p>
            <a:pPr eaLnBrk="0" hangingPunct="0"/>
            <a:r>
              <a:rPr lang="en-US" sz="3200">
                <a:solidFill>
                  <a:srgbClr val="000099"/>
                </a:solidFill>
              </a:rPr>
              <a:t>   is original cost less Provision for Depreciation.</a:t>
            </a:r>
            <a:endParaRPr lang="en-US" sz="32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3" grpId="0" autoUpdateAnimBg="0"/>
      <p:bldP spid="122884" grpId="0" autoUpdateAnimBg="0"/>
      <p:bldP spid="12288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0492-D1AC-42D2-95E5-42B5817A4D94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29039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800000"/>
                </a:solidFill>
              </a:rPr>
              <a:t>REDUCING </a:t>
            </a:r>
          </a:p>
          <a:p>
            <a:endParaRPr lang="en-US" sz="4800" dirty="0">
              <a:solidFill>
                <a:srgbClr val="800000"/>
              </a:solidFill>
            </a:endParaRPr>
          </a:p>
          <a:p>
            <a:r>
              <a:rPr lang="en-US" sz="4800" dirty="0" smtClean="0">
                <a:solidFill>
                  <a:srgbClr val="800000"/>
                </a:solidFill>
              </a:rPr>
              <a:t>BALANCE </a:t>
            </a:r>
            <a:r>
              <a:rPr lang="en-US" sz="4800" dirty="0">
                <a:solidFill>
                  <a:srgbClr val="800000"/>
                </a:solidFill>
              </a:rPr>
              <a:t>METHOD OF </a:t>
            </a:r>
          </a:p>
          <a:p>
            <a:endParaRPr lang="en-US" sz="4800" dirty="0">
              <a:solidFill>
                <a:srgbClr val="800000"/>
              </a:solidFill>
            </a:endParaRPr>
          </a:p>
          <a:p>
            <a:r>
              <a:rPr lang="en-US" sz="4800" dirty="0">
                <a:solidFill>
                  <a:srgbClr val="800000"/>
                </a:solidFill>
              </a:rPr>
              <a:t>DEPRECIATION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1162-F11B-4E48-A596-7200915AEA12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21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6600"/>
                </a:solidFill>
              </a:rPr>
              <a:t>REDUCING BALANCE METHOD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7342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13110F"/>
                </a:solidFill>
              </a:rPr>
              <a:t>The amount of depreciation per year diminishes with </a:t>
            </a:r>
          </a:p>
          <a:p>
            <a:r>
              <a:rPr lang="en-US">
                <a:solidFill>
                  <a:srgbClr val="13110F"/>
                </a:solidFill>
              </a:rPr>
              <a:t>   every successive year. 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609600" y="3733800"/>
            <a:ext cx="807243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FF"/>
                </a:solidFill>
              </a:rPr>
              <a:t>Example:</a:t>
            </a:r>
          </a:p>
          <a:p>
            <a:endParaRPr lang="en-US">
              <a:solidFill>
                <a:srgbClr val="9933FF"/>
              </a:solidFill>
            </a:endParaRPr>
          </a:p>
          <a:p>
            <a:r>
              <a:rPr lang="en-US">
                <a:solidFill>
                  <a:srgbClr val="9933FF"/>
                </a:solidFill>
              </a:rPr>
              <a:t>- If an asset is depreciated by $2,000 in the first full year</a:t>
            </a:r>
          </a:p>
          <a:p>
            <a:r>
              <a:rPr lang="en-US">
                <a:solidFill>
                  <a:srgbClr val="9933FF"/>
                </a:solidFill>
              </a:rPr>
              <a:t>  of usage, it will be depreciated by less than $2,000 </a:t>
            </a:r>
          </a:p>
          <a:p>
            <a:r>
              <a:rPr lang="en-US">
                <a:solidFill>
                  <a:srgbClr val="9933FF"/>
                </a:solidFill>
              </a:rPr>
              <a:t>  (eg $1,600) in the second year; and even less (eg $1,300)</a:t>
            </a:r>
          </a:p>
          <a:p>
            <a:r>
              <a:rPr lang="en-US">
                <a:solidFill>
                  <a:srgbClr val="9933FF"/>
                </a:solidFill>
              </a:rPr>
              <a:t>  in the third year. This continues until it is fully depreciated.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900" grpId="0" autoUpdateAnimBg="0"/>
      <p:bldP spid="8090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108-F36B-4460-B66C-6BCA2CA87E2F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2514600"/>
            <a:ext cx="2089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3200" b="0">
                <a:solidFill>
                  <a:srgbClr val="FF6600"/>
                </a:solidFill>
              </a:rPr>
              <a:t>Advantage</a:t>
            </a:r>
            <a:endParaRPr lang="en-US">
              <a:solidFill>
                <a:srgbClr val="13110F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93725" y="1035050"/>
            <a:ext cx="721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6600"/>
                </a:solidFill>
              </a:rPr>
              <a:t>REDUCING BALANCE METHOD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17525" y="459105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3200" b="0">
                <a:solidFill>
                  <a:srgbClr val="FF6600"/>
                </a:solidFill>
              </a:rPr>
              <a:t>Disadvantages</a:t>
            </a:r>
            <a:endParaRPr lang="en-US">
              <a:solidFill>
                <a:srgbClr val="13110F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3048000"/>
            <a:ext cx="74374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0" dirty="0"/>
              <a:t>- </a:t>
            </a:r>
            <a:r>
              <a:rPr lang="en-US" dirty="0">
                <a:solidFill>
                  <a:srgbClr val="13110F"/>
                </a:solidFill>
              </a:rPr>
              <a:t>Overall expenses ( including repairs and maintenance)</a:t>
            </a:r>
          </a:p>
          <a:p>
            <a:pPr eaLnBrk="0" hangingPunct="0"/>
            <a:r>
              <a:rPr lang="en-US" dirty="0">
                <a:solidFill>
                  <a:srgbClr val="13110F"/>
                </a:solidFill>
              </a:rPr>
              <a:t>  charged for the use of a fixed asset would be fairly</a:t>
            </a:r>
          </a:p>
          <a:p>
            <a:pPr eaLnBrk="0" hangingPunct="0"/>
            <a:r>
              <a:rPr lang="en-US" dirty="0">
                <a:solidFill>
                  <a:srgbClr val="13110F"/>
                </a:solidFill>
              </a:rPr>
              <a:t>  constant.</a:t>
            </a:r>
          </a:p>
          <a:p>
            <a:endParaRPr lang="en-US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33400" y="5670550"/>
            <a:ext cx="7321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13110F"/>
                </a:solidFill>
              </a:rPr>
              <a:t>- Assets are always left with a small value at the end of </a:t>
            </a:r>
          </a:p>
          <a:p>
            <a:pPr eaLnBrk="0" hangingPunct="0"/>
            <a:r>
              <a:rPr lang="en-US" dirty="0">
                <a:solidFill>
                  <a:srgbClr val="13110F"/>
                </a:solidFill>
              </a:rPr>
              <a:t>  useful life.</a:t>
            </a:r>
            <a:endParaRPr lang="en-US" sz="3600" dirty="0">
              <a:solidFill>
                <a:srgbClr val="13110F"/>
              </a:solidFill>
            </a:endParaRPr>
          </a:p>
          <a:p>
            <a:endParaRPr lang="en-US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3400" y="5257800"/>
            <a:ext cx="307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- </a:t>
            </a:r>
            <a:r>
              <a:rPr lang="en-US">
                <a:solidFill>
                  <a:srgbClr val="13110F"/>
                </a:solidFill>
              </a:rPr>
              <a:t>Difficult to calculate.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  <p:bldP spid="18437" grpId="0" autoUpdateAnimBg="0"/>
      <p:bldP spid="18438" grpId="0" autoUpdateAnimBg="0"/>
      <p:bldP spid="1843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3DB5-6384-46CB-8D99-96F43E56ADF7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69925" y="806450"/>
            <a:ext cx="7219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006600"/>
                </a:solidFill>
              </a:rPr>
              <a:t>REDUCING BALANCE METHOD</a:t>
            </a:r>
            <a:endParaRPr lang="en-US" b="0">
              <a:solidFill>
                <a:srgbClr val="006600"/>
              </a:solidFill>
            </a:endParaRPr>
          </a:p>
          <a:p>
            <a:pPr eaLnBrk="0" hangingPunct="0"/>
            <a:endParaRPr lang="en-US" b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93725" y="286067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Depreciation per year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" y="3886200"/>
            <a:ext cx="314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= Rate of depreciation</a:t>
            </a:r>
            <a:r>
              <a:rPr lang="en-US"/>
              <a:t> 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810000" y="3886200"/>
            <a:ext cx="4605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X  Net book value at beginning of </a:t>
            </a:r>
          </a:p>
          <a:p>
            <a:r>
              <a:rPr lang="en-US">
                <a:solidFill>
                  <a:srgbClr val="13110F"/>
                </a:solidFill>
              </a:rPr>
              <a:t>     accounting period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69925" y="5070475"/>
            <a:ext cx="782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Net book value = Original cost - Accumulated depreciation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69925" y="5527675"/>
            <a:ext cx="8469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Accumulated depreciation is the sum of the yearly depreciation.</a:t>
            </a:r>
          </a:p>
          <a:p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utoUpdateAnimBg="0"/>
      <p:bldP spid="46085" grpId="0" autoUpdateAnimBg="0"/>
      <p:bldP spid="46086" grpId="0" autoUpdateAnimBg="0"/>
      <p:bldP spid="460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08A1-D925-4D5B-8554-739114B1D38F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50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6600"/>
                </a:solidFill>
              </a:rPr>
              <a:t>A machine Y costs $10,000 is depreciated at 20% per annum</a:t>
            </a:r>
          </a:p>
          <a:p>
            <a:pPr eaLnBrk="0" hangingPunct="0"/>
            <a:r>
              <a:rPr lang="en-US">
                <a:solidFill>
                  <a:srgbClr val="FF6600"/>
                </a:solidFill>
              </a:rPr>
              <a:t>on the reducing balance method. Show depreciation for the </a:t>
            </a:r>
          </a:p>
          <a:p>
            <a:pPr eaLnBrk="0" hangingPunct="0"/>
            <a:r>
              <a:rPr lang="en-US">
                <a:solidFill>
                  <a:srgbClr val="FF6600"/>
                </a:solidFill>
              </a:rPr>
              <a:t>first 3 years.</a:t>
            </a:r>
            <a:endParaRPr lang="en-US" sz="3200">
              <a:solidFill>
                <a:srgbClr val="FF6600"/>
              </a:solidFill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85800" y="41148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715000" y="3581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1524000" y="3733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315200" y="3276600"/>
            <a:ext cx="1471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13110F"/>
                </a:solidFill>
              </a:rPr>
              <a:t>Net Book </a:t>
            </a:r>
          </a:p>
          <a:p>
            <a:pPr eaLnBrk="0" hangingPunct="0"/>
            <a:r>
              <a:rPr lang="en-US">
                <a:solidFill>
                  <a:srgbClr val="13110F"/>
                </a:solidFill>
              </a:rPr>
              <a:t>Value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286000" y="3546475"/>
            <a:ext cx="298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0"/>
              <a:t>         </a:t>
            </a:r>
            <a:r>
              <a:rPr lang="en-US">
                <a:solidFill>
                  <a:srgbClr val="13110F"/>
                </a:solidFill>
              </a:rPr>
              <a:t>Depreciation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4267200"/>
            <a:ext cx="1447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0"/>
              <a:t>  </a:t>
            </a:r>
            <a:r>
              <a:rPr lang="en-US">
                <a:solidFill>
                  <a:srgbClr val="000099"/>
                </a:solidFill>
              </a:rPr>
              <a:t>Year 1 </a:t>
            </a:r>
          </a:p>
          <a:p>
            <a:pPr eaLnBrk="0" hangingPunct="0"/>
            <a:endParaRPr lang="en-US">
              <a:solidFill>
                <a:srgbClr val="000099"/>
              </a:solidFill>
            </a:endParaRPr>
          </a:p>
          <a:p>
            <a:pPr eaLnBrk="0" hangingPunct="0"/>
            <a:r>
              <a:rPr lang="en-US">
                <a:solidFill>
                  <a:srgbClr val="000099"/>
                </a:solidFill>
              </a:rPr>
              <a:t>  Year 2 </a:t>
            </a:r>
          </a:p>
          <a:p>
            <a:pPr eaLnBrk="0" hangingPunct="0"/>
            <a:endParaRPr lang="en-US">
              <a:solidFill>
                <a:srgbClr val="000099"/>
              </a:solidFill>
            </a:endParaRPr>
          </a:p>
          <a:p>
            <a:pPr eaLnBrk="0" hangingPunct="0"/>
            <a:r>
              <a:rPr lang="en-US">
                <a:solidFill>
                  <a:srgbClr val="000099"/>
                </a:solidFill>
              </a:rPr>
              <a:t>  Year 3</a:t>
            </a:r>
            <a:r>
              <a:rPr lang="en-US" b="0"/>
              <a:t>                         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812925" y="4156075"/>
            <a:ext cx="793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0" u="sng"/>
              <a:t>  </a:t>
            </a:r>
            <a:r>
              <a:rPr lang="en-US" u="sng">
                <a:solidFill>
                  <a:srgbClr val="13110F"/>
                </a:solidFill>
              </a:rPr>
              <a:t>20  </a:t>
            </a:r>
          </a:p>
          <a:p>
            <a:pPr eaLnBrk="0" hangingPunct="0"/>
            <a:r>
              <a:rPr lang="en-US">
                <a:solidFill>
                  <a:srgbClr val="13110F"/>
                </a:solidFill>
              </a:rPr>
              <a:t> 100</a:t>
            </a:r>
            <a:endParaRPr lang="en-US" u="sng">
              <a:solidFill>
                <a:srgbClr val="13110F"/>
              </a:solidFill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651125" y="4308475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13110F"/>
                </a:solidFill>
              </a:rPr>
              <a:t>X  </a:t>
            </a:r>
            <a:r>
              <a:rPr lang="en-US">
                <a:solidFill>
                  <a:srgbClr val="800000"/>
                </a:solidFill>
              </a:rPr>
              <a:t>10,000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812925" y="4918075"/>
            <a:ext cx="793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0" u="sng"/>
              <a:t>  </a:t>
            </a:r>
            <a:r>
              <a:rPr lang="en-US" u="sng">
                <a:solidFill>
                  <a:srgbClr val="13110F"/>
                </a:solidFill>
              </a:rPr>
              <a:t>20  </a:t>
            </a:r>
          </a:p>
          <a:p>
            <a:pPr eaLnBrk="0" hangingPunct="0"/>
            <a:r>
              <a:rPr lang="en-US">
                <a:solidFill>
                  <a:srgbClr val="13110F"/>
                </a:solidFill>
              </a:rPr>
              <a:t> 100</a:t>
            </a:r>
            <a:endParaRPr lang="en-US" u="sng">
              <a:solidFill>
                <a:srgbClr val="13110F"/>
              </a:solidFill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727325" y="4994275"/>
            <a:ext cx="124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13110F"/>
                </a:solidFill>
              </a:rPr>
              <a:t>X  </a:t>
            </a:r>
            <a:r>
              <a:rPr lang="en-US">
                <a:solidFill>
                  <a:srgbClr val="800000"/>
                </a:solidFill>
              </a:rPr>
              <a:t>8,000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812925" y="5680075"/>
            <a:ext cx="793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0" u="sng"/>
              <a:t>  </a:t>
            </a:r>
            <a:r>
              <a:rPr lang="en-US" u="sng">
                <a:solidFill>
                  <a:srgbClr val="13110F"/>
                </a:solidFill>
              </a:rPr>
              <a:t>20  </a:t>
            </a:r>
          </a:p>
          <a:p>
            <a:pPr eaLnBrk="0" hangingPunct="0"/>
            <a:r>
              <a:rPr lang="en-US">
                <a:solidFill>
                  <a:srgbClr val="13110F"/>
                </a:solidFill>
              </a:rPr>
              <a:t> 100</a:t>
            </a:r>
            <a:endParaRPr lang="en-US" u="sng">
              <a:solidFill>
                <a:srgbClr val="13110F"/>
              </a:solidFill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727325" y="5756275"/>
            <a:ext cx="124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13110F"/>
                </a:solidFill>
              </a:rPr>
              <a:t>X  </a:t>
            </a:r>
            <a:r>
              <a:rPr lang="en-US">
                <a:solidFill>
                  <a:srgbClr val="800000"/>
                </a:solidFill>
              </a:rPr>
              <a:t>6,400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098925" y="4308475"/>
            <a:ext cx="127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= $2,000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943600" y="43434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$</a:t>
            </a:r>
            <a:r>
              <a:rPr lang="en-US">
                <a:solidFill>
                  <a:srgbClr val="9933FF"/>
                </a:solidFill>
              </a:rPr>
              <a:t>10,000</a:t>
            </a:r>
            <a:r>
              <a:rPr lang="en-US">
                <a:solidFill>
                  <a:srgbClr val="13110F"/>
                </a:solidFill>
              </a:rPr>
              <a:t>-2,000</a:t>
            </a:r>
            <a:r>
              <a:rPr lang="en-US">
                <a:solidFill>
                  <a:srgbClr val="800000"/>
                </a:solidFill>
              </a:rPr>
              <a:t>=$8,000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114800" y="5029200"/>
            <a:ext cx="127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= $1,600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943600" y="5029200"/>
            <a:ext cx="304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$</a:t>
            </a:r>
            <a:r>
              <a:rPr lang="en-US">
                <a:solidFill>
                  <a:srgbClr val="9933FF"/>
                </a:solidFill>
              </a:rPr>
              <a:t>10,000</a:t>
            </a:r>
            <a:r>
              <a:rPr lang="en-US">
                <a:solidFill>
                  <a:srgbClr val="13110F"/>
                </a:solidFill>
              </a:rPr>
              <a:t>-3,600</a:t>
            </a:r>
            <a:r>
              <a:rPr lang="en-US">
                <a:solidFill>
                  <a:srgbClr val="800000"/>
                </a:solidFill>
              </a:rPr>
              <a:t>= $6,400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4114800" y="5791200"/>
            <a:ext cx="127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= $1,280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5943600" y="57150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13110F"/>
                </a:solidFill>
              </a:rPr>
              <a:t>$</a:t>
            </a:r>
            <a:r>
              <a:rPr lang="en-US">
                <a:solidFill>
                  <a:srgbClr val="9933FF"/>
                </a:solidFill>
              </a:rPr>
              <a:t>10,000</a:t>
            </a:r>
            <a:r>
              <a:rPr lang="en-US">
                <a:solidFill>
                  <a:srgbClr val="13110F"/>
                </a:solidFill>
              </a:rPr>
              <a:t>-4,880</a:t>
            </a:r>
            <a:r>
              <a:rPr lang="en-US">
                <a:solidFill>
                  <a:srgbClr val="800000"/>
                </a:solidFill>
              </a:rPr>
              <a:t>=$5,120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93725" y="654050"/>
            <a:ext cx="721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6600"/>
                </a:solidFill>
              </a:rPr>
              <a:t>REDUCING BALANCE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nimBg="1"/>
      <p:bldP spid="15364" grpId="0" animBg="1"/>
      <p:bldP spid="15366" grpId="0" animBg="1"/>
      <p:bldP spid="15368" grpId="0" autoUpdateAnimBg="0"/>
      <p:bldP spid="15369" grpId="0" autoUpdateAnimBg="0"/>
      <p:bldP spid="15370" grpId="0" autoUpdateAnimBg="0"/>
      <p:bldP spid="15371" grpId="0" autoUpdateAnimBg="0"/>
      <p:bldP spid="15372" grpId="0" autoUpdateAnimBg="0"/>
      <p:bldP spid="15373" grpId="0" autoUpdateAnimBg="0"/>
      <p:bldP spid="15374" grpId="0" autoUpdateAnimBg="0"/>
      <p:bldP spid="15375" grpId="0" autoUpdateAnimBg="0"/>
      <p:bldP spid="15376" grpId="0" autoUpdateAnimBg="0"/>
      <p:bldP spid="15377" grpId="0" autoUpdateAnimBg="0"/>
      <p:bldP spid="15378" grpId="0" autoUpdateAnimBg="0"/>
      <p:bldP spid="15379" grpId="0" autoUpdateAnimBg="0"/>
      <p:bldP spid="15380" grpId="0" autoUpdateAnimBg="0"/>
      <p:bldP spid="15381" grpId="0" autoUpdateAnimBg="0"/>
      <p:bldP spid="15382" grpId="0" autoUpdateAnimBg="0"/>
      <p:bldP spid="153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F449-D7E3-4000-9AFC-ACDF586AB700}" type="slidenum">
              <a:rPr lang="en-US"/>
              <a:pPr/>
              <a:t>2</a:t>
            </a:fld>
            <a:endParaRPr lang="en-US" sz="14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3810000" cy="1143000"/>
          </a:xfrm>
        </p:spPr>
        <p:txBody>
          <a:bodyPr/>
          <a:lstStyle/>
          <a:p>
            <a:r>
              <a:rPr lang="en-US" sz="3200"/>
              <a:t> </a:t>
            </a:r>
            <a:r>
              <a:rPr lang="en-US" sz="3600" b="1">
                <a:solidFill>
                  <a:srgbClr val="9933FF"/>
                </a:solidFill>
              </a:rPr>
              <a:t>FIXED ASSETS</a:t>
            </a:r>
            <a:endParaRPr lang="en-US">
              <a:solidFill>
                <a:srgbClr val="9933FF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9812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/>
          </a:p>
          <a:p>
            <a:pPr eaLnBrk="0" hangingPunct="0">
              <a:buFontTx/>
              <a:buChar char="•"/>
            </a:pPr>
            <a:r>
              <a:rPr lang="en-US">
                <a:solidFill>
                  <a:srgbClr val="000099"/>
                </a:solidFill>
              </a:rPr>
              <a:t> Assets acquired not for resale. </a:t>
            </a:r>
            <a:endParaRPr lang="en-US">
              <a:solidFill>
                <a:srgbClr val="13110F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4419600"/>
            <a:ext cx="59420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Examples :</a:t>
            </a:r>
          </a:p>
          <a:p>
            <a:endParaRPr lang="en-US">
              <a:solidFill>
                <a:srgbClr val="006600"/>
              </a:solidFill>
            </a:endParaRPr>
          </a:p>
          <a:p>
            <a:r>
              <a:rPr lang="en-US">
                <a:solidFill>
                  <a:srgbClr val="006600"/>
                </a:solidFill>
              </a:rPr>
              <a:t>- A printing machine in a printing company.</a:t>
            </a:r>
          </a:p>
          <a:p>
            <a:pPr>
              <a:buFontTx/>
              <a:buChar char="-"/>
            </a:pPr>
            <a:endParaRPr lang="en-US">
              <a:solidFill>
                <a:srgbClr val="006600"/>
              </a:solidFill>
            </a:endParaRPr>
          </a:p>
          <a:p>
            <a:r>
              <a:rPr lang="en-US">
                <a:solidFill>
                  <a:srgbClr val="006600"/>
                </a:solidFill>
              </a:rPr>
              <a:t>- A van in a courier service company.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04800" y="2971800"/>
            <a:ext cx="7151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>
                <a:solidFill>
                  <a:srgbClr val="000099"/>
                </a:solidFill>
              </a:rPr>
              <a:t> Help to earn revenue for more than 1 financial year</a:t>
            </a:r>
            <a:r>
              <a:rPr lang="en-US">
                <a:solidFill>
                  <a:srgbClr val="13110F"/>
                </a:solidFill>
              </a:rPr>
              <a:t>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autoUpdateAnimBg="0"/>
      <p:bldP spid="410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AD4F-5EB3-4932-A6E8-5A32DB53195B}" type="slidenum">
              <a:rPr lang="en-US" smtClean="0"/>
              <a:pPr/>
              <a:t>20</a:t>
            </a:fld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00034" y="838200"/>
            <a:ext cx="8339166" cy="2305048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E8F-66F4-4534-A099-E42066CF303E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09600" y="3505200"/>
            <a:ext cx="8085138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b="0"/>
          </a:p>
          <a:p>
            <a:pPr eaLnBrk="0" hangingPunct="0">
              <a:buClr>
                <a:srgbClr val="000099"/>
              </a:buClr>
              <a:buFontTx/>
              <a:buChar char="•"/>
            </a:pPr>
            <a:r>
              <a:rPr lang="en-US" b="0"/>
              <a:t> </a:t>
            </a:r>
            <a:r>
              <a:rPr lang="en-US">
                <a:solidFill>
                  <a:srgbClr val="000099"/>
                </a:solidFill>
              </a:rPr>
              <a:t>The portion of the cost allocated to a particular accounting </a:t>
            </a:r>
          </a:p>
          <a:p>
            <a:pPr eaLnBrk="0" hangingPunct="0"/>
            <a:r>
              <a:rPr lang="en-US">
                <a:solidFill>
                  <a:srgbClr val="000099"/>
                </a:solidFill>
              </a:rPr>
              <a:t>   period is charged as an expense against revenue</a:t>
            </a:r>
          </a:p>
          <a:p>
            <a:pPr eaLnBrk="0" hangingPunct="0"/>
            <a:r>
              <a:rPr lang="en-US">
                <a:solidFill>
                  <a:srgbClr val="000099"/>
                </a:solidFill>
              </a:rPr>
              <a:t>  (Matching principle).</a:t>
            </a:r>
          </a:p>
          <a:p>
            <a:pPr eaLnBrk="0" hangingPunct="0"/>
            <a:endParaRPr lang="en-US" sz="2800">
              <a:solidFill>
                <a:srgbClr val="000099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737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9933FF"/>
                </a:solidFill>
              </a:rPr>
              <a:t>DEFINITION OF DEPRECIATION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3932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000099"/>
                </a:solidFill>
              </a:rPr>
              <a:t> Applies only to fixed assets.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85800" y="2667000"/>
            <a:ext cx="7361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FontTx/>
              <a:buChar char="•"/>
            </a:pPr>
            <a:r>
              <a:rPr lang="en-US" b="0"/>
              <a:t> </a:t>
            </a:r>
            <a:r>
              <a:rPr lang="en-US">
                <a:solidFill>
                  <a:srgbClr val="000099"/>
                </a:solidFill>
              </a:rPr>
              <a:t>The whole cost of the fixed assets must be spread over</a:t>
            </a:r>
          </a:p>
          <a:p>
            <a:r>
              <a:rPr lang="en-US">
                <a:solidFill>
                  <a:srgbClr val="000099"/>
                </a:solidFill>
              </a:rPr>
              <a:t>  its useful life.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09600" y="54102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FontTx/>
              <a:buChar char="•"/>
            </a:pPr>
            <a:r>
              <a:rPr lang="en-US">
                <a:solidFill>
                  <a:srgbClr val="000099"/>
                </a:solidFill>
              </a:rPr>
              <a:t> This portion of the cost is called Depreciation</a:t>
            </a:r>
            <a:r>
              <a:rPr lang="en-US" b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7" grpId="0" autoUpdateAnimBg="0"/>
      <p:bldP spid="3078" grpId="0" autoUpdateAnimBg="0"/>
      <p:bldP spid="308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F49F-298E-44E9-9580-6442DBC79935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784860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600">
                <a:solidFill>
                  <a:srgbClr val="9933FF"/>
                </a:solidFill>
              </a:rPr>
              <a:t>CAUSES OF DEPRECIATION</a:t>
            </a:r>
            <a:endParaRPr lang="en-US">
              <a:solidFill>
                <a:srgbClr val="9933FF"/>
              </a:solidFill>
            </a:endParaRPr>
          </a:p>
          <a:p>
            <a:pPr eaLnBrk="0" hangingPunct="0"/>
            <a:endParaRPr lang="en-US" sz="3200">
              <a:solidFill>
                <a:srgbClr val="9933FF"/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98525" y="2609850"/>
            <a:ext cx="44846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3200">
                <a:solidFill>
                  <a:srgbClr val="000099"/>
                </a:solidFill>
              </a:rPr>
              <a:t>Physical Deterioration</a:t>
            </a:r>
          </a:p>
          <a:p>
            <a:pPr eaLnBrk="0" hangingPunct="0">
              <a:buFont typeface="Wingdings" pitchFamily="2" charset="2"/>
              <a:buNone/>
            </a:pPr>
            <a:endParaRPr lang="en-US" sz="2800">
              <a:solidFill>
                <a:srgbClr val="000099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295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3200">
                <a:solidFill>
                  <a:srgbClr val="000099"/>
                </a:solidFill>
              </a:rPr>
              <a:t> Obsolescence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914400" y="4572000"/>
            <a:ext cx="4225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3200" b="0" dirty="0">
                <a:solidFill>
                  <a:srgbClr val="000099"/>
                </a:solidFill>
              </a:rPr>
              <a:t> </a:t>
            </a:r>
            <a:r>
              <a:rPr lang="en-US" sz="3200" dirty="0">
                <a:solidFill>
                  <a:srgbClr val="000099"/>
                </a:solidFill>
              </a:rPr>
              <a:t>Depletion of an asset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914400" y="5562600"/>
            <a:ext cx="344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3200" b="0" dirty="0">
                <a:solidFill>
                  <a:srgbClr val="000099"/>
                </a:solidFill>
              </a:rPr>
              <a:t> </a:t>
            </a:r>
            <a:r>
              <a:rPr lang="en-US" sz="3200" dirty="0">
                <a:solidFill>
                  <a:srgbClr val="000099"/>
                </a:solidFill>
              </a:rPr>
              <a:t>Passage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3" grpId="0" autoUpdateAnimBg="0"/>
      <p:bldP spid="2054" grpId="0" autoUpdateAnimBg="0"/>
      <p:bldP spid="20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091B-3038-49B5-A719-40C37630A0EF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4400" y="2286000"/>
            <a:ext cx="739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000099"/>
              </a:buClr>
              <a:buFontTx/>
              <a:buChar char="•"/>
            </a:pPr>
            <a:r>
              <a:rPr lang="en-US" sz="3200"/>
              <a:t> </a:t>
            </a:r>
            <a:r>
              <a:rPr lang="en-US" sz="3200" b="0">
                <a:solidFill>
                  <a:srgbClr val="000099"/>
                </a:solidFill>
              </a:rPr>
              <a:t> C</a:t>
            </a:r>
            <a:r>
              <a:rPr lang="en-US" sz="3200">
                <a:solidFill>
                  <a:srgbClr val="000099"/>
                </a:solidFill>
              </a:rPr>
              <a:t>aused by physical wear and tear</a:t>
            </a:r>
            <a:endParaRPr lang="en-US" sz="3200" b="0">
              <a:solidFill>
                <a:srgbClr val="000099"/>
              </a:solidFill>
            </a:endParaRPr>
          </a:p>
          <a:p>
            <a:pPr eaLnBrk="0" hangingPunct="0"/>
            <a:r>
              <a:rPr lang="en-US" sz="3200" b="0">
                <a:solidFill>
                  <a:srgbClr val="000099"/>
                </a:solidFill>
              </a:rPr>
              <a:t>        - </a:t>
            </a:r>
            <a:r>
              <a:rPr lang="en-US" b="0">
                <a:solidFill>
                  <a:srgbClr val="000099"/>
                </a:solidFill>
              </a:rPr>
              <a:t>rust, erosion, rot and decay</a:t>
            </a:r>
            <a:endParaRPr lang="en-US" sz="3200" b="0">
              <a:solidFill>
                <a:srgbClr val="00009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447800" y="4343400"/>
            <a:ext cx="5162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6600"/>
                </a:solidFill>
              </a:rPr>
              <a:t>Examples  - office furniture</a:t>
            </a:r>
          </a:p>
          <a:p>
            <a:pPr eaLnBrk="0" hangingPunct="0"/>
            <a:endParaRPr lang="en-US">
              <a:solidFill>
                <a:srgbClr val="006600"/>
              </a:solidFill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</a:rPr>
              <a:t>                   - printing machines</a:t>
            </a:r>
            <a:r>
              <a:rPr lang="en-US" b="0">
                <a:solidFill>
                  <a:srgbClr val="006600"/>
                </a:solidFill>
              </a:rPr>
              <a:t>             </a:t>
            </a:r>
          </a:p>
          <a:p>
            <a:pPr eaLnBrk="0" hangingPunct="0"/>
            <a:r>
              <a:rPr lang="en-US" b="0">
                <a:solidFill>
                  <a:srgbClr val="006600"/>
                </a:solidFill>
              </a:rPr>
              <a:t>               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14400" y="762000"/>
            <a:ext cx="659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9933FF"/>
                </a:solidFill>
              </a:rPr>
              <a:t>PHYSICAL DETERIORATION</a:t>
            </a:r>
          </a:p>
        </p:txBody>
      </p: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5715000" y="3733800"/>
            <a:ext cx="3429000" cy="3124200"/>
            <a:chOff x="3600" y="2352"/>
            <a:chExt cx="2160" cy="1968"/>
          </a:xfrm>
        </p:grpSpPr>
        <p:pic>
          <p:nvPicPr>
            <p:cNvPr id="5134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00" y="2352"/>
              <a:ext cx="2160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5" name="Picture 15" descr="C:\ttchuan\tcgraphics\bullethole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4" y="3072"/>
              <a:ext cx="192" cy="189"/>
            </a:xfrm>
            <a:prstGeom prst="rect">
              <a:avLst/>
            </a:prstGeom>
            <a:noFill/>
          </p:spPr>
        </p:pic>
        <p:pic>
          <p:nvPicPr>
            <p:cNvPr id="5136" name="Picture 16" descr="C:\ttchuan\tcgraphics\bullethole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84" y="3600"/>
              <a:ext cx="192" cy="189"/>
            </a:xfrm>
            <a:prstGeom prst="rect">
              <a:avLst/>
            </a:prstGeom>
            <a:noFill/>
          </p:spPr>
        </p:pic>
        <p:pic>
          <p:nvPicPr>
            <p:cNvPr id="5137" name="Picture 17" descr="C:\ttchuan\tcgraphics\bullethole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8" y="3600"/>
              <a:ext cx="336" cy="331"/>
            </a:xfrm>
            <a:prstGeom prst="rect">
              <a:avLst/>
            </a:prstGeom>
            <a:noFill/>
          </p:spPr>
        </p:pic>
        <p:pic>
          <p:nvPicPr>
            <p:cNvPr id="5138" name="Picture 18" descr="C:\ttchuan\tcgraphics\bullethole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80" y="2640"/>
              <a:ext cx="192" cy="189"/>
            </a:xfrm>
            <a:prstGeom prst="rect">
              <a:avLst/>
            </a:prstGeom>
            <a:noFill/>
          </p:spPr>
        </p:pic>
        <p:pic>
          <p:nvPicPr>
            <p:cNvPr id="5139" name="Picture 19" descr="C:\ttchuan\tcgraphics\bullethole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32" y="3264"/>
              <a:ext cx="144" cy="142"/>
            </a:xfrm>
            <a:prstGeom prst="rect">
              <a:avLst/>
            </a:prstGeom>
            <a:noFill/>
          </p:spPr>
        </p:pic>
        <p:pic>
          <p:nvPicPr>
            <p:cNvPr id="5140" name="Picture 20" descr="C:\ttchuan\tcgraphics\bullethole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6" y="3312"/>
              <a:ext cx="192" cy="18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4" grpId="0" autoUpdateAnimBg="0"/>
      <p:bldP spid="51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DC00-F4D2-4CDF-8CC4-6E6043E84E15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" y="1981200"/>
            <a:ext cx="7026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sz="3600">
              <a:solidFill>
                <a:schemeClr val="accent2"/>
              </a:solidFill>
            </a:endParaRPr>
          </a:p>
          <a:p>
            <a:pPr eaLnBrk="0" hangingPunct="0">
              <a:buFontTx/>
              <a:buChar char="•"/>
            </a:pPr>
            <a:r>
              <a:rPr lang="en-US" sz="3600">
                <a:solidFill>
                  <a:srgbClr val="000099"/>
                </a:solidFill>
              </a:rPr>
              <a:t> Fixed assets become out-of-date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43000" y="3352800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</a:rPr>
              <a:t>- when new model or more efficient tool come into existence</a:t>
            </a:r>
            <a:r>
              <a:rPr lang="en-US" b="0"/>
              <a:t>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4724400"/>
            <a:ext cx="310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6600"/>
                </a:solidFill>
              </a:rPr>
              <a:t>Examples - cars</a:t>
            </a:r>
          </a:p>
          <a:p>
            <a:pPr eaLnBrk="0" hangingPunct="0"/>
            <a:endParaRPr lang="en-US">
              <a:solidFill>
                <a:srgbClr val="006600"/>
              </a:solidFill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</a:rPr>
              <a:t>                  - computers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391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9933FF"/>
                </a:solidFill>
              </a:rPr>
              <a:t>OBSOLESCENCE</a:t>
            </a:r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4114800" y="3886200"/>
            <a:ext cx="1916113" cy="2339975"/>
            <a:chOff x="2592" y="2448"/>
            <a:chExt cx="1207" cy="1474"/>
          </a:xfrm>
        </p:grpSpPr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2592" y="2448"/>
            <a:ext cx="1207" cy="1474"/>
          </p:xfrm>
          <a:graphic>
            <a:graphicData uri="http://schemas.openxmlformats.org/presentationml/2006/ole">
              <p:oleObj spid="_x0000_s6153" name="Clip" r:id="rId3" imgW="1916280" imgH="2340360" progId="">
                <p:embed/>
              </p:oleObj>
            </a:graphicData>
          </a:graphic>
        </p:graphicFrame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2688" y="283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Pentium I</a:t>
              </a:r>
            </a:p>
          </p:txBody>
        </p:sp>
      </p:grp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6248400" y="4114800"/>
            <a:ext cx="1827213" cy="1981200"/>
            <a:chOff x="3936" y="2592"/>
            <a:chExt cx="1151" cy="1248"/>
          </a:xfrm>
        </p:grpSpPr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3936" y="2592"/>
            <a:ext cx="1151" cy="1041"/>
          </p:xfrm>
          <a:graphic>
            <a:graphicData uri="http://schemas.openxmlformats.org/presentationml/2006/ole">
              <p:oleObj spid="_x0000_s6155" name="Clip" r:id="rId4" imgW="1826640" imgH="1652760" progId="">
                <p:embed/>
              </p:oleObj>
            </a:graphicData>
          </a:graphic>
        </p:graphicFrame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984" y="3552"/>
              <a:ext cx="10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Pentium IV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autoUpdateAnimBg="0"/>
      <p:bldP spid="6149" grpId="0" autoUpdateAnimBg="0"/>
      <p:bldP spid="61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8660-C598-47A7-B877-6CB8CA2BE628}" type="slidenum">
              <a:rPr lang="en-US"/>
              <a:pPr/>
              <a:t>7</a:t>
            </a:fld>
            <a:endParaRPr lang="en-US" sz="1400"/>
          </a:p>
        </p:txBody>
      </p:sp>
      <p:pic>
        <p:nvPicPr>
          <p:cNvPr id="7175" name="Picture 7" descr="A:\guil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667000"/>
            <a:ext cx="4800600" cy="2909888"/>
          </a:xfrm>
          <a:prstGeom prst="rect">
            <a:avLst/>
          </a:prstGeom>
          <a:noFill/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62000" y="4267200"/>
            <a:ext cx="7953375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/>
              <a:t> </a:t>
            </a:r>
            <a:r>
              <a:rPr lang="en-US">
                <a:solidFill>
                  <a:srgbClr val="006600"/>
                </a:solidFill>
              </a:rPr>
              <a:t>Examples - Gold mines</a:t>
            </a:r>
          </a:p>
          <a:p>
            <a:pPr eaLnBrk="0" hangingPunct="0"/>
            <a:endParaRPr lang="en-US">
              <a:solidFill>
                <a:srgbClr val="006600"/>
              </a:solidFill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</a:rPr>
              <a:t>                    -  Quarries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</a:rPr>
              <a:t>                      - Little Guilin is a depleted granite quarry now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</a:rPr>
              <a:t>                        turned into a beautiful lake.</a:t>
            </a:r>
            <a:endParaRPr lang="en-US" sz="3600">
              <a:solidFill>
                <a:srgbClr val="0066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93725" y="7762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ru-RU" sz="2000" b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85800" y="1143000"/>
            <a:ext cx="697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9933FF"/>
                </a:solidFill>
              </a:rPr>
              <a:t>DEPLETION OF FIXED ASSETS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81422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3200" b="0" dirty="0">
                <a:solidFill>
                  <a:srgbClr val="000099"/>
                </a:solidFill>
              </a:rPr>
              <a:t> </a:t>
            </a:r>
            <a:r>
              <a:rPr lang="en-US" sz="3200" dirty="0">
                <a:solidFill>
                  <a:srgbClr val="000099"/>
                </a:solidFill>
              </a:rPr>
              <a:t>An asset that depletes over time as resources</a:t>
            </a:r>
          </a:p>
          <a:p>
            <a:pPr eaLnBrk="0" hangingPunct="0"/>
            <a:r>
              <a:rPr lang="en-US" sz="3200" dirty="0">
                <a:solidFill>
                  <a:srgbClr val="000099"/>
                </a:solidFill>
              </a:rPr>
              <a:t>   are extracted from it.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994525" y="3013075"/>
            <a:ext cx="179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Little Guilin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3" grpId="0" autoUpdateAnimBg="0"/>
      <p:bldP spid="7174" grpId="0" autoUpdateAnimBg="0"/>
      <p:bldP spid="717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5D8A-0259-49FD-83E5-52F77C87CF78}" type="slidenum">
              <a:rPr lang="en-US"/>
              <a:pPr/>
              <a:t>8</a:t>
            </a:fld>
            <a:endParaRPr lang="en-US" sz="140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429000"/>
            <a:ext cx="2312988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657600"/>
            <a:ext cx="19446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828800"/>
            <a:ext cx="859790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3200" dirty="0">
                <a:solidFill>
                  <a:srgbClr val="000099"/>
                </a:solidFill>
              </a:rPr>
              <a:t> Some assets confer upon their holders the </a:t>
            </a:r>
          </a:p>
          <a:p>
            <a:pPr eaLnBrk="0" hangingPunct="0"/>
            <a:r>
              <a:rPr lang="en-US" sz="3200" dirty="0">
                <a:solidFill>
                  <a:srgbClr val="000099"/>
                </a:solidFill>
              </a:rPr>
              <a:t>   exclusive rights to enjoy certain privileges</a:t>
            </a:r>
          </a:p>
          <a:p>
            <a:pPr eaLnBrk="0" hangingPunct="0"/>
            <a:r>
              <a:rPr lang="en-US" sz="3200" dirty="0">
                <a:solidFill>
                  <a:srgbClr val="000099"/>
                </a:solidFill>
              </a:rPr>
              <a:t>   for a fixed  period of time.</a:t>
            </a:r>
          </a:p>
          <a:p>
            <a:pPr eaLnBrk="0" hangingPunct="0"/>
            <a:endParaRPr lang="en-US" sz="3600" dirty="0">
              <a:solidFill>
                <a:srgbClr val="000099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458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600">
                <a:solidFill>
                  <a:srgbClr val="9933FF"/>
                </a:solidFill>
              </a:rPr>
              <a:t>PASSAGE OF TIME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3400" y="4419600"/>
            <a:ext cx="35290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6600"/>
                </a:solidFill>
              </a:rPr>
              <a:t>Examples - copyrights</a:t>
            </a:r>
          </a:p>
          <a:p>
            <a:pPr eaLnBrk="0" hangingPunct="0"/>
            <a:endParaRPr lang="en-US">
              <a:solidFill>
                <a:srgbClr val="006600"/>
              </a:solidFill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</a:rPr>
              <a:t>                  - patent rights</a:t>
            </a:r>
          </a:p>
          <a:p>
            <a:pPr eaLnBrk="0" hangingPunct="0"/>
            <a:endParaRPr lang="en-US">
              <a:solidFill>
                <a:srgbClr val="006600"/>
              </a:solidFill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</a:rPr>
              <a:t>                  - leases on land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914400"/>
            <a:ext cx="920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38200" y="4953000"/>
            <a:ext cx="2527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3200" b="0" dirty="0">
                <a:solidFill>
                  <a:srgbClr val="000099"/>
                </a:solidFill>
              </a:rPr>
              <a:t> </a:t>
            </a:r>
            <a:r>
              <a:rPr lang="en-US" sz="3200" dirty="0">
                <a:solidFill>
                  <a:srgbClr val="000099"/>
                </a:solidFill>
              </a:rPr>
              <a:t>Revaluation</a:t>
            </a:r>
            <a:endParaRPr lang="en-US" sz="3600" dirty="0">
              <a:solidFill>
                <a:srgbClr val="000099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46125" y="882650"/>
            <a:ext cx="705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9933FF"/>
                </a:solidFill>
              </a:rPr>
              <a:t> METHODS OF DEPRECIATION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38200" y="2743200"/>
            <a:ext cx="2774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>
                <a:solidFill>
                  <a:srgbClr val="FF3300"/>
                </a:solidFill>
              </a:rPr>
              <a:t> Straight-Line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3886200"/>
            <a:ext cx="355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>
                <a:solidFill>
                  <a:srgbClr val="006600"/>
                </a:solidFill>
              </a:rPr>
              <a:t> Reducing Balance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3357562"/>
            <a:ext cx="2714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Units-of-output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4500570"/>
            <a:ext cx="4095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Double-declining-balance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71538" y="5643578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Sum-of-the-years'-digits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  <p:bldP spid="10245" grpId="0" autoUpdateAnimBg="0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2642</TotalTime>
  <Words>818</Words>
  <Application>Microsoft PowerPoint</Application>
  <PresentationFormat>On-screen Show (4:3)</PresentationFormat>
  <Paragraphs>190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Nature</vt:lpstr>
      <vt:lpstr>Clip</vt:lpstr>
      <vt:lpstr>Slide 1</vt:lpstr>
      <vt:lpstr> FIXED ASSETS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ASSETS</dc:title>
  <dc:creator>ALAN YAP</dc:creator>
  <cp:lastModifiedBy>Charles</cp:lastModifiedBy>
  <cp:revision>86</cp:revision>
  <cp:lastPrinted>2001-10-10T18:16:14Z</cp:lastPrinted>
  <dcterms:created xsi:type="dcterms:W3CDTF">2001-10-08T11:38:23Z</dcterms:created>
  <dcterms:modified xsi:type="dcterms:W3CDTF">2017-09-11T01:46:47Z</dcterms:modified>
</cp:coreProperties>
</file>