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92" r:id="rId12"/>
    <p:sldId id="270" r:id="rId13"/>
    <p:sldId id="271" r:id="rId14"/>
    <p:sldId id="294" r:id="rId15"/>
    <p:sldId id="293" r:id="rId16"/>
    <p:sldId id="295" r:id="rId17"/>
    <p:sldId id="272" r:id="rId18"/>
    <p:sldId id="288" r:id="rId19"/>
    <p:sldId id="290" r:id="rId20"/>
    <p:sldId id="289" r:id="rId21"/>
    <p:sldId id="276" r:id="rId22"/>
    <p:sldId id="277" r:id="rId23"/>
    <p:sldId id="275" r:id="rId24"/>
    <p:sldId id="286" r:id="rId25"/>
    <p:sldId id="283" r:id="rId26"/>
    <p:sldId id="285" r:id="rId27"/>
    <p:sldId id="284" r:id="rId28"/>
    <p:sldId id="287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7" autoAdjust="0"/>
    <p:restoredTop sz="94660"/>
  </p:normalViewPr>
  <p:slideViewPr>
    <p:cSldViewPr>
      <p:cViewPr varScale="1">
        <p:scale>
          <a:sx n="61" d="100"/>
          <a:sy n="61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B53AB-E582-495D-A1BF-1A23C066C01D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DE8D-6DDA-42C3-800C-E4A80450C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587AF-6CE2-4353-A235-CD2C2AC676F7}" type="slidenum">
              <a:rPr lang="en-US"/>
              <a:pPr/>
              <a:t>16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3703"/>
            <a:ext cx="5031878" cy="4112381"/>
          </a:xfrm>
        </p:spPr>
        <p:txBody>
          <a:bodyPr/>
          <a:lstStyle/>
          <a:p>
            <a:pPr defTabSz="911482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4E03E-3418-4465-8AD9-71D026428DAE}" type="slidenum">
              <a:rPr lang="en-US"/>
              <a:pPr/>
              <a:t>18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3703"/>
            <a:ext cx="5031878" cy="4112381"/>
          </a:xfrm>
        </p:spPr>
        <p:txBody>
          <a:bodyPr/>
          <a:lstStyle/>
          <a:p>
            <a:pPr defTabSz="911482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0611C-0FE4-4ECD-815F-704FABD49AF9}" type="slidenum">
              <a:rPr lang="en-US"/>
              <a:pPr/>
              <a:t>28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028AB9-BDC6-48C8-899E-ADB43CF6DB00}" type="slidenum">
              <a:rPr lang="en-US"/>
              <a:pPr/>
              <a:t>29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F468-53A9-453B-B889-79E3A7CA3115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7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Word_97_-_2003_Document4.doc"/><Relationship Id="rId5" Type="http://schemas.openxmlformats.org/officeDocument/2006/relationships/oleObject" Target="../embeddings/Microsoft_Office_Word_97_-_2003_Document3.doc"/><Relationship Id="rId4" Type="http://schemas.openxmlformats.org/officeDocument/2006/relationships/oleObject" Target="../embeddings/Microsoft_Office_Word_97_-_2003_Document2.doc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10.xls"/><Relationship Id="rId13" Type="http://schemas.openxmlformats.org/officeDocument/2006/relationships/oleObject" Target="../embeddings/Microsoft_Office_Excel_97-2003_Worksheet15.xls"/><Relationship Id="rId18" Type="http://schemas.openxmlformats.org/officeDocument/2006/relationships/oleObject" Target="../embeddings/Microsoft_Office_Excel_97-2003_Worksheet20.xls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Microsoft_Office_Excel_97-2003_Worksheet9.xls"/><Relationship Id="rId12" Type="http://schemas.openxmlformats.org/officeDocument/2006/relationships/oleObject" Target="../embeddings/Microsoft_Office_Excel_97-2003_Worksheet14.xls"/><Relationship Id="rId17" Type="http://schemas.openxmlformats.org/officeDocument/2006/relationships/oleObject" Target="../embeddings/Microsoft_Office_Excel_97-2003_Worksheet19.xls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Microsoft_Office_Excel_97-2003_Worksheet18.xls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Excel_97-2003_Worksheet8.xls"/><Relationship Id="rId11" Type="http://schemas.openxmlformats.org/officeDocument/2006/relationships/oleObject" Target="../embeddings/Microsoft_Office_Excel_97-2003_Worksheet13.xls"/><Relationship Id="rId5" Type="http://schemas.openxmlformats.org/officeDocument/2006/relationships/oleObject" Target="../embeddings/Microsoft_Office_Excel_97-2003_Worksheet7.xls"/><Relationship Id="rId15" Type="http://schemas.openxmlformats.org/officeDocument/2006/relationships/oleObject" Target="../embeddings/Microsoft_Office_Excel_97-2003_Worksheet17.xls"/><Relationship Id="rId10" Type="http://schemas.openxmlformats.org/officeDocument/2006/relationships/oleObject" Target="../embeddings/Microsoft_Office_Excel_97-2003_Worksheet12.xls"/><Relationship Id="rId4" Type="http://schemas.openxmlformats.org/officeDocument/2006/relationships/oleObject" Target="../embeddings/Microsoft_Office_Excel_97-2003_Worksheet6.xls"/><Relationship Id="rId9" Type="http://schemas.openxmlformats.org/officeDocument/2006/relationships/oleObject" Target="../embeddings/Microsoft_Office_Excel_97-2003_Worksheet11.xls"/><Relationship Id="rId14" Type="http://schemas.openxmlformats.org/officeDocument/2006/relationships/oleObject" Target="../embeddings/Microsoft_Office_Excel_97-2003_Worksheet16.xls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Association Rule Mining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Algorithm to generate ARs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Documents and Settings\Administrator\Desktop\dum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543800" cy="48768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Sample Data to Illustrate Association Rules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Documents and Settings\Administrator\Desktop\dum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5722"/>
            <a:ext cx="8229600" cy="3454919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Generation of ARs for D (example set of transactions)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S= 30%  and C (confidence)  = 50% </a:t>
            </a:r>
          </a:p>
          <a:p>
            <a:pPr>
              <a:lnSpc>
                <a:spcPct val="11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set of Frequent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(L) =    { {Beer},  {Bread}, {Milk}, 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}, {Bread,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}</a:t>
            </a:r>
          </a:p>
          <a:p>
            <a:pPr>
              <a:lnSpc>
                <a:spcPct val="11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={Bread,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and two non-empty sets for this are {Bread} and 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{Bread} set  … we can generate                                   </a:t>
            </a:r>
          </a:p>
          <a:p>
            <a:pPr>
              <a:lnSpc>
                <a:spcPct val="11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Support( 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Bread,PeanutButter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}) /Support({Bread}) = 60/80=0.75 (75%) (above C and a valid association rule)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Generation of ARs for D (example set of transactions) -2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Likewise for 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set  … we can generate                                   </a:t>
            </a:r>
          </a:p>
          <a:p>
            <a:pPr>
              <a:lnSpc>
                <a:spcPct val="11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Support( 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Bread,PeanutButter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}) /Support({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PeanutButter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}) = 60/60= 1  (100%)  (above C and a valid association rule)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Efficiency of Association rule mining algorithms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is based on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Number of  scans of the database are required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The maximum number of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must be counted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 ARM algorithms that we are going to discuss primarily focus on ways to efficiently discovering Frequent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Frequent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Generation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spcBef>
                <a:spcPts val="678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Brute-force approach:</a:t>
            </a:r>
          </a:p>
          <a:p>
            <a:pPr marL="800100" lvl="1" indent="-342900">
              <a:spcBef>
                <a:spcPts val="678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 all candidate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00100" lvl="1" indent="-342900">
              <a:spcBef>
                <a:spcPts val="678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the  support for each  candidate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ts val="678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Prune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fail the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minsup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threshold</a:t>
            </a:r>
          </a:p>
          <a:p>
            <a:pPr marL="800100" lvl="1" indent="-342900">
              <a:spcBef>
                <a:spcPts val="678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ts val="678"/>
              </a:spcBef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Computationally expensive!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Frequent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Generation (2)</a:t>
            </a:r>
            <a:endParaRPr lang="en-US" sz="3800" b="1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228600" y="1600200"/>
          <a:ext cx="6857999" cy="4953000"/>
        </p:xfrm>
        <a:graphic>
          <a:graphicData uri="http://schemas.openxmlformats.org/presentationml/2006/ole">
            <p:oleObj spid="_x0000_s45058" name="VISIO" r:id="rId3" imgW="9807480" imgH="7407000" progId="">
              <p:embed/>
            </p:oleObj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Arial" charset="0"/>
              </a:rPr>
              <a:t>Given </a:t>
            </a:r>
            <a:r>
              <a:rPr lang="en-US" b="1" dirty="0" smtClean="0">
                <a:latin typeface="Arial" charset="0"/>
              </a:rPr>
              <a:t>n </a:t>
            </a:r>
            <a:r>
              <a:rPr lang="en-US" b="1" dirty="0">
                <a:latin typeface="Arial" charset="0"/>
              </a:rPr>
              <a:t>items, there are </a:t>
            </a:r>
            <a:r>
              <a:rPr lang="en-US" b="1" dirty="0" smtClean="0">
                <a:latin typeface="Arial" charset="0"/>
              </a:rPr>
              <a:t>2</a:t>
            </a:r>
            <a:r>
              <a:rPr lang="en-US" b="1" baseline="30000" dirty="0" smtClean="0">
                <a:latin typeface="Arial" charset="0"/>
              </a:rPr>
              <a:t>n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possible candidate </a:t>
            </a:r>
            <a:r>
              <a:rPr lang="en-US" b="1" dirty="0" err="1">
                <a:latin typeface="Arial" charset="0"/>
              </a:rPr>
              <a:t>itemsets</a:t>
            </a:r>
            <a:endParaRPr lang="en-US" b="1" dirty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79438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Brute-force approach </a:t>
            </a:r>
            <a:br>
              <a:rPr lang="en-US" sz="3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410200"/>
          </a:xfrm>
        </p:spPr>
        <p:txBody>
          <a:bodyPr>
            <a:normAutofit fontScale="92500" lnSpcReduction="10000"/>
          </a:bodyPr>
          <a:lstStyle/>
          <a:p>
            <a:pPr marL="292100" indent="-29210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endParaRPr lang="en-US" sz="2000" dirty="0"/>
          </a:p>
          <a:p>
            <a:pPr marL="800100" lvl="1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the lattice is a candidate frequent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itemset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Count the support of each candidate by scanning the database</a:t>
            </a:r>
          </a:p>
          <a:p>
            <a:pPr marL="800100" lvl="1" indent="-342900"/>
            <a:endParaRPr lang="en-US" sz="2000" dirty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sz="2000" dirty="0"/>
          </a:p>
          <a:p>
            <a:pPr marL="800100" lvl="1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Match each transaction against every candidate</a:t>
            </a:r>
          </a:p>
          <a:p>
            <a:pPr marL="800100" lvl="1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Complexity ~ O(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NMw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=&gt;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Expensive since M = 2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!!!</a:t>
            </a:r>
          </a:p>
        </p:txBody>
      </p:sp>
      <p:graphicFrame>
        <p:nvGraphicFramePr>
          <p:cNvPr id="425988" name="Object 4"/>
          <p:cNvGraphicFramePr>
            <a:graphicFrameLocks noChangeAspect="1"/>
          </p:cNvGraphicFramePr>
          <p:nvPr/>
        </p:nvGraphicFramePr>
        <p:xfrm>
          <a:off x="1144588" y="2743200"/>
          <a:ext cx="7281862" cy="2667000"/>
        </p:xfrm>
        <a:graphic>
          <a:graphicData uri="http://schemas.openxmlformats.org/presentationml/2006/ole">
            <p:oleObj spid="_x0000_s46082" name="Visio" r:id="rId4" imgW="7643978" imgH="274434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Algorithm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Aprori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algorithm- proposed by  R.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Agrawal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R.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Srikanth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1994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name of the algorithm is based on the fact that algorithm  uses prior knowledge of frequent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properties </a:t>
            </a:r>
          </a:p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property: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downward closure property of frequent patterns ). All nonempty subsets of a frequent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must also be frequent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 ABC   is  Frequent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(FI)    … then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AB, BC, AC, and other subsets of ABC should be frequent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one of the subsets of ABC  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AB, BC, AC, etc …)  is not frequent , definitely  ABC is not frequent 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antimonotone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property)</a:t>
            </a:r>
          </a:p>
          <a:p>
            <a:pPr lvl="2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(if  a set cannot pass a test, all of its supersets will fail the same test as well)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3276600"/>
            <a:ext cx="1981200" cy="701675"/>
            <a:chOff x="0" y="1776"/>
            <a:chExt cx="1248" cy="442"/>
          </a:xfrm>
        </p:grpSpPr>
        <p:sp>
          <p:nvSpPr>
            <p:cNvPr id="434179" name="Line 3"/>
            <p:cNvSpPr>
              <a:spLocks noChangeShapeType="1"/>
            </p:cNvSpPr>
            <p:nvPr/>
          </p:nvSpPr>
          <p:spPr bwMode="auto">
            <a:xfrm flipV="1">
              <a:off x="672" y="1872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4180" name="Text Box 4"/>
            <p:cNvSpPr txBox="1">
              <a:spLocks noChangeArrowheads="1"/>
            </p:cNvSpPr>
            <p:nvPr/>
          </p:nvSpPr>
          <p:spPr bwMode="auto">
            <a:xfrm>
              <a:off x="0" y="1776"/>
              <a:ext cx="1008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C6D9C"/>
                  </a:solidFill>
                  <a:latin typeface="Arial" charset="0"/>
                </a:rPr>
                <a:t>Found to be Infrequent</a:t>
              </a:r>
              <a:endParaRPr lang="en-US" dirty="0">
                <a:solidFill>
                  <a:srgbClr val="0C6D9C"/>
                </a:solidFill>
                <a:latin typeface="Arial" charset="0"/>
                <a:sym typeface="Symbol" pitchFamily="18" charset="2"/>
              </a:endParaRPr>
            </a:p>
          </p:txBody>
        </p:sp>
      </p:grpSp>
      <p:sp>
        <p:nvSpPr>
          <p:cNvPr id="4341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579438"/>
          </a:xfrm>
        </p:spPr>
        <p:txBody>
          <a:bodyPr>
            <a:noAutofit/>
          </a:bodyPr>
          <a:lstStyle/>
          <a:p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Illustrating </a:t>
            </a:r>
            <a:r>
              <a:rPr lang="en-US" sz="3800" b="1" dirty="0" err="1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 Principle</a:t>
            </a:r>
          </a:p>
        </p:txBody>
      </p:sp>
      <p:sp>
        <p:nvSpPr>
          <p:cNvPr id="434185" name="Text Box 9"/>
          <p:cNvSpPr txBox="1">
            <a:spLocks noChangeArrowheads="1"/>
          </p:cNvSpPr>
          <p:nvPr/>
        </p:nvSpPr>
        <p:spPr bwMode="auto">
          <a:xfrm>
            <a:off x="533400" y="5638800"/>
            <a:ext cx="1447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Pruned supersets</a:t>
            </a:r>
            <a:endParaRPr lang="en-US" dirty="0">
              <a:solidFill>
                <a:srgbClr val="FF000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914400"/>
            <a:ext cx="614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  {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 is infrequent , then all supersets {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 are infrequent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ap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316" y="1599466"/>
            <a:ext cx="6868484" cy="5258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53" y="1295400"/>
            <a:ext cx="7982694" cy="5562600"/>
          </a:xfrm>
          <a:prstGeom prst="rect">
            <a:avLst/>
          </a:prstGeom>
        </p:spPr>
      </p:pic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457200" y="228600"/>
            <a:ext cx="822960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Illustrating </a:t>
            </a:r>
            <a:r>
              <a:rPr kumimoji="0" lang="en-US" sz="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Apriori</a:t>
            </a: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Principle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981200"/>
            <a:ext cx="2152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 {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c,d,e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 is frequent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Then all subsets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are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frequent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Frequent Pattern Mining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Frequent pattern (FP) mining is the most important step in mining association rules and useful for other data mining tasks like classification, clustering, etc ..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FP- patterns showing that some items in a dataset frequently appearing along with other data items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Two types of FPs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Frequent itemset </a:t>
            </a:r>
          </a:p>
          <a:p>
            <a:pPr lvl="2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Unordered collection of items:   bread, butter, pillow 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Frequent sequential pattern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Ordered collection of items (buying first a PC, then a digital camera, and then a memory card)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5800" y="1828800"/>
            <a:ext cx="8229600" cy="4419600"/>
          </a:xfrm>
          <a:prstGeom prst="rect">
            <a:avLst/>
          </a:prstGeo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frequent 1-items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put them to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(k=1)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generate a collection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candidate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itemsets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k+1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size (k+1)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 the database to find which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itemsets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k+1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frequent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put them into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k+1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k+1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not empty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k=k+1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GOTO 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Apriori</a:t>
            </a:r>
            <a:r>
              <a:rPr lang="en-US" sz="38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… general idea </a:t>
            </a: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Frequent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Generation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 Make the single pass over the data set to determine the support of each item.  Upon completion of this step, the set of all frequent 1-itemsets will be known.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Genearte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using the frequent (k-1)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found in the previous iteration. (different candidate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generation techniques are available)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 Check the subsets of k-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frequent; if not discard that k-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4.  Transactional database is scanned to count the support values of candidate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select k-1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by considering its support  value &gt;=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minsup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5: Repeat the steps 2 , 3  and 4 until no new frequent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generated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Frequent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Generation (2)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429000" y="2643188"/>
          <a:ext cx="3327400" cy="2128837"/>
        </p:xfrm>
        <a:graphic>
          <a:graphicData uri="http://schemas.openxmlformats.org/presentationml/2006/ole">
            <p:oleObj spid="_x0000_s2050" name="Document" r:id="rId3" imgW="3328560" imgH="2008800" progId="Word.Document.8">
              <p:embed/>
            </p:oleObj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04800" y="1881188"/>
            <a:ext cx="8582025" cy="4348162"/>
            <a:chOff x="304800" y="1881188"/>
            <a:chExt cx="8582025" cy="4348162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6096000" y="2584450"/>
              <a:ext cx="2790825" cy="146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Pairs (2-itemsets)</a:t>
              </a:r>
            </a:p>
            <a:p>
              <a:pPr>
                <a:spcBef>
                  <a:spcPct val="0"/>
                </a:spcBef>
              </a:pPr>
              <a:endParaRPr lang="en-US" sz="1800" dirty="0">
                <a:latin typeface="Tahoma" pitchFamily="34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800" dirty="0">
                  <a:latin typeface="Tahoma" pitchFamily="34" charset="0"/>
                </a:rPr>
                <a:t>(No need to generate</a:t>
              </a:r>
              <a:br>
                <a:rPr lang="en-US" sz="1800" dirty="0">
                  <a:latin typeface="Tahoma" pitchFamily="34" charset="0"/>
                </a:rPr>
              </a:br>
              <a:r>
                <a:rPr lang="en-US" sz="1800" dirty="0">
                  <a:latin typeface="Tahoma" pitchFamily="34" charset="0"/>
                </a:rPr>
                <a:t>candidates involving Coke</a:t>
              </a:r>
              <a:br>
                <a:rPr lang="en-US" sz="1800" dirty="0">
                  <a:latin typeface="Tahoma" pitchFamily="34" charset="0"/>
                </a:rPr>
              </a:br>
              <a:r>
                <a:rPr lang="en-US" sz="1800" dirty="0">
                  <a:latin typeface="Tahoma" pitchFamily="34" charset="0"/>
                </a:rPr>
                <a:t>or Eggs)</a:t>
              </a:r>
              <a:endParaRPr lang="en-US" sz="2400" dirty="0"/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04800" y="4338638"/>
              <a:ext cx="2659063" cy="41275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>
                  <a:latin typeface="Tahoma" pitchFamily="34" charset="0"/>
                </a:rPr>
                <a:t>Minimum Support = 3</a:t>
              </a:r>
            </a:p>
          </p:txBody>
        </p:sp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381000" y="1881188"/>
            <a:ext cx="2289175" cy="2498725"/>
          </p:xfrm>
          <a:graphic>
            <a:graphicData uri="http://schemas.openxmlformats.org/presentationml/2006/ole">
              <p:oleObj spid="_x0000_s2051" name="Document" r:id="rId4" imgW="2289960" imgH="2495520" progId="Word.Document.8">
                <p:embed/>
              </p:oleObj>
            </a:graphicData>
          </a:graphic>
        </p:graphicFrame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3429000" y="2643188"/>
            <a:ext cx="3327400" cy="2128837"/>
          </p:xfrm>
          <a:graphic>
            <a:graphicData uri="http://schemas.openxmlformats.org/presentationml/2006/ole">
              <p:oleObj spid="_x0000_s2052" name="Document" r:id="rId5" imgW="3328560" imgH="2008800" progId="Word.Document.8">
                <p:embed/>
              </p:oleObj>
            </a:graphicData>
          </a:graphic>
        </p:graphicFrame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4953000" y="5081588"/>
            <a:ext cx="3800475" cy="781050"/>
          </p:xfrm>
          <a:graphic>
            <a:graphicData uri="http://schemas.openxmlformats.org/presentationml/2006/ole">
              <p:oleObj spid="_x0000_s2053" name="Document" r:id="rId6" imgW="3124080" imgH="840600" progId="Word.Document.8">
                <p:embed/>
              </p:oleObj>
            </a:graphicData>
          </a:graphic>
        </p:graphicFrame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381000" y="5029200"/>
              <a:ext cx="3227388" cy="120015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latin typeface="Tahoma" pitchFamily="34" charset="0"/>
                </a:rPr>
                <a:t>If every subset is considered, </a:t>
              </a:r>
            </a:p>
            <a:p>
              <a:pPr>
                <a:spcBef>
                  <a:spcPct val="0"/>
                </a:spcBef>
              </a:pPr>
              <a:r>
                <a:rPr lang="en-US" sz="1800">
                  <a:latin typeface="Tahoma" pitchFamily="34" charset="0"/>
                </a:rPr>
                <a:t>	</a:t>
              </a:r>
              <a:r>
                <a:rPr lang="en-US" sz="1800" baseline="30000">
                  <a:latin typeface="Tahoma" pitchFamily="34" charset="0"/>
                </a:rPr>
                <a:t>6</a:t>
              </a:r>
              <a:r>
                <a:rPr lang="en-US" sz="1800">
                  <a:latin typeface="Tahoma" pitchFamily="34" charset="0"/>
                </a:rPr>
                <a:t>C</a:t>
              </a:r>
              <a:r>
                <a:rPr lang="en-US" sz="1800" baseline="-25000">
                  <a:latin typeface="Tahoma" pitchFamily="34" charset="0"/>
                </a:rPr>
                <a:t>1</a:t>
              </a:r>
              <a:r>
                <a:rPr lang="en-US" sz="1800">
                  <a:latin typeface="Tahoma" pitchFamily="34" charset="0"/>
                </a:rPr>
                <a:t> + </a:t>
              </a:r>
              <a:r>
                <a:rPr lang="en-US" sz="1800" baseline="30000">
                  <a:latin typeface="Tahoma" pitchFamily="34" charset="0"/>
                </a:rPr>
                <a:t>6</a:t>
              </a:r>
              <a:r>
                <a:rPr lang="en-US" sz="1800">
                  <a:latin typeface="Tahoma" pitchFamily="34" charset="0"/>
                </a:rPr>
                <a:t>C</a:t>
              </a:r>
              <a:r>
                <a:rPr lang="en-US" sz="1800" baseline="-25000">
                  <a:latin typeface="Tahoma" pitchFamily="34" charset="0"/>
                </a:rPr>
                <a:t>2</a:t>
              </a:r>
              <a:r>
                <a:rPr lang="en-US" sz="1800">
                  <a:latin typeface="Tahoma" pitchFamily="34" charset="0"/>
                </a:rPr>
                <a:t> + </a:t>
              </a:r>
              <a:r>
                <a:rPr lang="en-US" sz="1800" baseline="30000">
                  <a:latin typeface="Tahoma" pitchFamily="34" charset="0"/>
                </a:rPr>
                <a:t>6</a:t>
              </a:r>
              <a:r>
                <a:rPr lang="en-US" sz="1800">
                  <a:latin typeface="Tahoma" pitchFamily="34" charset="0"/>
                </a:rPr>
                <a:t>C</a:t>
              </a:r>
              <a:r>
                <a:rPr lang="en-US" sz="1800" baseline="-25000">
                  <a:latin typeface="Tahoma" pitchFamily="34" charset="0"/>
                </a:rPr>
                <a:t>3</a:t>
              </a:r>
              <a:r>
                <a:rPr lang="en-US" sz="1800">
                  <a:latin typeface="Tahoma" pitchFamily="34" charset="0"/>
                </a:rPr>
                <a:t> = 41</a:t>
              </a:r>
            </a:p>
            <a:p>
              <a:pPr>
                <a:spcBef>
                  <a:spcPct val="0"/>
                </a:spcBef>
              </a:pPr>
              <a:r>
                <a:rPr lang="en-US" sz="1800">
                  <a:latin typeface="Tahoma" pitchFamily="34" charset="0"/>
                </a:rPr>
                <a:t>With support-based pruning,</a:t>
              </a:r>
            </a:p>
            <a:p>
              <a:pPr>
                <a:spcBef>
                  <a:spcPct val="0"/>
                </a:spcBef>
              </a:pPr>
              <a:r>
                <a:rPr lang="en-US" sz="1800">
                  <a:latin typeface="Tahoma" pitchFamily="34" charset="0"/>
                </a:rPr>
                <a:t>	6 + 6 + 1 = 13</a:t>
              </a:r>
            </a:p>
          </p:txBody>
        </p:sp>
      </p:grp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5029200" y="381000"/>
          <a:ext cx="3433763" cy="1998663"/>
        </p:xfrm>
        <a:graphic>
          <a:graphicData uri="http://schemas.openxmlformats.org/presentationml/2006/ole">
            <p:oleObj spid="_x0000_s2054" name="Document" r:id="rId7" imgW="3433292" imgH="1998228" progId="Word.Document.8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24600" y="0"/>
            <a:ext cx="24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Transactional database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Brute-force approach (1)</a:t>
            </a:r>
            <a:br>
              <a:rPr lang="en-US" sz="3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800" b="1" dirty="0"/>
          </a:p>
        </p:txBody>
      </p:sp>
      <p:pic>
        <p:nvPicPr>
          <p:cNvPr id="4" name="Content Placeholder 3" descr="a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85344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3810000" y="617220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Support = 60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Reducing the computational complexity of FI generation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Reduce the number of Candidate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principle is an effective way to eliminate some of the candidate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without counting their support values</a:t>
            </a:r>
          </a:p>
          <a:p>
            <a:pPr>
              <a:lnSpc>
                <a:spcPct val="110000"/>
              </a:lnSpc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Reduce the number of comparisons: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Instead of matching each candidate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against ever transaction, we can reduce the number of comparisons by using more advanced data structures, either to store the candidate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or to compress the data set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× F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Method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fi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0772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× F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Method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Frequent (k-1)-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meregd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only if their first k-2 items are identical.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 A= {a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…,a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and B={b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,…,b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be a pair of frequent (k-1)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and B are merged if they satisfy the following conditions.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b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=1,2, .., k-2) and a 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k-1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≠  b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× F</a:t>
            </a:r>
            <a:r>
              <a:rPr lang="en-US" sz="3800" b="1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Method </a:t>
            </a:r>
            <a:endParaRPr lang="en-US" sz="3800" b="1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9248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733800" y="1447800"/>
            <a:ext cx="50742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FIs {Bread, Diapers} and {Bread, Milk}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are merged to form a 3-itemset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{Bread, Diapers, Milk}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{Beer, Diapers}, {Diapers, Milk} need not be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merged – first item is different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382000" cy="609600"/>
          </a:xfrm>
        </p:spPr>
        <p:txBody>
          <a:bodyPr>
            <a:noAutofit/>
          </a:bodyPr>
          <a:lstStyle/>
          <a:p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800" b="1" dirty="0" err="1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 Algorithm — Example</a:t>
            </a:r>
          </a:p>
        </p:txBody>
      </p:sp>
      <p:graphicFrame>
        <p:nvGraphicFramePr>
          <p:cNvPr id="353283" name="Object 3"/>
          <p:cNvGraphicFramePr>
            <a:graphicFrameLocks noChangeAspect="1"/>
          </p:cNvGraphicFramePr>
          <p:nvPr/>
        </p:nvGraphicFramePr>
        <p:xfrm>
          <a:off x="303213" y="1795463"/>
          <a:ext cx="1814512" cy="1620837"/>
        </p:xfrm>
        <a:graphic>
          <a:graphicData uri="http://schemas.openxmlformats.org/presentationml/2006/ole">
            <p:oleObj spid="_x0000_s8194" name="Worksheet" r:id="rId4" imgW="1661760" imgH="1734840" progId="Excel.Sheet.8">
              <p:embed/>
            </p:oleObj>
          </a:graphicData>
        </a:graphic>
      </p:graphicFrame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255588" y="1219200"/>
            <a:ext cx="159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/>
              <a:t>Database D</a:t>
            </a:r>
          </a:p>
        </p:txBody>
      </p:sp>
      <p:graphicFrame>
        <p:nvGraphicFramePr>
          <p:cNvPr id="353285" name="Object 5"/>
          <p:cNvGraphicFramePr>
            <a:graphicFrameLocks noChangeAspect="1"/>
          </p:cNvGraphicFramePr>
          <p:nvPr/>
        </p:nvGraphicFramePr>
        <p:xfrm>
          <a:off x="3262313" y="1468438"/>
          <a:ext cx="1824037" cy="1947862"/>
        </p:xfrm>
        <a:graphic>
          <a:graphicData uri="http://schemas.openxmlformats.org/presentationml/2006/ole">
            <p:oleObj spid="_x0000_s8195" name="Worksheet" r:id="rId5" imgW="1614240" imgH="2076120" progId="Excel.Sheet.8">
              <p:embed/>
            </p:oleObj>
          </a:graphicData>
        </a:graphic>
      </p:graphicFrame>
      <p:graphicFrame>
        <p:nvGraphicFramePr>
          <p:cNvPr id="353286" name="Object 6"/>
          <p:cNvGraphicFramePr>
            <a:graphicFrameLocks noChangeAspect="1"/>
          </p:cNvGraphicFramePr>
          <p:nvPr/>
        </p:nvGraphicFramePr>
        <p:xfrm>
          <a:off x="5784850" y="1560513"/>
          <a:ext cx="2046288" cy="1662112"/>
        </p:xfrm>
        <a:graphic>
          <a:graphicData uri="http://schemas.openxmlformats.org/presentationml/2006/ole">
            <p:oleObj spid="_x0000_s8196" name="Worksheet" r:id="rId6" imgW="1614240" imgH="1734840" progId="Excel.Sheet.8">
              <p:embed/>
            </p:oleObj>
          </a:graphicData>
        </a:graphic>
      </p:graphicFrame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2181225" y="22733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Scan D</a:t>
            </a:r>
          </a:p>
        </p:txBody>
      </p:sp>
      <p:sp>
        <p:nvSpPr>
          <p:cNvPr id="353288" name="Line 8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/>
              <a:t>C</a:t>
            </a:r>
            <a:r>
              <a:rPr lang="en-US" sz="2400" i="1" baseline="-25000"/>
              <a:t>1</a:t>
            </a:r>
          </a:p>
        </p:txBody>
      </p:sp>
      <p:sp>
        <p:nvSpPr>
          <p:cNvPr id="353290" name="Text Box 10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/>
              <a:t>L</a:t>
            </a:r>
            <a:r>
              <a:rPr lang="en-US" sz="2400" i="1" baseline="-25000"/>
              <a:t>1</a:t>
            </a:r>
          </a:p>
        </p:txBody>
      </p:sp>
      <p:graphicFrame>
        <p:nvGraphicFramePr>
          <p:cNvPr id="353291" name="Object 11"/>
          <p:cNvGraphicFramePr>
            <a:graphicFrameLocks noChangeAspect="1"/>
          </p:cNvGraphicFramePr>
          <p:nvPr/>
        </p:nvGraphicFramePr>
        <p:xfrm>
          <a:off x="6610350" y="3381375"/>
          <a:ext cx="1120775" cy="2333625"/>
        </p:xfrm>
        <a:graphic>
          <a:graphicData uri="http://schemas.openxmlformats.org/presentationml/2006/ole">
            <p:oleObj spid="_x0000_s8197" name="Worksheet" r:id="rId7" imgW="987480" imgH="2417400" progId="Excel.Sheet.8">
              <p:embed/>
            </p:oleObj>
          </a:graphicData>
        </a:graphic>
      </p:graphicFrame>
      <p:graphicFrame>
        <p:nvGraphicFramePr>
          <p:cNvPr id="353292" name="Object 12"/>
          <p:cNvGraphicFramePr>
            <a:graphicFrameLocks noChangeAspect="1"/>
          </p:cNvGraphicFramePr>
          <p:nvPr/>
        </p:nvGraphicFramePr>
        <p:xfrm>
          <a:off x="3200400" y="3492500"/>
          <a:ext cx="1736725" cy="2247900"/>
        </p:xfrm>
        <a:graphic>
          <a:graphicData uri="http://schemas.openxmlformats.org/presentationml/2006/ole">
            <p:oleObj spid="_x0000_s8198" name="Worksheet" r:id="rId8" imgW="1576080" imgH="2417400" progId="Excel.Sheet.8">
              <p:embed/>
            </p:oleObj>
          </a:graphicData>
        </a:graphic>
      </p:graphicFrame>
      <p:graphicFrame>
        <p:nvGraphicFramePr>
          <p:cNvPr id="353293" name="Object 13"/>
          <p:cNvGraphicFramePr>
            <a:graphicFrameLocks noChangeAspect="1"/>
          </p:cNvGraphicFramePr>
          <p:nvPr/>
        </p:nvGraphicFramePr>
        <p:xfrm>
          <a:off x="812800" y="3756025"/>
          <a:ext cx="1717675" cy="1801813"/>
        </p:xfrm>
        <a:graphic>
          <a:graphicData uri="http://schemas.openxmlformats.org/presentationml/2006/ole">
            <p:oleObj spid="_x0000_s8199" name="Worksheet" r:id="rId9" imgW="1576080" imgH="1734840" progId="Excel.Sheet.8">
              <p:embed/>
            </p:oleObj>
          </a:graphicData>
        </a:graphic>
      </p:graphicFrame>
      <p:sp>
        <p:nvSpPr>
          <p:cNvPr id="353294" name="Text Box 14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/>
              <a:t>L</a:t>
            </a:r>
            <a:r>
              <a:rPr lang="en-US" sz="2400" i="1" baseline="-25000"/>
              <a:t>2</a:t>
            </a:r>
          </a:p>
        </p:txBody>
      </p:sp>
      <p:sp>
        <p:nvSpPr>
          <p:cNvPr id="353295" name="Text Box 15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/>
              <a:t>C</a:t>
            </a:r>
            <a:r>
              <a:rPr lang="en-US" sz="2400" i="1" baseline="-25000"/>
              <a:t>2</a:t>
            </a:r>
          </a:p>
        </p:txBody>
      </p:sp>
      <p:sp>
        <p:nvSpPr>
          <p:cNvPr id="353296" name="Text Box 16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/>
              <a:t>C</a:t>
            </a:r>
            <a:r>
              <a:rPr lang="en-US" sz="2400" i="1" baseline="-25000"/>
              <a:t>2</a:t>
            </a:r>
          </a:p>
        </p:txBody>
      </p:sp>
      <p:sp>
        <p:nvSpPr>
          <p:cNvPr id="353297" name="Line 17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3298" name="Text Box 18"/>
          <p:cNvSpPr txBox="1">
            <a:spLocks noChangeArrowheads="1"/>
          </p:cNvSpPr>
          <p:nvPr/>
        </p:nvSpPr>
        <p:spPr bwMode="auto">
          <a:xfrm>
            <a:off x="5148263" y="3751263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Scan D</a:t>
            </a:r>
          </a:p>
        </p:txBody>
      </p:sp>
      <p:sp>
        <p:nvSpPr>
          <p:cNvPr id="353299" name="AutoShape 19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00" name="Line 20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3301" name="Text Box 21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/>
              <a:t>C</a:t>
            </a:r>
            <a:r>
              <a:rPr lang="en-US" sz="2400" i="1" baseline="-25000"/>
              <a:t>3</a:t>
            </a:r>
          </a:p>
        </p:txBody>
      </p:sp>
      <p:sp>
        <p:nvSpPr>
          <p:cNvPr id="353302" name="Text Box 22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/>
              <a:t>L</a:t>
            </a:r>
            <a:r>
              <a:rPr lang="en-US" sz="2400" i="1" baseline="-25000"/>
              <a:t>3</a:t>
            </a:r>
          </a:p>
        </p:txBody>
      </p:sp>
      <p:graphicFrame>
        <p:nvGraphicFramePr>
          <p:cNvPr id="353303" name="Object 23"/>
          <p:cNvGraphicFramePr>
            <a:graphicFrameLocks noChangeAspect="1"/>
          </p:cNvGraphicFramePr>
          <p:nvPr/>
        </p:nvGraphicFramePr>
        <p:xfrm>
          <a:off x="1166813" y="5845175"/>
          <a:ext cx="1125537" cy="776288"/>
        </p:xfrm>
        <a:graphic>
          <a:graphicData uri="http://schemas.openxmlformats.org/presentationml/2006/ole">
            <p:oleObj spid="_x0000_s8200" name="Worksheet" r:id="rId10" imgW="987480" imgH="711000" progId="Excel.Sheet.8">
              <p:embed/>
            </p:oleObj>
          </a:graphicData>
        </a:graphic>
      </p:graphicFrame>
      <p:sp>
        <p:nvSpPr>
          <p:cNvPr id="353304" name="Text Box 24"/>
          <p:cNvSpPr txBox="1">
            <a:spLocks noChangeArrowheads="1"/>
          </p:cNvSpPr>
          <p:nvPr/>
        </p:nvSpPr>
        <p:spPr bwMode="auto">
          <a:xfrm>
            <a:off x="2732088" y="5881688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Scan D</a:t>
            </a:r>
          </a:p>
        </p:txBody>
      </p:sp>
      <p:graphicFrame>
        <p:nvGraphicFramePr>
          <p:cNvPr id="353305" name="Object 25"/>
          <p:cNvGraphicFramePr>
            <a:graphicFrameLocks noChangeAspect="1"/>
          </p:cNvGraphicFramePr>
          <p:nvPr/>
        </p:nvGraphicFramePr>
        <p:xfrm>
          <a:off x="4568825" y="5835650"/>
          <a:ext cx="1754188" cy="811213"/>
        </p:xfrm>
        <a:graphic>
          <a:graphicData uri="http://schemas.openxmlformats.org/presentationml/2006/ole">
            <p:oleObj spid="_x0000_s8201" name="Worksheet" r:id="rId11" imgW="1576080" imgH="701640" progId="Excel.Sheet.8">
              <p:embed/>
            </p:oleObj>
          </a:graphicData>
        </a:graphic>
      </p:graphicFrame>
      <p:sp>
        <p:nvSpPr>
          <p:cNvPr id="353306" name="AutoShape 26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3307" name="Line 27"/>
          <p:cNvSpPr>
            <a:spLocks noChangeShapeType="1"/>
          </p:cNvSpPr>
          <p:nvPr/>
        </p:nvSpPr>
        <p:spPr bwMode="auto">
          <a:xfrm>
            <a:off x="5181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08" name="Line 28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09" name="Rectangle 29"/>
          <p:cNvSpPr>
            <a:spLocks noChangeArrowheads="1"/>
          </p:cNvSpPr>
          <p:nvPr/>
        </p:nvSpPr>
        <p:spPr bwMode="auto">
          <a:xfrm>
            <a:off x="152400" y="3276600"/>
            <a:ext cx="27193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Verdana" pitchFamily="34" charset="0"/>
              </a:rPr>
              <a:t>min_sup</a:t>
            </a:r>
            <a:r>
              <a:rPr lang="en-US" b="1" dirty="0">
                <a:solidFill>
                  <a:srgbClr val="0000FF"/>
                </a:solidFill>
                <a:latin typeface="Verdana" pitchFamily="34" charset="0"/>
              </a:rPr>
              <a:t>=2=50%</a:t>
            </a:r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314325" y="1752600"/>
          <a:ext cx="1814512" cy="1620837"/>
        </p:xfrm>
        <a:graphic>
          <a:graphicData uri="http://schemas.openxmlformats.org/presentationml/2006/ole">
            <p:oleObj spid="_x0000_s8202" name="Worksheet" r:id="rId12" imgW="1661760" imgH="1734840" progId="Excel.Sheet.8">
              <p:embed/>
            </p:oleObj>
          </a:graphicData>
        </a:graphic>
      </p:graphicFrame>
      <p:graphicFrame>
        <p:nvGraphicFramePr>
          <p:cNvPr id="43" name="Object 5"/>
          <p:cNvGraphicFramePr>
            <a:graphicFrameLocks noChangeAspect="1"/>
          </p:cNvGraphicFramePr>
          <p:nvPr/>
        </p:nvGraphicFramePr>
        <p:xfrm>
          <a:off x="3273425" y="1454150"/>
          <a:ext cx="1824037" cy="1947862"/>
        </p:xfrm>
        <a:graphic>
          <a:graphicData uri="http://schemas.openxmlformats.org/presentationml/2006/ole">
            <p:oleObj spid="_x0000_s8203" name="Worksheet" r:id="rId13" imgW="1614240" imgH="2076120" progId="Excel.Sheet.8">
              <p:embed/>
            </p:oleObj>
          </a:graphicData>
        </a:graphic>
      </p:graphicFrame>
      <p:graphicFrame>
        <p:nvGraphicFramePr>
          <p:cNvPr id="44" name="Object 6"/>
          <p:cNvGraphicFramePr>
            <a:graphicFrameLocks noChangeAspect="1"/>
          </p:cNvGraphicFramePr>
          <p:nvPr/>
        </p:nvGraphicFramePr>
        <p:xfrm>
          <a:off x="5795962" y="1546225"/>
          <a:ext cx="2046288" cy="1662112"/>
        </p:xfrm>
        <a:graphic>
          <a:graphicData uri="http://schemas.openxmlformats.org/presentationml/2006/ole">
            <p:oleObj spid="_x0000_s8204" name="Worksheet" r:id="rId14" imgW="1614240" imgH="1734840" progId="Excel.Sheet.8">
              <p:embed/>
            </p:oleObj>
          </a:graphicData>
        </a:graphic>
      </p:graphicFrame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2308225" y="2705100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" name="Object 11"/>
          <p:cNvGraphicFramePr>
            <a:graphicFrameLocks noChangeAspect="1"/>
          </p:cNvGraphicFramePr>
          <p:nvPr/>
        </p:nvGraphicFramePr>
        <p:xfrm>
          <a:off x="6621462" y="3367087"/>
          <a:ext cx="1120775" cy="2333625"/>
        </p:xfrm>
        <a:graphic>
          <a:graphicData uri="http://schemas.openxmlformats.org/presentationml/2006/ole">
            <p:oleObj spid="_x0000_s8205" name="Worksheet" r:id="rId15" imgW="987480" imgH="2417400" progId="Excel.Sheet.8">
              <p:embed/>
            </p:oleObj>
          </a:graphicData>
        </a:graphic>
      </p:graphicFrame>
      <p:graphicFrame>
        <p:nvGraphicFramePr>
          <p:cNvPr id="47" name="Object 12"/>
          <p:cNvGraphicFramePr>
            <a:graphicFrameLocks noChangeAspect="1"/>
          </p:cNvGraphicFramePr>
          <p:nvPr/>
        </p:nvGraphicFramePr>
        <p:xfrm>
          <a:off x="3211512" y="3478212"/>
          <a:ext cx="1736725" cy="2247900"/>
        </p:xfrm>
        <a:graphic>
          <a:graphicData uri="http://schemas.openxmlformats.org/presentationml/2006/ole">
            <p:oleObj spid="_x0000_s8206" name="Worksheet" r:id="rId16" imgW="1576080" imgH="2417400" progId="Excel.Sheet.8">
              <p:embed/>
            </p:oleObj>
          </a:graphicData>
        </a:graphic>
      </p:graphicFrame>
      <p:sp>
        <p:nvSpPr>
          <p:cNvPr id="49" name="Line 17"/>
          <p:cNvSpPr>
            <a:spLocks noChangeShapeType="1"/>
          </p:cNvSpPr>
          <p:nvPr/>
        </p:nvSpPr>
        <p:spPr bwMode="auto">
          <a:xfrm flipH="1">
            <a:off x="5138737" y="4238625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AutoShape 19"/>
          <p:cNvSpPr>
            <a:spLocks noChangeArrowheads="1"/>
          </p:cNvSpPr>
          <p:nvPr/>
        </p:nvSpPr>
        <p:spPr bwMode="auto">
          <a:xfrm>
            <a:off x="7872412" y="3055937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" name="Object 23"/>
          <p:cNvGraphicFramePr>
            <a:graphicFrameLocks noChangeAspect="1"/>
          </p:cNvGraphicFramePr>
          <p:nvPr/>
        </p:nvGraphicFramePr>
        <p:xfrm>
          <a:off x="1177925" y="5830887"/>
          <a:ext cx="1125537" cy="776288"/>
        </p:xfrm>
        <a:graphic>
          <a:graphicData uri="http://schemas.openxmlformats.org/presentationml/2006/ole">
            <p:oleObj spid="_x0000_s8207" name="Worksheet" r:id="rId17" imgW="987480" imgH="711000" progId="Excel.Sheet.8">
              <p:embed/>
            </p:oleObj>
          </a:graphicData>
        </a:graphic>
      </p:graphicFrame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2743200" y="58674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Scan D</a:t>
            </a:r>
          </a:p>
        </p:txBody>
      </p:sp>
      <p:graphicFrame>
        <p:nvGraphicFramePr>
          <p:cNvPr id="53" name="Object 25"/>
          <p:cNvGraphicFramePr>
            <a:graphicFrameLocks noChangeAspect="1"/>
          </p:cNvGraphicFramePr>
          <p:nvPr/>
        </p:nvGraphicFramePr>
        <p:xfrm>
          <a:off x="4579937" y="5821362"/>
          <a:ext cx="1754188" cy="811213"/>
        </p:xfrm>
        <a:graphic>
          <a:graphicData uri="http://schemas.openxmlformats.org/presentationml/2006/ole">
            <p:oleObj spid="_x0000_s8208" name="Worksheet" r:id="rId18" imgW="1576080" imgH="701640" progId="Excel.Sheet.8">
              <p:embed/>
            </p:oleObj>
          </a:graphicData>
        </a:graphic>
      </p:graphicFrame>
      <p:sp>
        <p:nvSpPr>
          <p:cNvPr id="54" name="AutoShape 26"/>
          <p:cNvSpPr>
            <a:spLocks noChangeArrowheads="1"/>
          </p:cNvSpPr>
          <p:nvPr/>
        </p:nvSpPr>
        <p:spPr bwMode="auto">
          <a:xfrm>
            <a:off x="212725" y="4832350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" name="Line 27"/>
          <p:cNvSpPr>
            <a:spLocks noChangeShapeType="1"/>
          </p:cNvSpPr>
          <p:nvPr/>
        </p:nvSpPr>
        <p:spPr bwMode="auto">
          <a:xfrm>
            <a:off x="5192712" y="2424112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 flipH="1">
            <a:off x="2678112" y="4633912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543800" cy="76200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800" b="1" dirty="0" err="1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 Algorithm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Pseudo-code: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i="1" dirty="0"/>
              <a:t>C</a:t>
            </a:r>
            <a:r>
              <a:rPr lang="en-US" sz="1800" i="1" baseline="-25000" dirty="0"/>
              <a:t>k</a:t>
            </a:r>
            <a:r>
              <a:rPr lang="en-US" sz="1800" dirty="0"/>
              <a:t>: Candidate </a:t>
            </a:r>
            <a:r>
              <a:rPr lang="en-US" sz="1800" dirty="0" err="1"/>
              <a:t>itemset</a:t>
            </a:r>
            <a:r>
              <a:rPr lang="en-US" sz="1800" dirty="0"/>
              <a:t> of size k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i="1" dirty="0" err="1"/>
              <a:t>L</a:t>
            </a:r>
            <a:r>
              <a:rPr lang="en-US" sz="1800" i="1" baseline="-25000" dirty="0" err="1"/>
              <a:t>k</a:t>
            </a:r>
            <a:r>
              <a:rPr lang="en-US" sz="1800" dirty="0"/>
              <a:t> : frequent </a:t>
            </a:r>
            <a:r>
              <a:rPr lang="en-US" sz="1800" dirty="0" err="1"/>
              <a:t>itemset</a:t>
            </a:r>
            <a:r>
              <a:rPr lang="en-US" sz="1800" dirty="0"/>
              <a:t> of size k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dirty="0"/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i="1" dirty="0"/>
              <a:t>L</a:t>
            </a:r>
            <a:r>
              <a:rPr lang="en-US" sz="1800" i="1" baseline="-25000" dirty="0"/>
              <a:t>1</a:t>
            </a:r>
            <a:r>
              <a:rPr lang="en-US" sz="1800" dirty="0"/>
              <a:t> = {frequent items};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F83F24"/>
                </a:solidFill>
              </a:rPr>
              <a:t>for</a:t>
            </a:r>
            <a:r>
              <a:rPr lang="en-US" sz="1800" b="1" dirty="0"/>
              <a:t> </a:t>
            </a:r>
            <a:r>
              <a:rPr lang="en-US" sz="1800" dirty="0"/>
              <a:t>(</a:t>
            </a:r>
            <a:r>
              <a:rPr lang="en-US" sz="1800" i="1" dirty="0"/>
              <a:t>k</a:t>
            </a:r>
            <a:r>
              <a:rPr lang="en-US" sz="1800" dirty="0"/>
              <a:t> = 1; </a:t>
            </a:r>
            <a:r>
              <a:rPr lang="en-US" sz="1800" i="1" dirty="0" err="1"/>
              <a:t>L</a:t>
            </a:r>
            <a:r>
              <a:rPr lang="en-US" sz="1800" i="1" baseline="-25000" dirty="0" err="1"/>
              <a:t>k</a:t>
            </a:r>
            <a:r>
              <a:rPr lang="en-US" sz="1800" dirty="0"/>
              <a:t> !=</a:t>
            </a:r>
            <a:r>
              <a:rPr lang="en-US" sz="1800" dirty="0">
                <a:sym typeface="Symbol" pitchFamily="18" charset="2"/>
              </a:rPr>
              <a:t></a:t>
            </a:r>
            <a:r>
              <a:rPr lang="en-US" sz="1800" dirty="0"/>
              <a:t>; </a:t>
            </a:r>
            <a:r>
              <a:rPr lang="en-US" sz="1800" i="1" dirty="0"/>
              <a:t>k</a:t>
            </a:r>
            <a:r>
              <a:rPr lang="en-US" sz="1800" dirty="0"/>
              <a:t>++) </a:t>
            </a:r>
            <a:r>
              <a:rPr lang="en-US" sz="1800" b="1" dirty="0">
                <a:solidFill>
                  <a:srgbClr val="F83F24"/>
                </a:solidFill>
              </a:rPr>
              <a:t>do begin</a:t>
            </a:r>
            <a:endParaRPr lang="en-US" sz="1800" dirty="0"/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/>
              <a:t>     </a:t>
            </a:r>
            <a:r>
              <a:rPr lang="en-US" sz="1800" i="1" dirty="0"/>
              <a:t>C</a:t>
            </a:r>
            <a:r>
              <a:rPr lang="en-US" sz="1800" i="1" baseline="-25000" dirty="0"/>
              <a:t>k+1</a:t>
            </a:r>
            <a:r>
              <a:rPr lang="en-US" sz="1800" dirty="0"/>
              <a:t> = candidates generated from </a:t>
            </a:r>
            <a:r>
              <a:rPr lang="en-US" sz="1800" i="1" dirty="0" err="1"/>
              <a:t>L</a:t>
            </a:r>
            <a:r>
              <a:rPr lang="en-US" sz="1800" i="1" baseline="-25000" dirty="0" err="1"/>
              <a:t>k</a:t>
            </a:r>
            <a:r>
              <a:rPr lang="en-US" sz="1800" dirty="0"/>
              <a:t>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/>
              <a:t>                      // join and prune steps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rgbClr val="F83F24"/>
                </a:solidFill>
              </a:rPr>
              <a:t>for each</a:t>
            </a:r>
            <a:r>
              <a:rPr lang="en-US" sz="1800" dirty="0"/>
              <a:t> transaction </a:t>
            </a:r>
            <a:r>
              <a:rPr lang="en-US" sz="1800" i="1" dirty="0"/>
              <a:t>t</a:t>
            </a:r>
            <a:r>
              <a:rPr lang="en-US" sz="1800" dirty="0"/>
              <a:t> in database do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       increment the count of all candidates in </a:t>
            </a:r>
            <a:r>
              <a:rPr lang="en-US" sz="1600" i="1" dirty="0"/>
              <a:t>C</a:t>
            </a:r>
            <a:r>
              <a:rPr lang="en-US" sz="1600" i="1" baseline="-25000" dirty="0"/>
              <a:t>k+1</a:t>
            </a:r>
            <a:r>
              <a:rPr lang="en-US" sz="1600" dirty="0"/>
              <a:t>                            that are contained in </a:t>
            </a:r>
            <a:r>
              <a:rPr lang="en-US" sz="1600" i="1" dirty="0"/>
              <a:t>t</a:t>
            </a:r>
            <a:endParaRPr lang="en-US" sz="1600" dirty="0"/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/>
              <a:t>    </a:t>
            </a:r>
            <a:r>
              <a:rPr lang="en-US" sz="1800" i="1" dirty="0"/>
              <a:t>L</a:t>
            </a:r>
            <a:r>
              <a:rPr lang="en-US" sz="1800" i="1" baseline="-25000" dirty="0"/>
              <a:t>k+1</a:t>
            </a:r>
            <a:r>
              <a:rPr lang="en-US" sz="1800" dirty="0"/>
              <a:t>  = candidates in </a:t>
            </a:r>
            <a:r>
              <a:rPr lang="en-US" sz="1800" i="1" dirty="0"/>
              <a:t>C</a:t>
            </a:r>
            <a:r>
              <a:rPr lang="en-US" sz="1800" i="1" baseline="-25000" dirty="0"/>
              <a:t>k+1</a:t>
            </a:r>
            <a:r>
              <a:rPr lang="en-US" sz="1800" dirty="0"/>
              <a:t> with </a:t>
            </a:r>
            <a:r>
              <a:rPr lang="en-US" sz="1800" dirty="0" err="1"/>
              <a:t>min_support</a:t>
            </a:r>
            <a:r>
              <a:rPr lang="en-US" sz="1800" dirty="0"/>
              <a:t> (frequent)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/>
              <a:t>   </a:t>
            </a:r>
            <a:r>
              <a:rPr lang="en-US" sz="1800" b="1" dirty="0">
                <a:solidFill>
                  <a:srgbClr val="F83F24"/>
                </a:solidFill>
              </a:rPr>
              <a:t> end</a:t>
            </a:r>
            <a:endParaRPr lang="en-US" sz="1800" dirty="0"/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F83F24"/>
                </a:solidFill>
              </a:rPr>
              <a:t>return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</a:t>
            </a:r>
            <a:r>
              <a:rPr lang="en-US" sz="1800" i="1" baseline="-25000" dirty="0"/>
              <a:t>k</a:t>
            </a:r>
            <a:r>
              <a:rPr lang="en-US" sz="1800" dirty="0"/>
              <a:t> </a:t>
            </a:r>
            <a:r>
              <a:rPr lang="en-US" sz="1800" i="1" dirty="0" err="1"/>
              <a:t>L</a:t>
            </a:r>
            <a:r>
              <a:rPr lang="en-US" sz="1800" i="1" baseline="-25000" dirty="0" err="1"/>
              <a:t>k</a:t>
            </a:r>
            <a:r>
              <a:rPr lang="en-US" sz="180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Important steps in candidate generation: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Join Step</a:t>
            </a:r>
            <a:r>
              <a:rPr lang="en-US" sz="2000" dirty="0"/>
              <a:t>: </a:t>
            </a:r>
            <a:r>
              <a:rPr lang="en-US" sz="1800" dirty="0"/>
              <a:t>C</a:t>
            </a:r>
            <a:r>
              <a:rPr lang="en-US" sz="1400" baseline="-25000" dirty="0"/>
              <a:t>k+1</a:t>
            </a:r>
            <a:r>
              <a:rPr lang="en-US" sz="1400" dirty="0"/>
              <a:t> </a:t>
            </a:r>
            <a:r>
              <a:rPr lang="en-US" sz="1800" dirty="0"/>
              <a:t>is generated by joining </a:t>
            </a:r>
            <a:r>
              <a:rPr lang="en-US" sz="1800" dirty="0" err="1"/>
              <a:t>L</a:t>
            </a:r>
            <a:r>
              <a:rPr lang="en-US" sz="1400" baseline="-25000" dirty="0" err="1"/>
              <a:t>k</a:t>
            </a:r>
            <a:r>
              <a:rPr lang="en-US" sz="1400" baseline="-25000" dirty="0"/>
              <a:t> </a:t>
            </a:r>
            <a:r>
              <a:rPr lang="en-US" sz="1800" dirty="0"/>
              <a:t>with itself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Prune Step</a:t>
            </a:r>
            <a:r>
              <a:rPr lang="en-US" sz="2000" dirty="0"/>
              <a:t>:  </a:t>
            </a:r>
            <a:r>
              <a:rPr lang="en-US" sz="1800" dirty="0"/>
              <a:t>Any k-</a:t>
            </a:r>
            <a:r>
              <a:rPr lang="en-US" sz="1800" dirty="0" err="1"/>
              <a:t>itemset</a:t>
            </a:r>
            <a:r>
              <a:rPr lang="en-US" sz="1800" dirty="0"/>
              <a:t> that is not frequent cannot be a subset of a frequent (k+1)-</a:t>
            </a:r>
            <a:r>
              <a:rPr lang="en-US" sz="1800" dirty="0" err="1"/>
              <a:t>itemset</a:t>
            </a:r>
            <a:endParaRPr lang="en-US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Definitions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Set of items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I={I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D={t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Itemset: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is a set of items where each item is an element drawn from a finite set of possible  items.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An itemset having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items  is said to have length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often denoted as a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-itemset</a:t>
            </a:r>
          </a:p>
          <a:p>
            <a:pPr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Count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The count of an itemset X in D: (number of transactions of D that contain X as a subset) </a:t>
            </a:r>
          </a:p>
          <a:p>
            <a:pPr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Support-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support of an itemset  X in D is the fraction of  transactions of D that contain X as a subset  </a:t>
            </a:r>
          </a:p>
          <a:p>
            <a:pPr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Support(X) =   count(X)/ |D|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Definitions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Minimum support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The minimum support (or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minsup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is a used defined threshold indicating that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whose support is less than this threshold are not interesting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Frequent itemset: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itemset X is frequent if support(X) &gt;=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minsup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Association rule: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two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X, Y such that X ∩ Y = ⱷ (empty set) , an association rule is of the form  X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Y, and it semantically means that the presence of X is good indicator of the presence of Y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Definitions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Support of AR (X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Y)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an association rule X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Y, its support is defined as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Support ( X  Y) = Support(X  U Y)  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Confidence: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Given a AR X  Y, its confidence is defined as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Confidence(X  Y)  = Support(X  Y) / Support (X)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Minimum confidence: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Minimum confidence (or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minconf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is a user defined threshold indicating that the association rules with confidence less than this threshold are not interesting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Interesting association rule: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interesting association rule is one whose support and confidence is not less than the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minsup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minconf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respectively.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Sample Data to Illustrate Association Rules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Documents and Settings\Administrator\Desktop\dum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5722"/>
            <a:ext cx="8229600" cy="3454919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Support Values for few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6868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Confidence Values for few ARs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Documents and Settings\Administrator\Desktop\dum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4196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Association Rule Problem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a set of items I={I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and a database of transactions D={t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where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={I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I, the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Association Rule Problem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to identify all association rules X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 with a minimum support and confidence.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note:  (Support of 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is same as support of 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Y)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Steps involved in Finding Association Rules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Find  Frequent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Generate rules from Frequent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Itemsets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1588</Words>
  <Application>Microsoft Office PowerPoint</Application>
  <PresentationFormat>On-screen Show (4:3)</PresentationFormat>
  <Paragraphs>168</Paragraphs>
  <Slides>29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Office Theme</vt:lpstr>
      <vt:lpstr>Document</vt:lpstr>
      <vt:lpstr>Worksheet</vt:lpstr>
      <vt:lpstr>VISIO</vt:lpstr>
      <vt:lpstr>Visio</vt:lpstr>
      <vt:lpstr>Association Rule Mining</vt:lpstr>
      <vt:lpstr>Frequent Pattern Mining</vt:lpstr>
      <vt:lpstr>Definitions</vt:lpstr>
      <vt:lpstr>Definitions (2)</vt:lpstr>
      <vt:lpstr>Definitions (3)</vt:lpstr>
      <vt:lpstr>Sample Data to Illustrate Association Rules </vt:lpstr>
      <vt:lpstr>Support Values for few Itemsets</vt:lpstr>
      <vt:lpstr>Confidence Values for few ARs</vt:lpstr>
      <vt:lpstr>Association Rule Problem</vt:lpstr>
      <vt:lpstr>Algorithm to generate ARs </vt:lpstr>
      <vt:lpstr>Sample Data to Illustrate Association Rules </vt:lpstr>
      <vt:lpstr>Generation of ARs for D (example set of transactions)</vt:lpstr>
      <vt:lpstr>Generation of ARs for D (example set of transactions) -2 </vt:lpstr>
      <vt:lpstr>Frequent Itemset Generation </vt:lpstr>
      <vt:lpstr>Frequent Itemset Generation (2)</vt:lpstr>
      <vt:lpstr>Brute-force approach  </vt:lpstr>
      <vt:lpstr>Apriori Algorithm </vt:lpstr>
      <vt:lpstr>Illustrating Apriori Principle</vt:lpstr>
      <vt:lpstr>Slide 19</vt:lpstr>
      <vt:lpstr>Slide 20</vt:lpstr>
      <vt:lpstr>Frequent Itemset Generation</vt:lpstr>
      <vt:lpstr>Frequent Itemset Generation (2) </vt:lpstr>
      <vt:lpstr>Brute-force approach (1) </vt:lpstr>
      <vt:lpstr>Reducing the computational complexity of FI generation </vt:lpstr>
      <vt:lpstr>Fk-1 × F1 Method </vt:lpstr>
      <vt:lpstr>Fk-1 × Fk-1 Method </vt:lpstr>
      <vt:lpstr>Fk-1 × Fk-1 Method </vt:lpstr>
      <vt:lpstr>The Apriori Algorithm — Example</vt:lpstr>
      <vt:lpstr>The Apriori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 Policy Database Management Systems</dc:title>
  <dc:creator>iiitdm</dc:creator>
  <cp:lastModifiedBy>iiitdm</cp:lastModifiedBy>
  <cp:revision>92</cp:revision>
  <dcterms:created xsi:type="dcterms:W3CDTF">2016-12-28T05:49:17Z</dcterms:created>
  <dcterms:modified xsi:type="dcterms:W3CDTF">2018-01-19T02:27:11Z</dcterms:modified>
</cp:coreProperties>
</file>