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59" r:id="rId6"/>
    <p:sldId id="268" r:id="rId7"/>
    <p:sldId id="261" r:id="rId8"/>
    <p:sldId id="262" r:id="rId9"/>
    <p:sldId id="269" r:id="rId10"/>
    <p:sldId id="270" r:id="rId11"/>
    <p:sldId id="272" r:id="rId12"/>
    <p:sldId id="274" r:id="rId13"/>
    <p:sldId id="273" r:id="rId14"/>
    <p:sldId id="263" r:id="rId15"/>
    <p:sldId id="275" r:id="rId16"/>
    <p:sldId id="264" r:id="rId17"/>
    <p:sldId id="276" r:id="rId18"/>
    <p:sldId id="277" r:id="rId19"/>
    <p:sldId id="278" r:id="rId20"/>
    <p:sldId id="266" r:id="rId21"/>
    <p:sldId id="267" r:id="rId22"/>
    <p:sldId id="279" r:id="rId23"/>
    <p:sldId id="283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0A568-EB37-4B9C-9ED7-A7EA0AE0D6BB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C991-4076-4D89-820D-6359260E0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35670-2810-43C4-9D29-2353914ED90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13C12-DD7B-41E4-B8EF-F07609CCCB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CD4E6-5209-4D41-8121-C183DF26EF6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9E307-726A-4DA5-BDA8-DB024A984A7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9F7AC-66B3-4C0A-B2D7-0C801EB2BEF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 : the expected information needed to classify a given sample</a:t>
            </a:r>
          </a:p>
          <a:p>
            <a:r>
              <a:rPr lang="en-US" smtClean="0"/>
              <a:t>E (entropy) : expected information based on the partitioning into subsets by A</a:t>
            </a:r>
          </a:p>
          <a:p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6FB2A-D90A-4453-85CB-F7548E369DD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C991-4076-4D89-820D-6359260E00F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A2F6-3924-4E48-AC89-45DDE8562FA1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42C6-A366-4974-BAAC-BAB855F64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4.xls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Excel_97-2003_Worksheet6.xls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Microsoft_Office_Excel_97-2003_Worksheet5.xls"/><Relationship Id="rId9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Excel_97-2003_Worksheet2.xls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Issues: Evaluating Classification Methods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 to the ability of a given classifier to correctly predict the class label of new or previously unseen data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Percentage of records in the test dataset that are correctly classified by the classifier.  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to construct the model (training time)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to use the model (classification/prediction time)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Robustness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Ability of the classifier to make correct predictions given noisy data or data with missing values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Issues: Evaluating Classification Methods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efficiency in  handling disk-resident databases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understanding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insight provided by the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 Induction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decision tree is a flowchart-like structure, where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internal node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nonleaf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node) denotes a test on an attribute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branch represents an outcome of the test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leaf node (or terminal node) holds a class label 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71600"/>
            <a:ext cx="403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Induction: An Example Data Set  </a:t>
            </a:r>
            <a:endParaRPr lang="en-US" sz="3800" dirty="0"/>
          </a:p>
        </p:txBody>
      </p:sp>
      <p:graphicFrame>
        <p:nvGraphicFramePr>
          <p:cNvPr id="6146" name="Object 1024"/>
          <p:cNvGraphicFramePr>
            <a:graphicFrameLocks/>
          </p:cNvGraphicFramePr>
          <p:nvPr>
            <p:ph idx="1"/>
          </p:nvPr>
        </p:nvGraphicFramePr>
        <p:xfrm>
          <a:off x="2914650" y="1600200"/>
          <a:ext cx="5772150" cy="4457700"/>
        </p:xfrm>
        <a:graphic>
          <a:graphicData uri="http://schemas.openxmlformats.org/presentationml/2006/ole">
            <p:oleObj spid="_x0000_s6146" name="Worksheet" r:id="rId3" imgW="5772150" imgH="4457700" progId="Excel.Sheet.8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1200" y="18288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22098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364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657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39624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42672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4800600"/>
            <a:ext cx="7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510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5410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Middle aged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457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571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Senior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7B87A48E-22C2-469D-9FB6-F4DEA39A261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Induction: An Example (2)</a:t>
            </a:r>
            <a:endParaRPr lang="en-US" sz="3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95250" y="2730500"/>
            <a:ext cx="6305550" cy="3898900"/>
            <a:chOff x="768" y="1096"/>
            <a:chExt cx="3972" cy="2456"/>
          </a:xfrm>
        </p:grpSpPr>
        <p:sp>
          <p:nvSpPr>
            <p:cNvPr id="3079" name="Rectangle 3"/>
            <p:cNvSpPr>
              <a:spLocks noChangeArrowheads="1"/>
            </p:cNvSpPr>
            <p:nvPr/>
          </p:nvSpPr>
          <p:spPr bwMode="auto">
            <a:xfrm>
              <a:off x="2292" y="1096"/>
              <a:ext cx="624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3082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094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95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96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097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098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3099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3100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3101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310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3074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p:oleObj spid="_x0000_s3074" name="Worksheet" r:id="rId4" imgW="5772150" imgH="4457700" progId="Excel.Sheet.8">
              <p:embed/>
            </p:oleObj>
          </a:graphicData>
        </a:graphic>
      </p:graphicFrame>
      <p:sp>
        <p:nvSpPr>
          <p:cNvPr id="3078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Training data set: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Buys_computer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tree: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0600" y="3276600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Youth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3276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Senior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2200" y="3352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Middle-aged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Decision Tree – Advantages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Decision</a:t>
            </a:r>
            <a:r>
              <a:rPr kumimoji="0" lang="en-US" sz="2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trees can easily be converted to classification rules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 tree classifiers does not require any domain knowledge and it is appropriate for exploratory knowledge discovery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handle high dimensional data 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easy for the human beings to understand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 of DT are simple and fast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Good accuracy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areas: medicine, manufacturing, financial analysis, astronomy and molecular biology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2025283-9D57-47F3-BC80-36CE5F64E5E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Algorithm for Decision Tree Induction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Tree is constructed in a 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training set is recursively partitioned into smaller subsets as the tree is being built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are categorical (if continuous-valued, they are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discretized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attributes are selected on the basis of a heuristic or statistical measure (e.g., information gain)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Algorithm for Decision Tree Induction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Conditions for stopping partitioning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no remaining attributes for further partitioning – majority voting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no samples left</a:t>
            </a: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complexity :   O(n× |D| × log(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|D| ) – 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 number of attributes describing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|D| - number of training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</a:t>
            </a:r>
          </a:p>
          <a:p>
            <a:pPr lvl="1">
              <a:spcBef>
                <a:spcPct val="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Information gain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attribute selection measure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– training data set (with class labels)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distinct classes -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(for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1, …, m)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–set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class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|D|  , |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|  - denote the number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 and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respetively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root - hold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attribute with the highest information gain is chosen as the splitting attribute for node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Information gain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Info(D) =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the probability that an arbitrary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 belongs to class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it is estimated by,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|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i,D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  /  | D| .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 log function to the base 2 is used (because the information is encoded in bits)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Info(D)   is the average amount of information needed to identify the class label of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D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Info(D)  is also known as the entropy of 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21431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Supervised learning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Supervision: The training data (observations, measurements, etc.) are accompanied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indicating the class of the observations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data is classified based on the training set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model or classifier is constructed to predict  categorical labels (classes) 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“safe” or “risky” – loan application data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“yes” or “no” for marketing data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“treatment A” or “treatment B” or “treatment C” for medical data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Fraud detection: if a transaction is fraudulent</a:t>
            </a:r>
          </a:p>
          <a:p>
            <a:pPr lvl="2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6D09A3-23D4-4D80-966F-D11A085A4D7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Attribute Selection Measure: Information Gain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ID3/C4.5)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the attribute with the highest information gain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probability that an arbitrary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D belongs to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estimated by |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|/|D|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Expected information (entropy) needed to classify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needed (after using A to split D into v partitions) to classify D: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gained by branching on attribute 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p:oleObj spid="_x0000_s4098" name="Equation" r:id="rId4" imgW="1612900" imgH="43180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p:oleObj spid="_x0000_s4099" name="Equation" r:id="rId5" imgW="1892300" imgH="457200" progId="Equation.3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p:oleObj spid="_x0000_s4100" name="Equation" r:id="rId6" imgW="1790700" imgH="2159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4277E7-4BDC-4D89-AE4E-AA9AA531D06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Attribute Selection: Information Gain</a:t>
            </a:r>
          </a:p>
        </p:txBody>
      </p:sp>
      <p:sp>
        <p:nvSpPr>
          <p:cNvPr id="5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smtClean="0">
                <a:solidFill>
                  <a:srgbClr val="121328"/>
                </a:solidFill>
              </a:rPr>
              <a:t>Class N: buys_computer = “no”</a:t>
            </a:r>
            <a:endParaRPr lang="en-US" sz="2000" smtClean="0"/>
          </a:p>
        </p:txBody>
      </p:sp>
      <p:sp>
        <p:nvSpPr>
          <p:cNvPr id="5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            means “age &lt;=30” has 5 out of 14 samples, with 2 yes’es  and 3 no’s.   Hence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sz="2000" smtClean="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sz="2000" smtClean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439863"/>
        </p:xfrm>
        <a:graphic>
          <a:graphicData uri="http://schemas.openxmlformats.org/presentationml/2006/ole">
            <p:oleObj spid="_x0000_s5122" name="Worksheet" r:id="rId4" imgW="3352800" imgH="1438250" progId="Excel.Sheet.8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p:oleObj spid="_x0000_s5123" name="Equation" r:id="rId5" imgW="2044700" imgH="812800" progId="Equation.3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p:oleObj spid="_x0000_s5124" name="Equation" r:id="rId6" imgW="3594100" imgH="1193800" progId="Equation.3">
              <p:embed/>
            </p:oleObj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p:oleObj spid="_x0000_s5125" name="Equation" r:id="rId7" imgW="2552700" imgH="241300" progId="Equation.3">
              <p:embed/>
            </p:oleObj>
          </a:graphicData>
        </a:graphic>
      </p:graphicFrame>
      <p:graphicFrame>
        <p:nvGraphicFramePr>
          <p:cNvPr id="5126" name="Object 9"/>
          <p:cNvGraphicFramePr>
            <a:graphicFrameLocks/>
          </p:cNvGraphicFramePr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p:oleObj spid="_x0000_s5126" name="Worksheet" r:id="rId8" imgW="5778000" imgH="3948840" progId="Excel.Sheet.8">
              <p:embed/>
            </p:oleObj>
          </a:graphicData>
        </a:graphic>
      </p:graphicFrame>
      <p:graphicFrame>
        <p:nvGraphicFramePr>
          <p:cNvPr id="5127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p:oleObj spid="_x0000_s5127" name="Equation" r:id="rId9" imgW="583947" imgH="393529" progId="Equation.3">
              <p:embed/>
            </p:oleObj>
          </a:graphicData>
        </a:graphic>
      </p:graphicFrame>
      <p:graphicFrame>
        <p:nvGraphicFramePr>
          <p:cNvPr id="5128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p:oleObj spid="_x0000_s5128" name="Equation" r:id="rId10" imgW="3314700" imgH="3937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Attribute Selection: Information Gain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6962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Expected information required  needed to classify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D: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Info(D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  - (9/14) * 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(9/14) – (5/14 )*log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(5/14)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0.940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Expected information required to classify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D if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partitioned according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)=  5/14 * (-(2/5) * log2 (2/5) – (3/5) * log2(3/5) 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4/14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( -(4/4) * log2 (4/4) -   (0/4)* log2 (0/4))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+ 5/14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( -(3/5) * log2 (3/5)    -   (2/5) * log2 (2/5)) = 0.694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Gain in information from such a partitioning would be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Gain(age) = Info(D) -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(d) =  0.940 -   0.694 = 0.246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Attribute Selection: Information Gain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 we can compute Gain(income) = 0.029, Gain(student)  = 0.151  and Gain(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credit_rating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.048.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highest information gain among the attributes, it is selected as the splitting attribute.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partitioned as given in figure (shown in the next slide)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8001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9248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Computing Information-Gain for Continuous-Value Attributes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5638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Let attribute A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Must determine the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best split point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Sort the value A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Typically, the midpoint between each pair of adjacent values is considered as a possible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)/2 is the midpoint between the values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each possible split-point for A, we evaluate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(D), where  number of partitions is two.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point with the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minimum expected information requirement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A is selected as the split-point for A</a:t>
            </a:r>
          </a:p>
          <a:p>
            <a:pPr>
              <a:lnSpc>
                <a:spcPct val="115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Split:</a:t>
            </a:r>
          </a:p>
          <a:p>
            <a:pPr lvl="1">
              <a:lnSpc>
                <a:spcPct val="115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D1 is the set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D satisfying A ≤ split-point, and D2 is the set of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D satisfying A &gt; split-point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 Problem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a database D={t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,t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and a set of classes C={C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,…,C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Classification Problem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to define a mapping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: 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where each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assigned to one class.</a:t>
            </a:r>
          </a:p>
          <a:p>
            <a:pPr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Prediction Problems: Classification vs. Numeric Prediction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Numeric Prediction 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models continuous-valued functions or ordered value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Predicts unknown values.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much money the customer will spend?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 is the technique used for prediction</a:t>
            </a:r>
          </a:p>
          <a:p>
            <a:pPr lvl="1"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Classification—A Two-Step Process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  (classifier) construction: describing a set of predetermined classes or concepts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/sample is assumed to belong to a predefined class, as determined by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class label attribute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set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used for model construction is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training set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model is represented as classification rules, decision trees, or mathematical formulae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Classification—A Two-Step Process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built in the first step is used for classifying future or unknown data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Estimating accuracy of the model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known label of test sample is compared with the classified result from the model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 rate is the percentage of test set samples that are correctly classified by the model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set is independent of training set (otherwise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accuracy is acceptable, use the model to classify new data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BE373C-0499-4FDB-BE31-E4E963DC203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1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6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p:oleObj spid="_x0000_s1026" name="Worksheet" r:id="rId5" imgW="5437188" imgH="2495550" progId="Excel.Sheet.8">
              <p:embed/>
            </p:oleObj>
          </a:graphicData>
        </a:graphic>
      </p:graphicFrame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39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0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036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2AAD1D-07D3-483B-91D2-EA995FDDCE2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4200" b="1" dirty="0" smtClean="0">
                <a:latin typeface="Times New Roman" pitchFamily="18" charset="0"/>
                <a:cs typeface="Times New Roman" pitchFamily="18" charset="0"/>
              </a:rPr>
              <a:t>Process (2): Using the Model in Predictio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0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68" name="Pictur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p:oleObj spid="_x0000_s2050" name="Worksheet" r:id="rId6" imgW="5438775" imgH="1765300" progId="Excel.Sheet.8">
              <p:embed/>
            </p:oleObj>
          </a:graphicData>
        </a:graphic>
      </p:graphicFrame>
      <p:sp>
        <p:nvSpPr>
          <p:cNvPr id="2055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6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7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060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2061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4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5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Issues: Data Preparation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preprocessing is required for improving accuracy, efficiency and scalability of the  classification process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Preprocess data in order to reduce noise and handle missing values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Relevance analysis (feature selection)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 the irrelevant or redundant attributes by using correlation analysis and attribute subset selection methods.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transformation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Generalization  - Street to city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Normalization involves  scaling all values for a given attribute so that they fall within a small specified range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0.0 to 1.0)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1586</Words>
  <Application>Microsoft Office PowerPoint</Application>
  <PresentationFormat>On-screen Show (4:3)</PresentationFormat>
  <Paragraphs>209</Paragraphs>
  <Slides>26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Worksheet</vt:lpstr>
      <vt:lpstr>Equation</vt:lpstr>
      <vt:lpstr>Classification</vt:lpstr>
      <vt:lpstr>Classification</vt:lpstr>
      <vt:lpstr>Classification Problem </vt:lpstr>
      <vt:lpstr>Prediction Problems: Classification vs. Numeric Prediction</vt:lpstr>
      <vt:lpstr>Classification—A Two-Step Process </vt:lpstr>
      <vt:lpstr>Classification—A Two-Step Process (2)</vt:lpstr>
      <vt:lpstr>Process (1): Model Construction</vt:lpstr>
      <vt:lpstr>Process (2): Using the Model in Prediction </vt:lpstr>
      <vt:lpstr>Issues: Data Preparation</vt:lpstr>
      <vt:lpstr>Issues: Evaluating Classification Methods</vt:lpstr>
      <vt:lpstr>Issues: Evaluating Classification Methods (2)</vt:lpstr>
      <vt:lpstr>Decision Tree  Induction </vt:lpstr>
      <vt:lpstr>Decision Tree Induction: An Example Data Set  </vt:lpstr>
      <vt:lpstr>Decision Tree Induction: An Example (2)</vt:lpstr>
      <vt:lpstr>Decision Tree – Advantages </vt:lpstr>
      <vt:lpstr>Algorithm for Decision Tree Induction</vt:lpstr>
      <vt:lpstr>Algorithm for Decision Tree Induction  (2)</vt:lpstr>
      <vt:lpstr>Information gain </vt:lpstr>
      <vt:lpstr>Information gain (2)</vt:lpstr>
      <vt:lpstr>Slide 20</vt:lpstr>
      <vt:lpstr>Attribute Selection: Information Gain</vt:lpstr>
      <vt:lpstr>Attribute Selection: Information Gain</vt:lpstr>
      <vt:lpstr>Attribute Selection: Information Gain</vt:lpstr>
      <vt:lpstr>Slide 24</vt:lpstr>
      <vt:lpstr>Slide 25</vt:lpstr>
      <vt:lpstr>Computing Information-Gain for Continuous-Value Attributes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iiitdm</dc:creator>
  <cp:lastModifiedBy>iiitdm</cp:lastModifiedBy>
  <cp:revision>58</cp:revision>
  <dcterms:created xsi:type="dcterms:W3CDTF">2018-01-23T10:20:53Z</dcterms:created>
  <dcterms:modified xsi:type="dcterms:W3CDTF">2018-01-24T07:14:16Z</dcterms:modified>
</cp:coreProperties>
</file>