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71" r:id="rId4"/>
    <p:sldId id="258" r:id="rId5"/>
    <p:sldId id="259" r:id="rId6"/>
    <p:sldId id="268" r:id="rId7"/>
    <p:sldId id="261" r:id="rId8"/>
    <p:sldId id="262" r:id="rId9"/>
    <p:sldId id="274" r:id="rId10"/>
    <p:sldId id="273" r:id="rId11"/>
    <p:sldId id="263" r:id="rId12"/>
    <p:sldId id="275" r:id="rId13"/>
    <p:sldId id="264" r:id="rId14"/>
    <p:sldId id="276" r:id="rId15"/>
    <p:sldId id="277" r:id="rId16"/>
    <p:sldId id="278" r:id="rId17"/>
    <p:sldId id="266" r:id="rId18"/>
    <p:sldId id="267" r:id="rId19"/>
    <p:sldId id="279" r:id="rId20"/>
    <p:sldId id="283" r:id="rId21"/>
    <p:sldId id="280" r:id="rId22"/>
    <p:sldId id="281" r:id="rId23"/>
    <p:sldId id="290" r:id="rId24"/>
    <p:sldId id="291" r:id="rId25"/>
    <p:sldId id="292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311" r:id="rId34"/>
    <p:sldId id="313" r:id="rId35"/>
    <p:sldId id="315" r:id="rId36"/>
    <p:sldId id="314" r:id="rId37"/>
    <p:sldId id="316" r:id="rId38"/>
    <p:sldId id="317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2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922" autoAdjust="0"/>
  </p:normalViewPr>
  <p:slideViewPr>
    <p:cSldViewPr>
      <p:cViewPr varScale="1">
        <p:scale>
          <a:sx n="55" d="100"/>
          <a:sy n="55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7.wmf"/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e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08A49-F598-4153-BC12-64943BBEE8D6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D4CC-3985-45E7-B9DB-BF7D79D34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60A568-EB37-4B9C-9ED7-A7EA0AE0D6BB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72C991-4076-4D89-820D-6359260E0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35670-2810-43C4-9D29-2353914ED9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913C12-DD7B-41E4-B8EF-F07609CCCB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CD4E6-5209-4D41-8121-C183DF26EF6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9E307-726A-4DA5-BDA8-DB024A984A7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9F7AC-66B3-4C0A-B2D7-0C801EB2BEF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 : the expected information needed to classify a given sample</a:t>
            </a:r>
          </a:p>
          <a:p>
            <a:r>
              <a:rPr lang="en-US" smtClean="0"/>
              <a:t>E (entropy) : expected information based on the partitioning into subsets by A</a:t>
            </a:r>
          </a:p>
          <a:p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6FB2A-D90A-4453-85CB-F7548E369DD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C991-4076-4D89-820D-6359260E00F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A2F6-3924-4E48-AC89-45DDE8562F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4.xls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6.xls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Microsoft_Office_Excel_97-2003_Worksheet5.xls"/><Relationship Id="rId9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Microsoft_Office_Excel_97-2003_Worksheet7.xls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Microsoft_Office_Excel_97-2003_Worksheet1.xls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Excel_97-2003_Worksheet2.xls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Decision Tree Induction: An Example Data Set  </a:t>
            </a:r>
            <a:endParaRPr lang="en-US" sz="3800" dirty="0"/>
          </a:p>
        </p:txBody>
      </p:sp>
      <p:graphicFrame>
        <p:nvGraphicFramePr>
          <p:cNvPr id="6146" name="Object 1024"/>
          <p:cNvGraphicFramePr>
            <a:graphicFrameLocks/>
          </p:cNvGraphicFramePr>
          <p:nvPr>
            <p:ph idx="1"/>
          </p:nvPr>
        </p:nvGraphicFramePr>
        <p:xfrm>
          <a:off x="2914650" y="1600200"/>
          <a:ext cx="5772150" cy="4457700"/>
        </p:xfrm>
        <a:graphic>
          <a:graphicData uri="http://schemas.openxmlformats.org/presentationml/2006/ole">
            <p:oleObj spid="_x0000_s6146" name="Worksheet" r:id="rId3" imgW="5772150" imgH="4457700" progId="Excel.Sheet.8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81200" y="1828800"/>
            <a:ext cx="7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2209800"/>
            <a:ext cx="7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51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Middle aged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743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Senior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059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Senior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3364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Senior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657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Middle aged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3962400"/>
            <a:ext cx="7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4267200"/>
            <a:ext cx="7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4800600"/>
            <a:ext cx="7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5105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Middle aged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5410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Middle aged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4572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Senior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5715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Senior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</p:spPr>
        <p:txBody>
          <a:bodyPr/>
          <a:lstStyle/>
          <a:p>
            <a:fld id="{7B87A48E-22C2-469D-9FB6-F4DEA39A261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Decision Tree Induction: An Example (2)</a:t>
            </a:r>
            <a:endParaRPr lang="en-US" sz="3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95250" y="2730500"/>
            <a:ext cx="6305550" cy="3898900"/>
            <a:chOff x="768" y="1096"/>
            <a:chExt cx="3972" cy="2456"/>
          </a:xfrm>
        </p:grpSpPr>
        <p:sp>
          <p:nvSpPr>
            <p:cNvPr id="3079" name="Rectangle 3"/>
            <p:cNvSpPr>
              <a:spLocks noChangeArrowheads="1"/>
            </p:cNvSpPr>
            <p:nvPr/>
          </p:nvSpPr>
          <p:spPr bwMode="auto">
            <a:xfrm>
              <a:off x="2292" y="1096"/>
              <a:ext cx="624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3082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3094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095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096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097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098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3099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3100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3101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102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</p:grpSp>
      <p:graphicFrame>
        <p:nvGraphicFramePr>
          <p:cNvPr id="3074" name="Object 1024"/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p:oleObj spid="_x0000_s3074" name="Worksheet" r:id="rId4" imgW="5772150" imgH="4457700" progId="Excel.Sheet.8">
              <p:embed/>
            </p:oleObj>
          </a:graphicData>
        </a:graphic>
      </p:graphicFrame>
      <p:sp>
        <p:nvSpPr>
          <p:cNvPr id="3078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Training data set: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Buys_computer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tree: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0600" y="3276600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Youth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8600" y="3276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Senior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2200" y="33528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Middle-aged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Decision Tree – Advantages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Decision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trees can easily be converted to classification rules 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Decision tree classifiers does not require any domain knowledge and it is appropriate for exploratory knowledge discovery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can handle high dimensional data 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easy for the human beings to understand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Steps of DT are simple and fast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Good accuracy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areas: medicine, manufacturing, financial analysis, astronomy and molecular biology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025283-9D57-47F3-BC80-36CE5F64E5E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Algorithm for Decision Tree Induction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Tree is constructed in a 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training set is recursively partitioned into smaller subsets as the tree is being built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Attributes are categorical (if continuous-valued, they are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discretized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attributes are selected on the basis of a heuristic or statistical measure (e.g., information gain)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Algorithm for Decision Tree Induction 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Conditions for stopping partitioning</a:t>
            </a:r>
          </a:p>
          <a:p>
            <a:pPr lvl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samples for a given node belong to the same class</a:t>
            </a:r>
          </a:p>
          <a:p>
            <a:pPr lvl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no remaining attributes for further partitioning – majority voting is employed for classifying the leaf</a:t>
            </a:r>
          </a:p>
          <a:p>
            <a:pPr lvl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no samples left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 complexity :   O(n× |D| × log(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|D| ) – 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n- number of attributes describing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D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|D| - number of training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D</a:t>
            </a:r>
          </a:p>
          <a:p>
            <a:pPr lvl="1">
              <a:spcBef>
                <a:spcPct val="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Information gain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the attribute selection measure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 – training data set (with class labels)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distinct classes -  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(for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1, …, m)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i,D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–set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class 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|D|  , | 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i,D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|  - denote the number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D and 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i,D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respetively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 N – root - hold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partition D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attribute with the highest information gain is chosen as the splitting attribute for node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Information gain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Info(D) =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(where 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the probability that an arbitrary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D belongs to class 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it is estimated by,            |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i,D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|  /  | D| 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 log function to the base 2 is used (because the information is encoded in bits)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Info(D)   is the average amount of information needed to identify the class label of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D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Info(D)  is also known as the entropy of 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76400"/>
            <a:ext cx="21431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6D09A3-23D4-4D80-966F-D11A085A4D7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Attribute Selection Measure: Information Gain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ID3/C4.5)</a:t>
            </a:r>
          </a:p>
        </p:txBody>
      </p:sp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the attribute with the highest information gain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the probability that an arbitrary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D belongs to class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estimated by |C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|/|D|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Expected information (entropy) needed to classify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 needed (after using A to split D into v partitions) to classify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 gained by branching on attribute 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p:oleObj spid="_x0000_s4098" name="Equation" r:id="rId4" imgW="1612900" imgH="431800" progId="Equation.3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419600" y="4343400"/>
          <a:ext cx="4495800" cy="949325"/>
        </p:xfrm>
        <a:graphic>
          <a:graphicData uri="http://schemas.openxmlformats.org/presentationml/2006/ole">
            <p:oleObj spid="_x0000_s4099" name="Equation" r:id="rId5" imgW="1892300" imgH="457200" progId="Equation.3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p:oleObj spid="_x0000_s4100" name="Equation" r:id="rId6" imgW="1790700" imgH="2159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4277E7-4BDC-4D89-AE4E-AA9AA531D06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Attribute Selection: Information Gain</a:t>
            </a:r>
          </a:p>
        </p:txBody>
      </p:sp>
      <p:sp>
        <p:nvSpPr>
          <p:cNvPr id="5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N: buys_computer = “no”</a:t>
            </a:r>
            <a:endParaRPr lang="en-US" sz="2000" smtClean="0"/>
          </a:p>
        </p:txBody>
      </p:sp>
      <p:sp>
        <p:nvSpPr>
          <p:cNvPr id="5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p:oleObj spid="_x0000_s5122" name="Worksheet" r:id="rId4" imgW="3352800" imgH="1438250" progId="Excel.Sheet.8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p:oleObj spid="_x0000_s5123" name="Equation" r:id="rId5" imgW="2044700" imgH="812800" progId="Equation.3">
              <p:embed/>
            </p:oleObj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p:oleObj spid="_x0000_s5124" name="Equation" r:id="rId6" imgW="3594100" imgH="1193800" progId="Equation.3">
              <p:embed/>
            </p:oleObj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p:oleObj spid="_x0000_s5125" name="Equation" r:id="rId7" imgW="2552700" imgH="241300" progId="Equation.3">
              <p:embed/>
            </p:oleObj>
          </a:graphicData>
        </a:graphic>
      </p:graphicFrame>
      <p:graphicFrame>
        <p:nvGraphicFramePr>
          <p:cNvPr id="5126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p:oleObj spid="_x0000_s5126" name="Worksheet" r:id="rId8" imgW="5778000" imgH="3948840" progId="Excel.Sheet.8">
              <p:embed/>
            </p:oleObj>
          </a:graphicData>
        </a:graphic>
      </p:graphicFrame>
      <p:graphicFrame>
        <p:nvGraphicFramePr>
          <p:cNvPr id="5127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p:oleObj spid="_x0000_s5127" name="Equation" r:id="rId9" imgW="583947" imgH="393529" progId="Equation.3">
              <p:embed/>
            </p:oleObj>
          </a:graphicData>
        </a:graphic>
      </p:graphicFrame>
      <p:graphicFrame>
        <p:nvGraphicFramePr>
          <p:cNvPr id="5128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p:oleObj spid="_x0000_s5128" name="Equation" r:id="rId10" imgW="3314700" imgH="393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Attribute Selection: Information Gain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6962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Expected information required  needed to classify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D: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Info(D)=  - (9/14) * 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(9/14) – (5/14 )*log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(5/14)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0.940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Expected information required to classify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D if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partitioned according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(D)=  5/14 * (-(2/5) * log2 (2/5) – (3/5) * log2(3/5)  +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4/14 *  ( -(4/4) * log2 (4/4) -   (0/4)* log2 (0/4)) + 5/14 * ( -(3/5) * log2 (3/5)    -   (2/5) * log2 (2/5)) = 0.694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Gain in information from such a partitioning would be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Gain(age) = Info(D) -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(d) =  0.940 -   0.694 = 0.246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Supervised learning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Supervision: The training data (observations, measurements, etc.) are accompanied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labels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indicating the class of the observations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data is classified based on the training set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model or classifier is constructed to predict  categorical labels (classes) 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“safe” or “risky” – loan application data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“yes” or “no” for marketing data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“treatment A” or “treatment B” or “treatment C” for medical data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Fraud detection: if a transaction is fraudulent</a:t>
            </a:r>
          </a:p>
          <a:p>
            <a:pPr lvl="2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Attribute Selection: Information Gain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 we can compute Gain(income) = 0.029, Gain(student)  = 0.151  and Gain(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credit_rating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.048.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 highest information gain among the attributes, it is selected as the splitting attribute.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partitioned as given in figure (shown in the next slide)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8001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9248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Issues: Data Preparation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preprocessing is required for improving accuracy, efficiency and scalability of the  classification process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cleaning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Preprocess data in order to reduce noise and handle missing values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Relevance analysis (feature selection)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Remove the irrelevant or redundant attributes by using correlation analysis and attribute subset selection methods.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transformation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Generalization  - Street to city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Normalization involves  scaling all values for a given attribute so that they fall within a small specified range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0.0 to 1.0)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Issues: Evaluating Classification Methods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refers to the ability of a given classifier to correctly predict the class label of new or previously unseen data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Percentage of records in the test dataset that are correctly classified by the classifier.  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Speed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to construct the model (training time)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to use the model (classification/prediction time)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Robustness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Ability of the classifier to make correct predictions given noisy data or data with missing values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Issues: Evaluating Classification Methods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efficiency in  handling disk-resident databases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Interpretability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Level of understanding and insight provided by the model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Computing Information-Gain for Continuous-Value Attributes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53400" cy="5638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Let attribute A be a continuous-valued attribute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Must determine the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best split point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A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Sort the value A in increasing order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Typically, the midpoint between each pair of adjacent values is considered as a possible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split point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)/2 is the midpoint between the values of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i+1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each possible split-point for A, we evaluate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(D), where  number of partitions is two.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The point with the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minimum expected information requirement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A is selected as the split-point for A</a:t>
            </a:r>
          </a:p>
          <a:p>
            <a:pPr>
              <a:lnSpc>
                <a:spcPct val="115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Split:</a:t>
            </a:r>
          </a:p>
          <a:p>
            <a:pPr lvl="1">
              <a:lnSpc>
                <a:spcPct val="115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D1 is the set of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D satisfying A ≤ split-point, and D2 is the set of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D satisfying A &gt; split-point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Gain Ratio for Attribute Selection (C4.5)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gain measure is biased towards attributes with a large number of values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C4.5 (a successor of ID3) uses gain ratio to overcome the problem (normalization to information gain)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GainRatio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Gain(A)/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SplitInfo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endParaRPr lang="en-US" dirty="0"/>
          </a:p>
        </p:txBody>
      </p:sp>
      <p:graphicFrame>
        <p:nvGraphicFramePr>
          <p:cNvPr id="5" name="Object 2048"/>
          <p:cNvGraphicFramePr>
            <a:graphicFrameLocks noChangeAspect="1"/>
          </p:cNvGraphicFramePr>
          <p:nvPr>
            <p:ph sz="quarter" idx="2"/>
          </p:nvPr>
        </p:nvGraphicFramePr>
        <p:xfrm>
          <a:off x="1676400" y="3359150"/>
          <a:ext cx="4343400" cy="831850"/>
        </p:xfrm>
        <a:graphic>
          <a:graphicData uri="http://schemas.openxmlformats.org/presentationml/2006/ole">
            <p:oleObj spid="_x0000_s40962" name="Equation" r:id="rId3" imgW="2387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Gain Ratio for Attribute Selection (C4.5) - 2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52578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gain_ratio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(income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0.029/1.557 = 0.019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 with the maximum gain ratio is selected as the splitting attribute</a:t>
            </a:r>
          </a:p>
          <a:p>
            <a:endParaRPr lang="en-US" dirty="0"/>
          </a:p>
        </p:txBody>
      </p:sp>
      <p:pic>
        <p:nvPicPr>
          <p:cNvPr id="5" name="Picture 10" descr="8splitinf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7924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4753" name="Object 1024"/>
          <p:cNvGraphicFramePr>
            <a:graphicFrameLocks/>
          </p:cNvGraphicFramePr>
          <p:nvPr/>
        </p:nvGraphicFramePr>
        <p:xfrm>
          <a:off x="2895600" y="3657600"/>
          <a:ext cx="4637087" cy="2971800"/>
        </p:xfrm>
        <a:graphic>
          <a:graphicData uri="http://schemas.openxmlformats.org/presentationml/2006/ole">
            <p:oleObj spid="_x0000_s74753" name="Worksheet" r:id="rId4" imgW="5772150" imgH="44577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Index (CART, IBM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IntelligentMiner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 data set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contains examples from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classes,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index,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200"/>
              </a:spcAft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relative frequency of class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 data set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is split on A into two subsets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index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defined as</a:t>
            </a:r>
          </a:p>
        </p:txBody>
      </p:sp>
      <p:graphicFrame>
        <p:nvGraphicFramePr>
          <p:cNvPr id="41988" name="Object 1024"/>
          <p:cNvGraphicFramePr>
            <a:graphicFrameLocks/>
          </p:cNvGraphicFramePr>
          <p:nvPr/>
        </p:nvGraphicFramePr>
        <p:xfrm>
          <a:off x="3581400" y="2438400"/>
          <a:ext cx="1778000" cy="762000"/>
        </p:xfrm>
        <a:graphic>
          <a:graphicData uri="http://schemas.openxmlformats.org/presentationml/2006/ole">
            <p:oleObj spid="_x0000_s41988" name="Equation" r:id="rId3" imgW="1777229" imgH="761669" progId="Equation.3">
              <p:embed/>
            </p:oleObj>
          </a:graphicData>
        </a:graphic>
      </p:graphicFrame>
      <p:graphicFrame>
        <p:nvGraphicFramePr>
          <p:cNvPr id="41990" name="Object 1025"/>
          <p:cNvGraphicFramePr>
            <a:graphicFrameLocks noChangeAspect="1"/>
          </p:cNvGraphicFramePr>
          <p:nvPr/>
        </p:nvGraphicFramePr>
        <p:xfrm>
          <a:off x="1828800" y="4876800"/>
          <a:ext cx="5703888" cy="854075"/>
        </p:xfrm>
        <a:graphic>
          <a:graphicData uri="http://schemas.openxmlformats.org/presentationml/2006/ole">
            <p:oleObj spid="_x0000_s41990" name="Equation" r:id="rId4" imgW="3441700" imgH="596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 Problem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a database D={t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 and a set of classes C={C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,…,C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},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Classification Problem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to define a mapping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: 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where each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assigned to one class.</a:t>
            </a:r>
          </a:p>
          <a:p>
            <a:pPr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Index (CART, IBM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IntelligentMiner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Reduction in Impurity: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attribute provides the smallest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(or the largest reduction in impurity) is chosen to split the node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need to enumerate all the possible splitting points for each attribute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graphicFrame>
        <p:nvGraphicFramePr>
          <p:cNvPr id="43012" name="Object 1026"/>
          <p:cNvGraphicFramePr>
            <a:graphicFrameLocks noChangeAspect="1"/>
          </p:cNvGraphicFramePr>
          <p:nvPr/>
        </p:nvGraphicFramePr>
        <p:xfrm>
          <a:off x="3124200" y="2133600"/>
          <a:ext cx="4618038" cy="522287"/>
        </p:xfrm>
        <a:graphic>
          <a:graphicData uri="http://schemas.openxmlformats.org/presentationml/2006/ole">
            <p:oleObj spid="_x0000_s43012" name="Equation" r:id="rId3" imgW="2692400" imgH="304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Computation of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Index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 D has 9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“yes” and 5 in “no”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the attribute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income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partitions D into 10 in 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{low, medium} and 4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{high}</a:t>
            </a: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590800"/>
          <a:ext cx="3581400" cy="787400"/>
        </p:xfrm>
        <a:graphic>
          <a:graphicData uri="http://schemas.openxmlformats.org/presentationml/2006/ole">
            <p:oleObj spid="_x0000_s44034" name="Equation" r:id="rId3" imgW="2222500" imgH="469900" progId="Equation.3">
              <p:embed/>
            </p:oleObj>
          </a:graphicData>
        </a:graphic>
      </p:graphicFrame>
      <p:pic>
        <p:nvPicPr>
          <p:cNvPr id="6" name="Picture 14" descr="8gin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724400"/>
            <a:ext cx="4419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Computation of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Index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low,high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0.458;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medium,high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0.450.  Thus, split on the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low,medium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(and {high}) since it has the lowest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and Tree Pruning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Classifiers should be built based on the general trends inherent in the training data and not on specific details. When a classifier begins to depend on specific details, it is said to over-fit the training data. </a:t>
            </a:r>
          </a:p>
          <a:p>
            <a:pPr>
              <a:lnSpc>
                <a:spcPct val="110000"/>
              </a:lnSpc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fitting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An induced tree may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overfit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data 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Too many branches, some may reflect anomalies due to noise or outliers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Poor accuracy for unseen samples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and Tree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Pruning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Two approaches to avoid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Prepruning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Halt tree construction early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̵ do not split a node if this would result in the goodness measure falling below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threshold</a:t>
            </a:r>
          </a:p>
          <a:p>
            <a:pPr lvl="2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High threshold could result in oversimplified trees and low threshold result in very little simplification.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Difficult to choose an appropriate threshold</a:t>
            </a:r>
          </a:p>
          <a:p>
            <a:pPr marL="742950" lvl="2" indent="-342900">
              <a:lnSpc>
                <a:spcPct val="11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and Tree Pruning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Post pruning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Remove branches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a “fully grown” tree—get a sequence of progressively pruned trees</a:t>
            </a:r>
          </a:p>
          <a:p>
            <a:pPr marL="742950" lvl="2" indent="-342900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a set of data different from the training data to decide which is the “best pruned tree”</a:t>
            </a:r>
          </a:p>
          <a:p>
            <a:pPr marL="742950" lvl="2" indent="-342900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Pruning is done based on cost complexity (function of number of leaves in the tree and error rate of the tree (error rate: percentage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miss classified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the tree)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Post Pruning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1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Repetition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680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5714999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5486400"/>
            <a:ext cx="6018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Attribute of a tree is repeatedly tested along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given  branch  of the tree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Replication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458199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95600" y="5943600"/>
            <a:ext cx="509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Duplicate sub trees exist within a tree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Bayesian Classification: Why?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153400" cy="5257800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 statistical classifier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performs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probabilistic prediction, i.e.,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predicts class membership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probabilities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Probability that a given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belongs to a particular class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Foundation: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Based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Theorem. </a:t>
            </a: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Performance: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Bayesian classifier,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naïve Bayesian classifier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has comparable performance with decision tree and selected neural network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classifiers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Exhibited high accuracy and speed when applied o large databases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Prediction Problems: Classification vs. Numeric Prediction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Numeric Prediction  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models continuous-valued functions or ordered value 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Predicts unknown values.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much money the customer will spend?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Regression is the technique used for prediction</a:t>
            </a:r>
          </a:p>
          <a:p>
            <a:pPr lvl="1"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Bayesian Classification: Why?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Naïve  Bayesian classifiers assume that the effect of an attribute value on a given class is independent of the  values of other attributes – known as class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conditional independence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’ Theorem: Basics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Theorem:</a:t>
            </a:r>
          </a:p>
          <a:p>
            <a:pPr>
              <a:lnSpc>
                <a:spcPct val="11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be a data sample (“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evidence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”): class label is unknown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H be 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that X belongs to class C 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Classification is to determine P(H|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 (i.e.,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posteriori probability):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probability that the hypothesis holds given the observed data sample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dirty="0"/>
          </a:p>
        </p:txBody>
      </p:sp>
      <p:graphicFrame>
        <p:nvGraphicFramePr>
          <p:cNvPr id="45058" name="Object 1"/>
          <p:cNvGraphicFramePr>
            <a:graphicFrameLocks noChangeAspect="1"/>
          </p:cNvGraphicFramePr>
          <p:nvPr/>
        </p:nvGraphicFramePr>
        <p:xfrm>
          <a:off x="1600200" y="1905000"/>
          <a:ext cx="6080125" cy="615950"/>
        </p:xfrm>
        <a:graphic>
          <a:graphicData uri="http://schemas.openxmlformats.org/presentationml/2006/ole">
            <p:oleObj spid="_x0000_s45058" name="Equation" r:id="rId3" imgW="4813300" imgH="55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’ Theorem: Basics (2)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P(H)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prior probability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): the initial probability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E.g.,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will buy computer, regardless of age, income, …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): probability that sample data is observed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|H) (likelihood): the probability of observing the sample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given that the hypothesis holds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E.g.,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that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will buy computer, the prob. that X is 31..40, medium income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Prediction Based on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’ Theorem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38099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training data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posteriori probability of a hypothesis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P(H|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theorem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Informally, this can be viewed as 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posteriori = likelihood x prior/evidence</a:t>
            </a:r>
          </a:p>
          <a:p>
            <a:endParaRPr 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990600" y="2965450"/>
          <a:ext cx="7585075" cy="768350"/>
        </p:xfrm>
        <a:graphic>
          <a:graphicData uri="http://schemas.openxmlformats.org/presentationml/2006/ole">
            <p:oleObj spid="_x0000_s46084" name="Equation" r:id="rId3" imgW="4813300" imgH="55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 Is to Derive the Maximum Posteriori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D be a training set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their associated class labels, and each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represented by an n-D attribute vector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there 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classes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…,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is to derive the maximum posteriori, i.e., the maximal 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 Is to Derive the Maximum Posteriori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can be derived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theorem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P(X) is constant for all classes, only                                        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needs to be maximized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0" name="Object 5"/>
          <p:cNvGraphicFramePr>
            <a:graphicFrameLocks noChangeAspect="1"/>
          </p:cNvGraphicFramePr>
          <p:nvPr/>
        </p:nvGraphicFramePr>
        <p:xfrm>
          <a:off x="3276600" y="2185987"/>
          <a:ext cx="2743200" cy="709613"/>
        </p:xfrm>
        <a:graphic>
          <a:graphicData uri="http://schemas.openxmlformats.org/presentationml/2006/ole">
            <p:oleObj spid="_x0000_s48130" name="Equation" r:id="rId3" imgW="2501900" imgH="647700" progId="Equation.3">
              <p:embed/>
            </p:oleObj>
          </a:graphicData>
        </a:graphic>
      </p:graphicFrame>
      <p:graphicFrame>
        <p:nvGraphicFramePr>
          <p:cNvPr id="48131" name="Object 7"/>
          <p:cNvGraphicFramePr>
            <a:graphicFrameLocks noChangeAspect="1"/>
          </p:cNvGraphicFramePr>
          <p:nvPr/>
        </p:nvGraphicFramePr>
        <p:xfrm>
          <a:off x="3276600" y="3668712"/>
          <a:ext cx="2895600" cy="446088"/>
        </p:xfrm>
        <a:graphic>
          <a:graphicData uri="http://schemas.openxmlformats.org/presentationml/2006/ole">
            <p:oleObj spid="_x0000_s48131" name="Equation" r:id="rId4" imgW="2476500" imgH="38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Classifier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simplified assumption: attributes are conditionally independent (i.e., no dependence relation between attributes):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refers to the value of attribute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k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greatly reduces the computation cost: Only counts the class distribution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categorical, 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|C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the #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having value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divided by |C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i,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 (#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D)</a:t>
            </a:r>
          </a:p>
          <a:p>
            <a:endParaRPr lang="en-US" dirty="0"/>
          </a:p>
        </p:txBody>
      </p:sp>
      <p:graphicFrame>
        <p:nvGraphicFramePr>
          <p:cNvPr id="49156" name="Object 10"/>
          <p:cNvGraphicFramePr>
            <a:graphicFrameLocks noGrp="1"/>
          </p:cNvGraphicFramePr>
          <p:nvPr/>
        </p:nvGraphicFramePr>
        <p:xfrm>
          <a:off x="2438400" y="2438400"/>
          <a:ext cx="6172200" cy="898525"/>
        </p:xfrm>
        <a:graphic>
          <a:graphicData uri="http://schemas.openxmlformats.org/presentationml/2006/ole">
            <p:oleObj spid="_x0000_s49156" name="Equation" r:id="rId3" imgW="40894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Classifier  (2)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continous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-valued, 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|C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usually computed based on Gaussian distribution with a mean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standard deviation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σ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P(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|C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</a:t>
            </a:r>
          </a:p>
          <a:p>
            <a:endParaRPr lang="en-US" dirty="0"/>
          </a:p>
        </p:txBody>
      </p:sp>
      <p:graphicFrame>
        <p:nvGraphicFramePr>
          <p:cNvPr id="50178" name="Object 12"/>
          <p:cNvGraphicFramePr>
            <a:graphicFrameLocks/>
          </p:cNvGraphicFramePr>
          <p:nvPr/>
        </p:nvGraphicFramePr>
        <p:xfrm>
          <a:off x="3200400" y="2819400"/>
          <a:ext cx="3276600" cy="838200"/>
        </p:xfrm>
        <a:graphic>
          <a:graphicData uri="http://schemas.openxmlformats.org/presentationml/2006/ole">
            <p:oleObj spid="_x0000_s50178" name="Equation" r:id="rId3" imgW="1663700" imgH="482600" progId="Equation.3">
              <p:embed/>
            </p:oleObj>
          </a:graphicData>
        </a:graphic>
      </p:graphicFrame>
      <p:graphicFrame>
        <p:nvGraphicFramePr>
          <p:cNvPr id="50179" name="Object 14"/>
          <p:cNvGraphicFramePr>
            <a:graphicFrameLocks/>
          </p:cNvGraphicFramePr>
          <p:nvPr/>
        </p:nvGraphicFramePr>
        <p:xfrm>
          <a:off x="3200400" y="4495800"/>
          <a:ext cx="2819400" cy="533400"/>
        </p:xfrm>
        <a:graphic>
          <a:graphicData uri="http://schemas.openxmlformats.org/presentationml/2006/ole">
            <p:oleObj spid="_x0000_s50179" name="Equation" r:id="rId4" imgW="16256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Classifier: Training Dataset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02" name="Object 5"/>
          <p:cNvGraphicFramePr>
            <a:graphicFrameLocks/>
          </p:cNvGraphicFramePr>
          <p:nvPr>
            <p:ph sz="half" idx="1"/>
          </p:nvPr>
        </p:nvGraphicFramePr>
        <p:xfrm>
          <a:off x="3981450" y="1943100"/>
          <a:ext cx="4324350" cy="4457700"/>
        </p:xfrm>
        <a:graphic>
          <a:graphicData uri="http://schemas.openxmlformats.org/presentationml/2006/ole">
            <p:oleObj spid="_x0000_s51202" name="Worksheet" r:id="rId3" imgW="4324438" imgH="4457652" progId="Excel.Sheet.8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2956881"/>
            <a:ext cx="3581400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to be classified: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= (age &lt;=30,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Credit_rating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Fair)</a:t>
            </a:r>
          </a:p>
        </p:txBody>
      </p:sp>
      <p:graphicFrame>
        <p:nvGraphicFramePr>
          <p:cNvPr id="51203" name="Object 10"/>
          <p:cNvGraphicFramePr>
            <a:graphicFrameLocks noGrp="1"/>
          </p:cNvGraphicFramePr>
          <p:nvPr/>
        </p:nvGraphicFramePr>
        <p:xfrm>
          <a:off x="2286000" y="1066800"/>
          <a:ext cx="6172200" cy="898525"/>
        </p:xfrm>
        <a:graphic>
          <a:graphicData uri="http://schemas.openxmlformats.org/presentationml/2006/ole">
            <p:oleObj spid="_x0000_s51203" name="Equation" r:id="rId4" imgW="4089400" imgH="508000" progId="Equation.3">
              <p:embed/>
            </p:oleObj>
          </a:graphicData>
        </a:graphic>
      </p:graphicFrame>
      <p:graphicFrame>
        <p:nvGraphicFramePr>
          <p:cNvPr id="51204" name="Object 7"/>
          <p:cNvGraphicFramePr>
            <a:graphicFrameLocks noChangeAspect="1"/>
          </p:cNvGraphicFramePr>
          <p:nvPr/>
        </p:nvGraphicFramePr>
        <p:xfrm>
          <a:off x="0" y="685800"/>
          <a:ext cx="2895600" cy="446087"/>
        </p:xfrm>
        <a:graphic>
          <a:graphicData uri="http://schemas.openxmlformats.org/presentationml/2006/ole">
            <p:oleObj spid="_x0000_s51204" name="Equation" r:id="rId5" imgW="2476500" imgH="3810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200400" y="533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probability that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is classified to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the observed data sample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probability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observing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sample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hypothesis holds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belonging to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  is known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Classifier: An Example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1534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):    P(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“yes”)  = 9/14 = 0.643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P(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“no”) = 5/14= 0.357</a:t>
            </a:r>
          </a:p>
          <a:p>
            <a:pPr>
              <a:lnSpc>
                <a:spcPct val="9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Compute P(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X|C</a:t>
            </a:r>
            <a:r>
              <a:rPr lang="en-US" sz="23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for each class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P(age = “&lt;=30” |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“yes”)  = 2/9 = 0.222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P(age = “&lt;= 30” |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“no”) = 3/5 = 0.6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P(income = “medium” |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“yes”) = 4/9 = 0.444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P(income = “medium” |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“no”) = 2/5 = 0.4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P(student = “yes” |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“yes) = 6/9 = 0.667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P(student = “yes” |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“no”) = 1/5 = 0.2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P(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credit_rating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“fair” |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“yes”) = 6/9 = 0.667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P(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credit_rating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“fair” |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“no”) = 2/5 = 0.4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Classification—A Two-Step Process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Model  (classifier) construction: describing a set of predetermined classes or concepts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/sample is assumed to belong to a predefined class, as determined by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class label attribute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set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used for model construction is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training set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model is represented as classification rules, decision trees, or mathematical formulae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Classifier: An Example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X = (age &lt;= 30 , income = medium, student = yes,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credit_rating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fair)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X|C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X|buys_computer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“yes”) = 0.222 x 0.444 x 0.667 x 0.667 = 0.044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X|buys_computer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“no”) = 0.6 x 0.4 x 0.2 x 0.4 = 0.019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X|C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)*P(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X|buys_computer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“yes”) * 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“yes”) = 0.028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X|buys_computer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“no”) * 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“no”) = 0.007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Therefore,  X belongs to class (“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buys_computer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yes”)</a:t>
            </a:r>
            <a:r>
              <a:rPr lang="en-US" b="1" dirty="0" smtClean="0"/>
              <a:t>	</a:t>
            </a:r>
            <a:r>
              <a:rPr lang="en-US" sz="2400" b="1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Avoiding the Zero-Probability Problem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Naïve Bayesian prediction requires each conditional prob.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non-zero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Otherwise, the predicted prob. will be zero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Suppose a dataset with 1000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income=low (0), income= medium (990), and income = high (10)</a:t>
            </a:r>
          </a:p>
        </p:txBody>
      </p:sp>
      <p:graphicFrame>
        <p:nvGraphicFramePr>
          <p:cNvPr id="52228" name="Object 4"/>
          <p:cNvGraphicFramePr>
            <a:graphicFrameLocks/>
          </p:cNvGraphicFramePr>
          <p:nvPr/>
        </p:nvGraphicFramePr>
        <p:xfrm>
          <a:off x="1981200" y="2895600"/>
          <a:ext cx="4038600" cy="838200"/>
        </p:xfrm>
        <a:graphic>
          <a:graphicData uri="http://schemas.openxmlformats.org/presentationml/2006/ole">
            <p:oleObj spid="_x0000_s52228" name="Equation" r:id="rId3" imgW="17653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Avoiding the Zero-Probability Problem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Laplacian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correction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Laplacian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estimator)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Adding 1 to each case</a:t>
            </a:r>
          </a:p>
          <a:p>
            <a:pPr lvl="2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(income = low) = 1/1003</a:t>
            </a:r>
          </a:p>
          <a:p>
            <a:pPr lvl="2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(income = medium) = 991/1003</a:t>
            </a:r>
          </a:p>
          <a:p>
            <a:pPr lvl="2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(income = high) = 11/1003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“corrected” prob. estimates are close to their “uncorrected” counterparts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Classifier: Comments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Easy to implement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Good results obtained in most of the cases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Assumption: class conditional independence, therefore loss of accuracy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Classifier: Comments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Practically, dependencies exist among variables 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E.g.,  hospitals: patients: Profile: age, family history, etc. </a:t>
            </a:r>
          </a:p>
          <a:p>
            <a:pPr lvl="3">
              <a:lnSpc>
                <a:spcPct val="9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Symptoms: fever, cough etc., Disease: lung cancer, diabetes, etc. 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Dependencies among these cannot be modeled by Naïve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Classifier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deal with these dependencies? Bayesian Belief Networks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Classification—A Two-Step Process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built in the first step is used for classifying future or unknown data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Estimating accuracy of the model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known label of test sample is compared with the classified result from the model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 rate is the percentage of test set samples that are correctly classified by the model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 set is independent of training set (otherwise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accuracy is acceptable, use the model to classify new data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BE373C-0499-4FDB-BE31-E4E963DC203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Process (1): Model Construction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1" name="Picture 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026" name="Object 0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p:oleObj spid="_x0000_s1026" name="Worksheet" r:id="rId5" imgW="5437188" imgH="2495550" progId="Excel.Sheet.8">
              <p:embed/>
            </p:oleObj>
          </a:graphicData>
        </a:graphic>
      </p:graphicFrame>
      <p:sp>
        <p:nvSpPr>
          <p:cNvPr id="1030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Algorithms</a:t>
            </a:r>
          </a:p>
        </p:txBody>
      </p:sp>
      <p:sp>
        <p:nvSpPr>
          <p:cNvPr id="1033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39" name="Picture 13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0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1036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2AAD1D-07D3-483B-91D2-EA995FDDCE2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Process (2): Using the Model in Predictio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0" name="Picture 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68" name="Picture 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p:oleObj spid="_x0000_s2050" name="Worksheet" r:id="rId6" imgW="5438775" imgH="1765300" progId="Excel.Sheet.8">
              <p:embed/>
            </p:oleObj>
          </a:graphicData>
        </a:graphic>
      </p:graphicFrame>
      <p:sp>
        <p:nvSpPr>
          <p:cNvPr id="2055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6" name="Picture 1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7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2060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2061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64" name="Picture 21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5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Tenured?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Decision Tree  Induction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decision tree is a flowchart-like structure, where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internal node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nonleaf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node) denotes a test on an attribute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branch represents an outcome of the test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leaf node (or terminal node) holds a class label 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3716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3067</Words>
  <Application>Microsoft Office PowerPoint</Application>
  <PresentationFormat>On-screen Show (4:3)</PresentationFormat>
  <Paragraphs>366</Paragraphs>
  <Slides>54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Office Theme</vt:lpstr>
      <vt:lpstr>Worksheet</vt:lpstr>
      <vt:lpstr>Equation</vt:lpstr>
      <vt:lpstr>Classification</vt:lpstr>
      <vt:lpstr>Classification</vt:lpstr>
      <vt:lpstr>Classification Problem </vt:lpstr>
      <vt:lpstr>Prediction Problems: Classification vs. Numeric Prediction</vt:lpstr>
      <vt:lpstr>Classification—A Two-Step Process </vt:lpstr>
      <vt:lpstr>Classification—A Two-Step Process (2)</vt:lpstr>
      <vt:lpstr>Process (1): Model Construction</vt:lpstr>
      <vt:lpstr>Process (2): Using the Model in Prediction </vt:lpstr>
      <vt:lpstr>Decision Tree  Induction </vt:lpstr>
      <vt:lpstr>Decision Tree Induction: An Example Data Set  </vt:lpstr>
      <vt:lpstr>Decision Tree Induction: An Example (2)</vt:lpstr>
      <vt:lpstr>Decision Tree – Advantages </vt:lpstr>
      <vt:lpstr>Algorithm for Decision Tree Induction</vt:lpstr>
      <vt:lpstr>Algorithm for Decision Tree Induction  (2)</vt:lpstr>
      <vt:lpstr>Information gain </vt:lpstr>
      <vt:lpstr>Information gain (2)</vt:lpstr>
      <vt:lpstr>Slide 17</vt:lpstr>
      <vt:lpstr>Attribute Selection: Information Gain</vt:lpstr>
      <vt:lpstr>Attribute Selection: Information Gain</vt:lpstr>
      <vt:lpstr>Attribute Selection: Information Gain</vt:lpstr>
      <vt:lpstr>Slide 21</vt:lpstr>
      <vt:lpstr>Slide 22</vt:lpstr>
      <vt:lpstr>Issues: Data Preparation</vt:lpstr>
      <vt:lpstr>Issues: Evaluating Classification Methods</vt:lpstr>
      <vt:lpstr>Issues: Evaluating Classification Methods (2)</vt:lpstr>
      <vt:lpstr>Computing Information-Gain for Continuous-Value Attributes</vt:lpstr>
      <vt:lpstr>Gain Ratio for Attribute Selection (C4.5)</vt:lpstr>
      <vt:lpstr>Gain Ratio for Attribute Selection (C4.5) - 2</vt:lpstr>
      <vt:lpstr>Gini Index (CART, IBM IntelligentMiner)</vt:lpstr>
      <vt:lpstr>Gini Index (CART, IBM IntelligentMiner)</vt:lpstr>
      <vt:lpstr>Computation of Gini Index </vt:lpstr>
      <vt:lpstr>Computation of Gini Index (2)</vt:lpstr>
      <vt:lpstr>Overfitting and Tree Pruning</vt:lpstr>
      <vt:lpstr>Overfitting and Tree Pruning (2)</vt:lpstr>
      <vt:lpstr>Overfitting and Tree Pruning (3)</vt:lpstr>
      <vt:lpstr>Post Pruning</vt:lpstr>
      <vt:lpstr>Repetition</vt:lpstr>
      <vt:lpstr>Replication</vt:lpstr>
      <vt:lpstr>Bayesian Classification: Why?</vt:lpstr>
      <vt:lpstr>Bayesian Classification: Why? (2)</vt:lpstr>
      <vt:lpstr>Bayes’ Theorem: Basics</vt:lpstr>
      <vt:lpstr>Bayes’ Theorem: Basics (2)</vt:lpstr>
      <vt:lpstr>Prediction Based on Bayes’ Theorem</vt:lpstr>
      <vt:lpstr>Classification Is to Derive the Maximum Posteriori</vt:lpstr>
      <vt:lpstr>Classification Is to Derive the Maximum Posteriori (2)</vt:lpstr>
      <vt:lpstr>Naïve Bayes Classifier </vt:lpstr>
      <vt:lpstr>Naïve Bayes Classifier  (2)</vt:lpstr>
      <vt:lpstr>Naïve Bayes Classifier: Training Dataset</vt:lpstr>
      <vt:lpstr>Naïve Bayes Classifier: An Example</vt:lpstr>
      <vt:lpstr>Naïve Bayes Classifier: An Example (2)</vt:lpstr>
      <vt:lpstr>Avoiding the Zero-Probability Problem</vt:lpstr>
      <vt:lpstr>Avoiding the Zero-Probability Problem (2)</vt:lpstr>
      <vt:lpstr>Naïve Bayes Classifier: Comments</vt:lpstr>
      <vt:lpstr>Naïve Bayes Classifier: Comments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iiitdm</dc:creator>
  <cp:lastModifiedBy>iiitdm</cp:lastModifiedBy>
  <cp:revision>113</cp:revision>
  <dcterms:created xsi:type="dcterms:W3CDTF">2018-01-23T10:20:53Z</dcterms:created>
  <dcterms:modified xsi:type="dcterms:W3CDTF">2018-01-31T07:19:49Z</dcterms:modified>
</cp:coreProperties>
</file>