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2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990503" y="107450"/>
            <a:ext cx="5162999" cy="989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>
                <a:solidFill>
                  <a:schemeClr val="accent5"/>
                </a:solidFill>
                <a:latin typeface="Algerian"/>
                <a:ea typeface="Algerian"/>
                <a:cs typeface="Algerian"/>
                <a:sym typeface="Algerian"/>
              </a:rPr>
              <a:t>Gravity Light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1123950"/>
            <a:ext cx="4946100" cy="388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en-GB" sz="2400" dirty="0" smtClean="0">
                <a:solidFill>
                  <a:srgbClr val="FF0000"/>
                </a:solidFill>
              </a:rPr>
              <a:t>AIM:</a:t>
            </a:r>
          </a:p>
          <a:p>
            <a:pPr lvl="0" algn="l">
              <a:spcBef>
                <a:spcPts val="0"/>
              </a:spcBef>
              <a:buFont typeface="Wingdings" pitchFamily="2" charset="2"/>
              <a:buChar char="Ø"/>
            </a:pPr>
            <a:r>
              <a:rPr lang="en-GB" sz="2400" dirty="0" smtClean="0">
                <a:solidFill>
                  <a:srgbClr val="000000"/>
                </a:solidFill>
              </a:rPr>
              <a:t>To </a:t>
            </a:r>
            <a:r>
              <a:rPr lang="en-GB" sz="2400" dirty="0">
                <a:solidFill>
                  <a:srgbClr val="000000"/>
                </a:solidFill>
              </a:rPr>
              <a:t>generate electricity using </a:t>
            </a:r>
            <a:r>
              <a:rPr lang="en-GB" sz="2400" dirty="0" smtClean="0">
                <a:solidFill>
                  <a:srgbClr val="000000"/>
                </a:solidFill>
              </a:rPr>
              <a:t>       the </a:t>
            </a:r>
            <a:r>
              <a:rPr lang="en-GB" sz="2400" dirty="0">
                <a:solidFill>
                  <a:srgbClr val="000000"/>
                </a:solidFill>
              </a:rPr>
              <a:t>gravitational force exerted by the </a:t>
            </a:r>
            <a:r>
              <a:rPr lang="en-GB" sz="2400" dirty="0" smtClean="0">
                <a:solidFill>
                  <a:srgbClr val="000000"/>
                </a:solidFill>
              </a:rPr>
              <a:t>Earth.</a:t>
            </a:r>
          </a:p>
          <a:p>
            <a:pPr lvl="0" algn="l">
              <a:spcBef>
                <a:spcPts val="0"/>
              </a:spcBef>
              <a:buFont typeface="Wingdings" pitchFamily="2" charset="2"/>
              <a:buChar char="Ø"/>
            </a:pPr>
            <a:endParaRPr lang="en-GB" sz="2400" u="sng" dirty="0" smtClean="0">
              <a:solidFill>
                <a:srgbClr val="000000"/>
              </a:solidFill>
            </a:endParaRPr>
          </a:p>
          <a:p>
            <a:pPr lvl="0" algn="l">
              <a:spcBef>
                <a:spcPts val="0"/>
              </a:spcBef>
            </a:pPr>
            <a:r>
              <a:rPr lang="en-GB" sz="2400" u="sng" dirty="0" smtClean="0">
                <a:solidFill>
                  <a:srgbClr val="FF0000"/>
                </a:solidFill>
              </a:rPr>
              <a:t>OBJECTIVES:</a:t>
            </a:r>
          </a:p>
          <a:p>
            <a:pPr lvl="0" algn="l">
              <a:spcBef>
                <a:spcPts val="0"/>
              </a:spcBef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provide electricity in an efficient way.</a:t>
            </a:r>
          </a:p>
          <a:p>
            <a:pPr lvl="0" algn="l">
              <a:spcBef>
                <a:spcPts val="0"/>
              </a:spcBef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replace the kerosene lamps and other hazardous lamps.</a:t>
            </a:r>
          </a:p>
          <a:p>
            <a:pPr lvl="0" algn="l">
              <a:spcBef>
                <a:spcPts val="0"/>
              </a:spcBef>
              <a:buFont typeface="Wingdings" pitchFamily="2" charset="2"/>
              <a:buChar char="Ø"/>
            </a:pPr>
            <a:endParaRPr lang="en-GB" sz="2400" u="sng" dirty="0" smtClean="0">
              <a:solidFill>
                <a:srgbClr val="FF0000"/>
              </a:solidFill>
            </a:endParaRPr>
          </a:p>
          <a:p>
            <a:pPr lvl="0" algn="l">
              <a:spcBef>
                <a:spcPts val="0"/>
              </a:spcBef>
              <a:buFont typeface="Wingdings" pitchFamily="2" charset="2"/>
              <a:buChar char="Ø"/>
            </a:pPr>
            <a:endParaRPr lang="en-GB" sz="2400" u="sng" dirty="0">
              <a:solidFill>
                <a:srgbClr val="FF0000"/>
              </a:solidFill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152400" y="228600"/>
            <a:ext cx="24384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GROUP NO: 01</a:t>
            </a:r>
          </a:p>
        </p:txBody>
      </p:sp>
      <p:pic>
        <p:nvPicPr>
          <p:cNvPr id="6" name="Picture 5" descr="IMG-20170220-WA000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352550"/>
            <a:ext cx="3448050" cy="3448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28600" y="209550"/>
            <a:ext cx="8520600" cy="71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 u="sng" dirty="0" smtClean="0">
                <a:solidFill>
                  <a:schemeClr val="accent5"/>
                </a:solidFill>
                <a:latin typeface="Algerian"/>
                <a:ea typeface="Algerian"/>
                <a:cs typeface="Algerian"/>
                <a:sym typeface="Algerian"/>
              </a:rPr>
              <a:t>COMPONENTS:</a:t>
            </a:r>
            <a:endParaRPr lang="en-GB" sz="3600" u="sng" dirty="0">
              <a:solidFill>
                <a:schemeClr val="accent5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228600" y="971550"/>
            <a:ext cx="45720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GB" sz="2400" dirty="0"/>
              <a:t>Main frame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GB" sz="2400" dirty="0"/>
              <a:t>Pulley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GB" sz="2400" dirty="0"/>
              <a:t>Generator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GB" sz="2400" dirty="0"/>
              <a:t>Power Output Socket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GB" sz="2400" dirty="0"/>
              <a:t>Weight Cord</a:t>
            </a:r>
          </a:p>
          <a:p>
            <a:pPr marL="457200" lvl="0" indent="-381000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GB" sz="2400" dirty="0"/>
              <a:t>Rewind </a:t>
            </a:r>
            <a:r>
              <a:rPr lang="en-GB" sz="2400" dirty="0" smtClean="0"/>
              <a:t>cord</a:t>
            </a:r>
          </a:p>
          <a:p>
            <a:pPr marL="457200" lvl="0" indent="-381000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GB" sz="2400" dirty="0" smtClean="0"/>
              <a:t>LED bulb</a:t>
            </a:r>
          </a:p>
          <a:p>
            <a:pPr marL="457200" lvl="0" indent="-381000">
              <a:spcBef>
                <a:spcPts val="0"/>
              </a:spcBef>
              <a:buSzPct val="100000"/>
              <a:buFont typeface="Arial" pitchFamily="34" charset="0"/>
              <a:buChar char="•"/>
            </a:pPr>
            <a:endParaRPr lang="en-GB" sz="2400" dirty="0"/>
          </a:p>
        </p:txBody>
      </p:sp>
      <p:pic>
        <p:nvPicPr>
          <p:cNvPr id="5" name="Picture 4" descr="IMG_20170222_2242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85750"/>
            <a:ext cx="3390316" cy="4629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>
                <a:solidFill>
                  <a:schemeClr val="accent5"/>
                </a:solidFill>
                <a:latin typeface="Algerian"/>
                <a:sym typeface="Algerian"/>
              </a:rPr>
              <a:t>PRINCIPLE OF GRAVITY LIGHT: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52474"/>
            <a:ext cx="8603700" cy="362907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Combining kinetic and potential energy,</a:t>
            </a:r>
          </a:p>
          <a:p>
            <a:r>
              <a:rPr lang="en-US" sz="2000" dirty="0" smtClean="0"/>
              <a:t>                              </a:t>
            </a:r>
            <a:r>
              <a:rPr lang="en-US" sz="2000" dirty="0" err="1" smtClean="0"/>
              <a:t>GravityLight</a:t>
            </a:r>
            <a:r>
              <a:rPr lang="en-US" sz="2000" dirty="0" smtClean="0"/>
              <a:t> works by connecting an elevated weight which is filled with rocks or sand and is attached to a pulley system that slowly powers a generator as the weight falls to the ground.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That generated power is sufficient to illuminate a LED bulb.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The gearbox ratio is chosen to make the fall of the heavy weight last about 30 minutes.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04800" y="285750"/>
            <a:ext cx="8520600" cy="72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 u="sng" dirty="0" smtClean="0">
                <a:solidFill>
                  <a:schemeClr val="accent5"/>
                </a:solidFill>
                <a:latin typeface="Algerian"/>
                <a:ea typeface="Algerian"/>
                <a:cs typeface="Algerian"/>
                <a:sym typeface="Algerian"/>
              </a:rPr>
              <a:t>Working OF GRAVITY LIGHT:</a:t>
            </a:r>
            <a:endParaRPr lang="en-GB" sz="3600" u="sng" dirty="0">
              <a:solidFill>
                <a:schemeClr val="accent5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52400" y="1047750"/>
            <a:ext cx="5715000" cy="396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-GB" sz="2000" dirty="0"/>
              <a:t>The device generates electricity using the gravitational force of the Earth.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-GB" sz="2000" dirty="0"/>
              <a:t>The ballast bag is filled with sand/rocks, and hung on the weight cord. </a:t>
            </a:r>
          </a:p>
          <a:p>
            <a:pPr marL="457200" lvl="0" indent="-381000"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-GB" sz="2000" dirty="0"/>
              <a:t>The ballast bag slowly moves down due to the force of gravity on it due to the Earth, which turns gears inside the device. </a:t>
            </a:r>
          </a:p>
        </p:txBody>
      </p:sp>
      <p:pic>
        <p:nvPicPr>
          <p:cNvPr id="6" name="Picture 5" descr="IMG_20170222_23165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123950"/>
            <a:ext cx="2579068" cy="4324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04800" y="285750"/>
            <a:ext cx="8520600" cy="73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 u="sng" dirty="0" smtClean="0">
                <a:solidFill>
                  <a:schemeClr val="accent5"/>
                </a:solidFill>
                <a:latin typeface="Algerian"/>
                <a:ea typeface="Algerian"/>
                <a:cs typeface="Algerian"/>
                <a:sym typeface="Algerian"/>
              </a:rPr>
              <a:t>Working:</a:t>
            </a:r>
            <a:endParaRPr lang="en-GB" sz="3600" u="sng" dirty="0">
              <a:solidFill>
                <a:schemeClr val="accent5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86800" cy="35211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-GB" sz="2000" dirty="0"/>
              <a:t>The gears turn an electric generator which generates electricity, which powers the light, and can also be used to recharge mobile phones, batteries.</a:t>
            </a:r>
          </a:p>
          <a:p>
            <a:pPr marL="457200" lvl="0" indent="-381000"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-GB" sz="2000" dirty="0"/>
              <a:t>When the ballast bag reaches the ground level, using the pulley, it is again raised. Using the pulley is easier compared to manually raising the ballast bag.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248</Words>
  <PresentationFormat>On-screen Show (16:9)</PresentationFormat>
  <Paragraphs>28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simple-light-2</vt:lpstr>
      <vt:lpstr>Gravity Light</vt:lpstr>
      <vt:lpstr>COMPONENTS:</vt:lpstr>
      <vt:lpstr>PRINCIPLE OF GRAVITY LIGHT:</vt:lpstr>
      <vt:lpstr>Working OF GRAVITY LIGHT:</vt:lpstr>
      <vt:lpstr>Working: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Gravity Light</dc:title>
  <cp:lastModifiedBy>Hp</cp:lastModifiedBy>
  <cp:revision>25</cp:revision>
  <dcterms:modified xsi:type="dcterms:W3CDTF">2017-02-22T17:50:15Z</dcterms:modified>
</cp:coreProperties>
</file>