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3" r:id="rId3"/>
    <p:sldId id="258" r:id="rId4"/>
    <p:sldId id="259" r:id="rId5"/>
    <p:sldId id="260" r:id="rId6"/>
    <p:sldId id="261" r:id="rId7"/>
    <p:sldId id="262" r:id="rId8"/>
    <p:sldId id="264" r:id="rId9"/>
    <p:sldId id="265" r:id="rId10"/>
    <p:sldId id="266" r:id="rId11"/>
    <p:sldId id="267" r:id="rId12"/>
    <p:sldId id="268" r:id="rId13"/>
    <p:sldId id="271" r:id="rId14"/>
    <p:sldId id="272" r:id="rId15"/>
    <p:sldId id="273" r:id="rId16"/>
    <p:sldId id="275" r:id="rId17"/>
    <p:sldId id="274"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4" d="100"/>
          <a:sy n="64" d="100"/>
        </p:scale>
        <p:origin x="-108" y="-3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0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72"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2050" name="Picture 2" descr="Image result for wheel"/>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33055" b="3386"/>
          <a:stretch/>
        </p:blipFill>
        <p:spPr bwMode="auto">
          <a:xfrm>
            <a:off x="20" y="10"/>
            <a:ext cx="12191980" cy="6857990"/>
          </a:xfrm>
          <a:prstGeom prst="rect">
            <a:avLst/>
          </a:prstGeom>
          <a:noFill/>
          <a:extLst>
            <a:ext uri="{909E8E84-426E-40DD-AFC4-6F175D3DCCD1}">
              <a14:hiddenFill xmlns:a14="http://schemas.microsoft.com/office/drawing/2010/main" xmlns="">
                <a:solidFill>
                  <a:srgbClr val="FFFFFF"/>
                </a:solidFill>
              </a14:hiddenFill>
            </a:ext>
          </a:extLst>
        </p:spPr>
      </p:pic>
      <p:sp>
        <p:nvSpPr>
          <p:cNvPr id="10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083733" y="3962400"/>
            <a:ext cx="2907975" cy="958911"/>
          </a:xfrm>
        </p:spPr>
        <p:txBody>
          <a:bodyPr vert="horz" lIns="91440" tIns="45720" rIns="91440" bIns="45720" rtlCol="0" anchor="b">
            <a:normAutofit/>
          </a:bodyPr>
          <a:lstStyle/>
          <a:p>
            <a:r>
              <a:rPr lang="en-US" sz="4400" dirty="0">
                <a:solidFill>
                  <a:srgbClr val="FEFFFF"/>
                </a:solidFill>
              </a:rPr>
              <a:t>WHEEL</a:t>
            </a:r>
          </a:p>
        </p:txBody>
      </p:sp>
      <p:sp>
        <p:nvSpPr>
          <p:cNvPr id="3" name="TextBox 2"/>
          <p:cNvSpPr txBox="1"/>
          <p:nvPr/>
        </p:nvSpPr>
        <p:spPr>
          <a:xfrm>
            <a:off x="5838092" y="3962400"/>
            <a:ext cx="3640016" cy="1477328"/>
          </a:xfrm>
          <a:prstGeom prst="rect">
            <a:avLst/>
          </a:prstGeom>
          <a:noFill/>
        </p:spPr>
        <p:txBody>
          <a:bodyPr wrap="square" rtlCol="0">
            <a:spAutoFit/>
          </a:bodyPr>
          <a:lstStyle/>
          <a:p>
            <a:r>
              <a:rPr lang="en-IN" dirty="0"/>
              <a:t>MADE BY-</a:t>
            </a:r>
          </a:p>
          <a:p>
            <a:r>
              <a:rPr lang="en-IN" dirty="0"/>
              <a:t>AKASH DHAYAL (MDM16B002)</a:t>
            </a:r>
          </a:p>
          <a:p>
            <a:r>
              <a:rPr lang="en-IN" dirty="0"/>
              <a:t>GUIDED BY-</a:t>
            </a:r>
          </a:p>
          <a:p>
            <a:r>
              <a:rPr lang="en-IN" dirty="0"/>
              <a:t>JAYACHANDRA BINGI</a:t>
            </a:r>
          </a:p>
          <a:p>
            <a:endParaRPr lang="en-IN" dirty="0"/>
          </a:p>
        </p:txBody>
      </p:sp>
    </p:spTree>
    <p:extLst>
      <p:ext uri="{BB962C8B-B14F-4D97-AF65-F5344CB8AC3E}">
        <p14:creationId xmlns:p14="http://schemas.microsoft.com/office/powerpoint/2010/main" xmlns="" val="1264644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6902768" cy="1081598"/>
          </a:xfrm>
        </p:spPr>
        <p:txBody>
          <a:bodyPr/>
          <a:lstStyle/>
          <a:p>
            <a:r>
              <a:rPr lang="en-IN" dirty="0"/>
              <a:t>disadvantages</a:t>
            </a:r>
          </a:p>
        </p:txBody>
      </p:sp>
      <p:sp>
        <p:nvSpPr>
          <p:cNvPr id="3" name="TextBox 2"/>
          <p:cNvSpPr txBox="1"/>
          <p:nvPr/>
        </p:nvSpPr>
        <p:spPr>
          <a:xfrm>
            <a:off x="1336431" y="1635370"/>
            <a:ext cx="8387861" cy="2031325"/>
          </a:xfrm>
          <a:prstGeom prst="rect">
            <a:avLst/>
          </a:prstGeom>
          <a:noFill/>
        </p:spPr>
        <p:txBody>
          <a:bodyPr wrap="square" rtlCol="0">
            <a:spAutoFit/>
          </a:bodyPr>
          <a:lstStyle/>
          <a:p>
            <a:pPr marL="342900" indent="-342900">
              <a:buAutoNum type="arabicPeriod"/>
            </a:pPr>
            <a:r>
              <a:rPr lang="en-IN" dirty="0"/>
              <a:t>Difficult to fit </a:t>
            </a:r>
          </a:p>
          <a:p>
            <a:r>
              <a:rPr lang="en-IN" dirty="0"/>
              <a:t>Tubeless tyres are difficult to fit on the rim. It takes longer to fit a tubeless tyre since it has to be airtight against the rim or it will not hold air. Tubeless tyres have to be fit by an expert so that the rims do not get damaged.</a:t>
            </a:r>
          </a:p>
          <a:p>
            <a:endParaRPr lang="en-IN" dirty="0"/>
          </a:p>
          <a:p>
            <a:r>
              <a:rPr lang="en-IN" dirty="0"/>
              <a:t/>
            </a:r>
            <a:br>
              <a:rPr lang="en-IN" dirty="0"/>
            </a:br>
            <a:endParaRPr lang="en-IN" dirty="0"/>
          </a:p>
        </p:txBody>
      </p:sp>
      <p:sp>
        <p:nvSpPr>
          <p:cNvPr id="4" name="TextBox 3"/>
          <p:cNvSpPr txBox="1"/>
          <p:nvPr/>
        </p:nvSpPr>
        <p:spPr>
          <a:xfrm>
            <a:off x="1336431" y="3385038"/>
            <a:ext cx="8563707" cy="2585323"/>
          </a:xfrm>
          <a:prstGeom prst="rect">
            <a:avLst/>
          </a:prstGeom>
          <a:noFill/>
        </p:spPr>
        <p:txBody>
          <a:bodyPr wrap="square" rtlCol="0">
            <a:spAutoFit/>
          </a:bodyPr>
          <a:lstStyle/>
          <a:p>
            <a:r>
              <a:rPr lang="en-IN" dirty="0"/>
              <a:t>2. Punctures </a:t>
            </a:r>
          </a:p>
          <a:p>
            <a:r>
              <a:rPr lang="en-IN" dirty="0"/>
              <a:t>If at all you have had a puncture and the tyre is flat, not everybody will fix it. Fixing punctures in a tubeless tyre needs special equipment, which not many will have.</a:t>
            </a:r>
            <a:br>
              <a:rPr lang="en-IN" dirty="0"/>
            </a:br>
            <a:endParaRPr lang="en-IN" dirty="0"/>
          </a:p>
          <a:p>
            <a:r>
              <a:rPr lang="en-IN" dirty="0"/>
              <a:t/>
            </a:r>
            <a:br>
              <a:rPr lang="en-IN" dirty="0"/>
            </a:br>
            <a:r>
              <a:rPr lang="en-IN" dirty="0"/>
              <a:t/>
            </a:r>
            <a:br>
              <a:rPr lang="en-IN" dirty="0"/>
            </a:br>
            <a:r>
              <a:rPr lang="en-IN" dirty="0"/>
              <a:t/>
            </a:r>
            <a:br>
              <a:rPr lang="en-IN" dirty="0"/>
            </a:br>
            <a:endParaRPr lang="en-IN" dirty="0"/>
          </a:p>
        </p:txBody>
      </p:sp>
      <p:sp>
        <p:nvSpPr>
          <p:cNvPr id="5" name="TextBox 4"/>
          <p:cNvSpPr txBox="1"/>
          <p:nvPr/>
        </p:nvSpPr>
        <p:spPr>
          <a:xfrm>
            <a:off x="1406769" y="4906108"/>
            <a:ext cx="8563708" cy="1754326"/>
          </a:xfrm>
          <a:prstGeom prst="rect">
            <a:avLst/>
          </a:prstGeom>
          <a:noFill/>
        </p:spPr>
        <p:txBody>
          <a:bodyPr wrap="square" rtlCol="0">
            <a:spAutoFit/>
          </a:bodyPr>
          <a:lstStyle/>
          <a:p>
            <a:r>
              <a:rPr lang="en-IN" dirty="0"/>
              <a:t>3. Sidewall puncture</a:t>
            </a:r>
          </a:p>
          <a:p>
            <a:r>
              <a:rPr lang="en-IN" dirty="0"/>
              <a:t> The sidewall of the tyre is a dangerous place to have a puncture. In a tube type tyre, you can change the tube and carry on, but a tubeless tyre will need to be changed if damaged or even discarded depending on situations.</a:t>
            </a:r>
            <a:br>
              <a:rPr lang="en-IN" dirty="0"/>
            </a:br>
            <a:endParaRPr lang="en-IN" dirty="0"/>
          </a:p>
        </p:txBody>
      </p:sp>
    </p:spTree>
    <p:extLst>
      <p:ext uri="{BB962C8B-B14F-4D97-AF65-F5344CB8AC3E}">
        <p14:creationId xmlns:p14="http://schemas.microsoft.com/office/powerpoint/2010/main" xmlns="" val="261557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51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72"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caterpillar wheel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3440" r="17475" b="-2"/>
          <a:stretch/>
        </p:blipFill>
        <p:spPr bwMode="auto">
          <a:xfrm>
            <a:off x="6091916" y="645106"/>
            <a:ext cx="5451627" cy="524774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649224" y="645106"/>
            <a:ext cx="5122652" cy="1259894"/>
          </a:xfrm>
        </p:spPr>
        <p:txBody>
          <a:bodyPr vert="horz" lIns="91440" tIns="45720" rIns="91440" bIns="45720" rtlCol="0" anchor="t">
            <a:normAutofit/>
          </a:bodyPr>
          <a:lstStyle/>
          <a:p>
            <a:r>
              <a:rPr lang="en-US"/>
              <a:t>CATERPILLAR WHEELS</a:t>
            </a:r>
          </a:p>
        </p:txBody>
      </p:sp>
      <p:sp>
        <p:nvSpPr>
          <p:cNvPr id="3" name="TextBox 2"/>
          <p:cNvSpPr txBox="1"/>
          <p:nvPr/>
        </p:nvSpPr>
        <p:spPr>
          <a:xfrm>
            <a:off x="649225" y="2133600"/>
            <a:ext cx="5122652"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1">
                <a:solidFill>
                  <a:schemeClr val="tx1">
                    <a:lumMod val="75000"/>
                    <a:lumOff val="25000"/>
                  </a:schemeClr>
                </a:solidFill>
              </a:rPr>
              <a:t>Continuous track</a:t>
            </a:r>
            <a:r>
              <a:rPr lang="en-US">
                <a:solidFill>
                  <a:schemeClr val="tx1">
                    <a:lumMod val="75000"/>
                    <a:lumOff val="25000"/>
                  </a:schemeClr>
                </a:solidFill>
              </a:rPr>
              <a:t>, also called </a:t>
            </a:r>
            <a:r>
              <a:rPr lang="en-US" b="1">
                <a:solidFill>
                  <a:schemeClr val="tx1">
                    <a:lumMod val="75000"/>
                    <a:lumOff val="25000"/>
                  </a:schemeClr>
                </a:solidFill>
              </a:rPr>
              <a:t>tank tread</a:t>
            </a:r>
            <a:r>
              <a:rPr lang="en-US">
                <a:solidFill>
                  <a:schemeClr val="tx1">
                    <a:lumMod val="75000"/>
                    <a:lumOff val="25000"/>
                  </a:schemeClr>
                </a:solidFill>
              </a:rPr>
              <a:t> or </a:t>
            </a:r>
            <a:r>
              <a:rPr lang="en-US" b="1">
                <a:solidFill>
                  <a:schemeClr val="tx1">
                    <a:lumMod val="75000"/>
                    <a:lumOff val="25000"/>
                  </a:schemeClr>
                </a:solidFill>
              </a:rPr>
              <a:t>caterpillar track</a:t>
            </a:r>
            <a:r>
              <a:rPr lang="en-US">
                <a:solidFill>
                  <a:schemeClr val="tx1">
                    <a:lumMod val="75000"/>
                    <a:lumOff val="25000"/>
                  </a:schemeClr>
                </a:solidFill>
              </a:rPr>
              <a:t>, is a system of vehicle propulsion in which a continuous band of treads or track plates is driven by two or more wheels. This band is typically made of modular steel plates in the case of military vehicles and heavy equipment, or synthetic rubber reinforced with steel wires in the case of lighter agricultural or construction vehicles.</a:t>
            </a:r>
          </a:p>
        </p:txBody>
      </p:sp>
    </p:spTree>
    <p:extLst>
      <p:ext uri="{BB962C8B-B14F-4D97-AF65-F5344CB8AC3E}">
        <p14:creationId xmlns:p14="http://schemas.microsoft.com/office/powerpoint/2010/main" xmlns="" val="4211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heel(1)">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1034" name="Group 72"/>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4"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5"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6"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7"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8"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9"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0"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1"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2"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3"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4"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5"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35" name="Group 86"/>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8"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9"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0"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1"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2"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3"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4"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5"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6"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7"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8"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9"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6" name="Rectangle 10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38" name="Rectangle 10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omponents of wheel"/>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483" r="1316" b="1"/>
          <a:stretch/>
        </p:blipFill>
        <p:spPr bwMode="auto">
          <a:xfrm>
            <a:off x="6111242" y="-5534"/>
            <a:ext cx="6080758" cy="6863534"/>
          </a:xfrm>
          <a:prstGeom prst="rect">
            <a:avLst/>
          </a:prstGeom>
          <a:noFill/>
          <a:extLst>
            <a:ext uri="{909E8E84-426E-40DD-AFC4-6F175D3DCCD1}">
              <a14:hiddenFill xmlns:a14="http://schemas.microsoft.com/office/drawing/2010/main" xmlns="">
                <a:solidFill>
                  <a:srgbClr val="FFFFFF"/>
                </a:solidFill>
              </a14:hiddenFill>
            </a:ext>
          </a:extLst>
        </p:spPr>
      </p:pic>
      <p:sp>
        <p:nvSpPr>
          <p:cNvPr id="1039" name="Rectangle 10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Freeform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DISSECTION OF A WHEEL</a:t>
            </a:r>
          </a:p>
        </p:txBody>
      </p:sp>
    </p:spTree>
    <p:extLst>
      <p:ext uri="{BB962C8B-B14F-4D97-AF65-F5344CB8AC3E}">
        <p14:creationId xmlns:p14="http://schemas.microsoft.com/office/powerpoint/2010/main" xmlns="" val="931238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4162" y="633046"/>
            <a:ext cx="7104184" cy="646331"/>
          </a:xfrm>
          <a:prstGeom prst="rect">
            <a:avLst/>
          </a:prstGeom>
          <a:noFill/>
        </p:spPr>
        <p:txBody>
          <a:bodyPr wrap="square" rtlCol="0">
            <a:spAutoFit/>
          </a:bodyPr>
          <a:lstStyle/>
          <a:p>
            <a:r>
              <a:rPr lang="en-IN" sz="3600" dirty="0"/>
              <a:t>RIM</a:t>
            </a:r>
          </a:p>
        </p:txBody>
      </p:sp>
      <p:sp>
        <p:nvSpPr>
          <p:cNvPr id="3" name="TextBox 2"/>
          <p:cNvSpPr txBox="1"/>
          <p:nvPr/>
        </p:nvSpPr>
        <p:spPr>
          <a:xfrm>
            <a:off x="800100" y="1626577"/>
            <a:ext cx="8792307"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 </a:t>
            </a:r>
            <a:r>
              <a:rPr lang="en-IN" b="1" dirty="0"/>
              <a:t>rim</a:t>
            </a:r>
            <a:r>
              <a:rPr lang="en-IN" dirty="0"/>
              <a:t> is the "outer edge of a wheel, holding the tire". It makes up the outer circular design of the wheel on which the inside edge of the tire is mounted on vehicles</a:t>
            </a:r>
          </a:p>
          <a:p>
            <a:r>
              <a:rPr lang="en-IN" dirty="0"/>
              <a:t> </a:t>
            </a:r>
          </a:p>
          <a:p>
            <a:pPr marL="285750" indent="-285750">
              <a:buFont typeface="Arial" panose="020B0604020202020204" pitchFamily="34" charset="0"/>
              <a:buChar char="•"/>
            </a:pPr>
            <a:r>
              <a:rPr lang="en-IN" dirty="0"/>
              <a:t>Because the rim is where the tire resides on the wheel and the rim supports the tire shape, the dimensions of the rims are a factor in the handling characteristics of an automobile </a:t>
            </a:r>
          </a:p>
        </p:txBody>
      </p:sp>
      <p:sp>
        <p:nvSpPr>
          <p:cNvPr id="4" name="AutoShape 2" descr="Image result for rim of whee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Image result for rim of whee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82370" y="3397645"/>
            <a:ext cx="6238875"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471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fltVal val="0"/>
                                          </p:val>
                                        </p:tav>
                                        <p:tav tm="100000">
                                          <p:val>
                                            <p:strVal val="#ppt_w"/>
                                          </p:val>
                                        </p:tav>
                                      </p:tavLst>
                                    </p:anim>
                                    <p:anim calcmode="lin" valueType="num">
                                      <p:cBhvr>
                                        <p:cTn id="8" dur="1000" fill="hold"/>
                                        <p:tgtEl>
                                          <p:spTgt spid="3076"/>
                                        </p:tgtEl>
                                        <p:attrNameLst>
                                          <p:attrName>ppt_h</p:attrName>
                                        </p:attrNameLst>
                                      </p:cBhvr>
                                      <p:tavLst>
                                        <p:tav tm="0">
                                          <p:val>
                                            <p:fltVal val="0"/>
                                          </p:val>
                                        </p:tav>
                                        <p:tav tm="100000">
                                          <p:val>
                                            <p:strVal val="#ppt_h"/>
                                          </p:val>
                                        </p:tav>
                                      </p:tavLst>
                                    </p:anim>
                                    <p:anim calcmode="lin" valueType="num">
                                      <p:cBhvr>
                                        <p:cTn id="9" dur="1000" fill="hold"/>
                                        <p:tgtEl>
                                          <p:spTgt spid="3076"/>
                                        </p:tgtEl>
                                        <p:attrNameLst>
                                          <p:attrName>style.rotation</p:attrName>
                                        </p:attrNameLst>
                                      </p:cBhvr>
                                      <p:tavLst>
                                        <p:tav tm="0">
                                          <p:val>
                                            <p:fltVal val="90"/>
                                          </p:val>
                                        </p:tav>
                                        <p:tav tm="100000">
                                          <p:val>
                                            <p:fltVal val="0"/>
                                          </p:val>
                                        </p:tav>
                                      </p:tavLst>
                                    </p:anim>
                                    <p:animEffect transition="in" filter="fade">
                                      <p:cBhvr>
                                        <p:cTn id="10"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538" y="606669"/>
            <a:ext cx="9126416" cy="461665"/>
          </a:xfrm>
          <a:prstGeom prst="rect">
            <a:avLst/>
          </a:prstGeom>
          <a:noFill/>
        </p:spPr>
        <p:txBody>
          <a:bodyPr wrap="square" rtlCol="0">
            <a:spAutoFit/>
          </a:bodyPr>
          <a:lstStyle/>
          <a:p>
            <a:r>
              <a:rPr lang="en-IN" sz="2400" dirty="0"/>
              <a:t>Designer alloy wheels</a:t>
            </a:r>
          </a:p>
        </p:txBody>
      </p:sp>
      <p:pic>
        <p:nvPicPr>
          <p:cNvPr id="4098" name="Picture 2" descr="Image result for alloy whee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7607" y="734158"/>
            <a:ext cx="6222023" cy="53721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1327638" y="1863969"/>
            <a:ext cx="3490547" cy="1754326"/>
          </a:xfrm>
          <a:prstGeom prst="rect">
            <a:avLst/>
          </a:prstGeom>
          <a:noFill/>
        </p:spPr>
        <p:txBody>
          <a:bodyPr wrap="square" rtlCol="0">
            <a:spAutoFit/>
          </a:bodyPr>
          <a:lstStyle/>
          <a:p>
            <a:r>
              <a:rPr lang="en-IN" dirty="0"/>
              <a:t>Alloy wheels are nothing but simple wheels fitted with different cases to look attractive.</a:t>
            </a:r>
          </a:p>
          <a:p>
            <a:r>
              <a:rPr lang="en-IN"/>
              <a:t>It is alloy of </a:t>
            </a:r>
            <a:r>
              <a:rPr lang="en-IN" b="1" dirty="0"/>
              <a:t>aluminium</a:t>
            </a:r>
            <a:r>
              <a:rPr lang="en-IN" dirty="0"/>
              <a:t> and </a:t>
            </a:r>
            <a:r>
              <a:rPr lang="en-IN" b="1" dirty="0"/>
              <a:t>magnesium</a:t>
            </a:r>
          </a:p>
        </p:txBody>
      </p:sp>
    </p:spTree>
    <p:extLst>
      <p:ext uri="{BB962C8B-B14F-4D97-AF65-F5344CB8AC3E}">
        <p14:creationId xmlns:p14="http://schemas.microsoft.com/office/powerpoint/2010/main" xmlns="" val="74961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axle of car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55207" y="1499455"/>
            <a:ext cx="4124325" cy="20478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925515" y="457200"/>
            <a:ext cx="4114800" cy="584775"/>
          </a:xfrm>
          <a:prstGeom prst="rect">
            <a:avLst/>
          </a:prstGeom>
          <a:noFill/>
        </p:spPr>
        <p:txBody>
          <a:bodyPr wrap="square" rtlCol="0">
            <a:spAutoFit/>
          </a:bodyPr>
          <a:lstStyle/>
          <a:p>
            <a:r>
              <a:rPr lang="en-IN" sz="3200" dirty="0"/>
              <a:t>AXEL</a:t>
            </a:r>
          </a:p>
        </p:txBody>
      </p:sp>
      <p:sp>
        <p:nvSpPr>
          <p:cNvPr id="3" name="TextBox 2"/>
          <p:cNvSpPr txBox="1"/>
          <p:nvPr/>
        </p:nvSpPr>
        <p:spPr>
          <a:xfrm>
            <a:off x="1441938" y="1499455"/>
            <a:ext cx="5890847" cy="4247317"/>
          </a:xfrm>
          <a:prstGeom prst="rect">
            <a:avLst/>
          </a:prstGeom>
          <a:noFill/>
        </p:spPr>
        <p:txBody>
          <a:bodyPr wrap="square" rtlCol="0">
            <a:spAutoFit/>
          </a:bodyPr>
          <a:lstStyle/>
          <a:p>
            <a:pPr marL="285750" indent="-285750">
              <a:buFont typeface="Arial" panose="020B0604020202020204" pitchFamily="34" charset="0"/>
              <a:buChar char="•"/>
            </a:pPr>
            <a:r>
              <a:rPr lang="en-IN" dirty="0"/>
              <a:t>It is the most important component of a wheel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Can be referred as heart of wheel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is the component that converts energy delivered by engine to motion of wheel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are different types of axel:</a:t>
            </a:r>
          </a:p>
          <a:p>
            <a:r>
              <a:rPr lang="en-IN" dirty="0"/>
              <a:t>     1. tag axel</a:t>
            </a:r>
          </a:p>
          <a:p>
            <a:r>
              <a:rPr lang="en-IN" dirty="0"/>
              <a:t>     2.rear axel</a:t>
            </a:r>
          </a:p>
          <a:p>
            <a:r>
              <a:rPr lang="en-IN" dirty="0"/>
              <a:t>     3.stub axel</a:t>
            </a:r>
          </a:p>
          <a:p>
            <a:r>
              <a:rPr lang="en-IN" dirty="0"/>
              <a:t>     4.live axel</a:t>
            </a:r>
          </a:p>
          <a:p>
            <a:r>
              <a:rPr lang="en-IN" dirty="0"/>
              <a:t>Depending on the type of vehicle the appropriate axel is selected    </a:t>
            </a:r>
          </a:p>
          <a:p>
            <a:endParaRPr lang="en-IN" dirty="0"/>
          </a:p>
        </p:txBody>
      </p:sp>
    </p:spTree>
    <p:extLst>
      <p:ext uri="{BB962C8B-B14F-4D97-AF65-F5344CB8AC3E}">
        <p14:creationId xmlns:p14="http://schemas.microsoft.com/office/powerpoint/2010/main" xmlns="" val="19753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71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txBody>
          <a:bodyPr/>
          <a:lstStyle/>
          <a:p>
            <a:endParaRPr lang="en-US"/>
          </a:p>
        </p:txBody>
      </p:sp>
      <p:grpSp>
        <p:nvGrpSpPr>
          <p:cNvPr id="72"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4" name="Rectangle 10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lated image"/>
          <p:cNvPicPr>
            <a:picLocks noChangeAspect="1" noChangeArrowheads="1"/>
          </p:cNvPicPr>
          <p:nvPr/>
        </p:nvPicPr>
        <p:blipFill rotWithShape="1">
          <a:blip r:embed="rId2">
            <a:extLst>
              <a:ext uri="{28A0092B-C50C-407E-A947-70E740481C1C}">
                <a14:useLocalDpi xmlns:a14="http://schemas.microsoft.com/office/drawing/2010/main" xmlns="" val="0"/>
              </a:ext>
            </a:extLst>
          </a:blip>
          <a:srcRect/>
          <a:stretch/>
        </p:blipFill>
        <p:spPr bwMode="auto">
          <a:xfrm>
            <a:off x="5790338" y="2306974"/>
            <a:ext cx="5640502" cy="4188072"/>
          </a:xfrm>
          <a:prstGeom prst="rect">
            <a:avLst/>
          </a:prstGeom>
          <a:noFill/>
          <a:extLst>
            <a:ext uri="{909E8E84-426E-40DD-AFC4-6F175D3DCCD1}">
              <a14:hiddenFill xmlns:a14="http://schemas.microsoft.com/office/drawing/2010/main" xmlns="">
                <a:solidFill>
                  <a:srgbClr val="FFFFFF"/>
                </a:solidFill>
              </a14:hiddenFill>
            </a:ext>
          </a:extLst>
        </p:spPr>
      </p:pic>
      <p:sp>
        <p:nvSpPr>
          <p:cNvPr id="106" name="Rectangle 10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8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540711" y="2080712"/>
            <a:ext cx="3778870" cy="3621465"/>
          </a:xfrm>
          <a:prstGeom prst="rect">
            <a:avLst/>
          </a:prstGeom>
        </p:spPr>
        <p:txBody>
          <a:bodyPr vert="horz" lIns="91440" tIns="45720" rIns="91440" bIns="45720" rtlCol="0" anchor="b">
            <a:normAutofit/>
          </a:bodyPr>
          <a:lstStyle/>
          <a:p>
            <a:pPr>
              <a:spcBef>
                <a:spcPct val="0"/>
              </a:spcBef>
            </a:pPr>
            <a:endParaRPr lang="en-US" sz="4000" dirty="0">
              <a:solidFill>
                <a:srgbClr val="FEFFFF"/>
              </a:solidFill>
              <a:latin typeface="+mj-lt"/>
              <a:ea typeface="+mj-ea"/>
              <a:cs typeface="+mj-cs"/>
            </a:endParaRPr>
          </a:p>
          <a:p>
            <a:pPr>
              <a:spcBef>
                <a:spcPct val="0"/>
              </a:spcBef>
            </a:pPr>
            <a:r>
              <a:rPr lang="en-US" sz="4000" dirty="0">
                <a:solidFill>
                  <a:srgbClr val="FEFFFF"/>
                </a:solidFill>
                <a:latin typeface="+mj-lt"/>
                <a:ea typeface="+mj-ea"/>
                <a:cs typeface="+mj-cs"/>
              </a:rPr>
              <a:t>TYRE</a:t>
            </a:r>
          </a:p>
        </p:txBody>
      </p:sp>
      <p:sp>
        <p:nvSpPr>
          <p:cNvPr id="3" name="TextBox 2"/>
          <p:cNvSpPr txBox="1"/>
          <p:nvPr/>
        </p:nvSpPr>
        <p:spPr>
          <a:xfrm>
            <a:off x="283531" y="393092"/>
            <a:ext cx="4045194" cy="535531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a rubber covering, typically inflated or surrounding an inflated inner tube, placed round a wheel to form a soft contact with the road.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They are inflated with either air or water. in case of an aircraft nitrogen is filled in tyres to avoid fire accidents because unlike </a:t>
            </a:r>
            <a:r>
              <a:rPr lang="en-IN" dirty="0" err="1">
                <a:solidFill>
                  <a:schemeClr val="bg1"/>
                </a:solidFill>
              </a:rPr>
              <a:t>oxgen</a:t>
            </a:r>
            <a:r>
              <a:rPr lang="en-IN" dirty="0">
                <a:solidFill>
                  <a:schemeClr val="bg1"/>
                </a:solidFill>
              </a:rPr>
              <a:t>, nitrogen is not flammable.</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Different threads are printed on the outer surface of tyre depending on the amount of friction required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xmlns="" val="336310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txBody>
          <a:bodyPr/>
          <a:lstStyle/>
          <a:p>
            <a:endParaRPr lang="en-US"/>
          </a:p>
        </p:txBody>
      </p:sp>
      <p:grpSp>
        <p:nvGrpSpPr>
          <p:cNvPr id="72"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hubless wheel"/>
          <p:cNvPicPr>
            <a:picLocks noChangeAspect="1" noChangeArrowheads="1"/>
          </p:cNvPicPr>
          <p:nvPr/>
        </p:nvPicPr>
        <p:blipFill rotWithShape="1">
          <a:blip r:embed="rId2">
            <a:extLst>
              <a:ext uri="{28A0092B-C50C-407E-A947-70E740481C1C}">
                <a14:useLocalDpi xmlns:a14="http://schemas.microsoft.com/office/drawing/2010/main" xmlns="" val="0"/>
              </a:ext>
            </a:extLst>
          </a:blip>
          <a:srcRect/>
          <a:stretch/>
        </p:blipFill>
        <p:spPr bwMode="auto">
          <a:xfrm>
            <a:off x="7009066" y="313061"/>
            <a:ext cx="4788249" cy="36186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49224" y="645106"/>
            <a:ext cx="3650279" cy="1259894"/>
          </a:xfrm>
          <a:prstGeom prst="rect">
            <a:avLst/>
          </a:prstGeom>
        </p:spPr>
        <p:txBody>
          <a:bodyPr vert="horz" lIns="91440" tIns="45720" rIns="91440" bIns="45720" rtlCol="0" anchor="t">
            <a:normAutofit/>
          </a:bodyPr>
          <a:lstStyle/>
          <a:p>
            <a:pPr>
              <a:spcBef>
                <a:spcPct val="0"/>
              </a:spcBef>
            </a:pPr>
            <a:r>
              <a:rPr lang="en-US" sz="3600">
                <a:solidFill>
                  <a:schemeClr val="tx1">
                    <a:lumMod val="85000"/>
                    <a:lumOff val="15000"/>
                  </a:schemeClr>
                </a:solidFill>
                <a:latin typeface="+mj-lt"/>
                <a:ea typeface="+mj-ea"/>
                <a:cs typeface="+mj-cs"/>
              </a:rPr>
              <a:t>Future… </a:t>
            </a:r>
          </a:p>
        </p:txBody>
      </p:sp>
      <p:sp>
        <p:nvSpPr>
          <p:cNvPr id="3" name="TextBox 2"/>
          <p:cNvSpPr txBox="1"/>
          <p:nvPr/>
        </p:nvSpPr>
        <p:spPr>
          <a:xfrm>
            <a:off x="622202" y="1480732"/>
            <a:ext cx="4919725" cy="3530131"/>
          </a:xfrm>
          <a:prstGeom prst="rect">
            <a:avLst/>
          </a:prstGeom>
        </p:spPr>
        <p:txBody>
          <a:bodyPr vert="horz" lIns="91440" tIns="45720" rIns="91440" bIns="45720" rtlCol="0">
            <a:normAutofit fontScale="85000" lnSpcReduction="20000"/>
          </a:bodyPr>
          <a:lstStyle/>
          <a:p>
            <a:pPr marL="342900" indent="-342900">
              <a:spcBef>
                <a:spcPts val="1000"/>
              </a:spcBef>
              <a:buClr>
                <a:schemeClr val="accent1"/>
              </a:buClr>
              <a:buFont typeface="Wingdings 3" charset="2"/>
              <a:buChar char=""/>
            </a:pPr>
            <a:r>
              <a:rPr lang="en-US" sz="2400" b="1" dirty="0">
                <a:solidFill>
                  <a:schemeClr val="tx1">
                    <a:lumMod val="75000"/>
                    <a:lumOff val="25000"/>
                  </a:schemeClr>
                </a:solidFill>
              </a:rPr>
              <a:t>RIMLESS WHEEL</a:t>
            </a:r>
          </a:p>
          <a:p>
            <a:pPr>
              <a:spcBef>
                <a:spcPts val="1000"/>
              </a:spcBef>
              <a:buClr>
                <a:schemeClr val="accent1"/>
              </a:buClr>
            </a:pPr>
            <a:r>
              <a:rPr lang="en-US" sz="2200" dirty="0">
                <a:solidFill>
                  <a:schemeClr val="tx1">
                    <a:lumMod val="75000"/>
                    <a:lumOff val="25000"/>
                  </a:schemeClr>
                </a:solidFill>
              </a:rPr>
              <a:t>They are popularly known as </a:t>
            </a:r>
            <a:r>
              <a:rPr lang="en-US" sz="2200" dirty="0" err="1">
                <a:solidFill>
                  <a:schemeClr val="tx1">
                    <a:lumMod val="75000"/>
                    <a:lumOff val="25000"/>
                  </a:schemeClr>
                </a:solidFill>
              </a:rPr>
              <a:t>hubless</a:t>
            </a:r>
            <a:r>
              <a:rPr lang="en-US" sz="2200" dirty="0">
                <a:solidFill>
                  <a:schemeClr val="tx1">
                    <a:lumMod val="75000"/>
                    <a:lumOff val="25000"/>
                  </a:schemeClr>
                </a:solidFill>
              </a:rPr>
              <a:t> wheels</a:t>
            </a:r>
          </a:p>
          <a:p>
            <a:r>
              <a:rPr lang="en-IN" b="1" dirty="0"/>
              <a:t>Advantages?</a:t>
            </a:r>
          </a:p>
          <a:p>
            <a:pPr marL="342900" indent="-342900">
              <a:buFont typeface="+mj-lt"/>
              <a:buAutoNum type="arabicPeriod"/>
            </a:pPr>
            <a:r>
              <a:rPr lang="en-IN" sz="2400" dirty="0"/>
              <a:t>Decreased weight - obviously without spokes and central solid hub, weight has to decrease.</a:t>
            </a:r>
          </a:p>
          <a:p>
            <a:r>
              <a:rPr lang="en-IN" sz="2400" dirty="0"/>
              <a:t>2. Lower </a:t>
            </a:r>
            <a:r>
              <a:rPr lang="en-IN" sz="2400" dirty="0" err="1"/>
              <a:t>center</a:t>
            </a:r>
            <a:r>
              <a:rPr lang="en-IN" sz="2400" dirty="0"/>
              <a:t> of gravity -  you can            lower the transmission systems</a:t>
            </a:r>
          </a:p>
          <a:p>
            <a:r>
              <a:rPr lang="en-IN" sz="2400" dirty="0"/>
              <a:t>3. Better braking leverage</a:t>
            </a:r>
          </a:p>
          <a:p>
            <a:r>
              <a:rPr lang="en-IN" sz="2400" dirty="0"/>
              <a:t>4.Better accuracy in steering</a:t>
            </a:r>
          </a:p>
          <a:p>
            <a:pPr marL="342900" indent="-342900">
              <a:spcBef>
                <a:spcPts val="1000"/>
              </a:spcBef>
              <a:buClr>
                <a:schemeClr val="accent1"/>
              </a:buClr>
              <a:buFont typeface="Wingdings 3" charset="2"/>
              <a:buChar char=""/>
            </a:pPr>
            <a:endParaRPr lang="en-US" sz="2000" dirty="0">
              <a:solidFill>
                <a:schemeClr val="tx1">
                  <a:lumMod val="75000"/>
                  <a:lumOff val="25000"/>
                </a:schemeClr>
              </a:solidFill>
            </a:endParaRPr>
          </a:p>
          <a:p>
            <a:pPr>
              <a:spcBef>
                <a:spcPts val="1000"/>
              </a:spcBef>
              <a:buClr>
                <a:schemeClr val="accent1"/>
              </a:buClr>
            </a:pPr>
            <a:r>
              <a:rPr lang="en-US" dirty="0">
                <a:solidFill>
                  <a:schemeClr val="tx1">
                    <a:lumMod val="75000"/>
                    <a:lumOff val="25000"/>
                  </a:schemeClr>
                </a:solidFill>
              </a:rPr>
              <a:t> </a:t>
            </a:r>
          </a:p>
        </p:txBody>
      </p:sp>
      <p:sp>
        <p:nvSpPr>
          <p:cNvPr id="4" name="TextBox 3"/>
          <p:cNvSpPr txBox="1"/>
          <p:nvPr/>
        </p:nvSpPr>
        <p:spPr>
          <a:xfrm>
            <a:off x="908393" y="4540966"/>
            <a:ext cx="4957148" cy="1323439"/>
          </a:xfrm>
          <a:prstGeom prst="rect">
            <a:avLst/>
          </a:prstGeom>
          <a:noFill/>
        </p:spPr>
        <p:txBody>
          <a:bodyPr wrap="square" rtlCol="0">
            <a:spAutoFit/>
          </a:bodyPr>
          <a:lstStyle/>
          <a:p>
            <a:r>
              <a:rPr lang="en-IN" sz="2000" b="1" dirty="0"/>
              <a:t>MECHANISM</a:t>
            </a:r>
          </a:p>
          <a:p>
            <a:r>
              <a:rPr lang="en-IN" sz="2000" dirty="0"/>
              <a:t>A simple mechanism with use of internal gears and belts/chains.</a:t>
            </a:r>
            <a:br>
              <a:rPr lang="en-IN" sz="2000" dirty="0"/>
            </a:br>
            <a:endParaRPr lang="en-IN" sz="2000" dirty="0"/>
          </a:p>
        </p:txBody>
      </p:sp>
      <p:sp>
        <p:nvSpPr>
          <p:cNvPr id="5" name="AutoShape 4" descr="https://qph.ec.quoracdn.net/main-qimg-899289eadd63905b73b23383e657d9bc-p"/>
          <p:cNvSpPr>
            <a:spLocks noChangeAspect="1" noChangeArrowheads="1"/>
          </p:cNvSpPr>
          <p:nvPr/>
        </p:nvSpPr>
        <p:spPr bwMode="auto">
          <a:xfrm>
            <a:off x="6919668" y="4262995"/>
            <a:ext cx="178796" cy="17879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https://qph.ec.quoracdn.net/main-qimg-9967a5c9e5d08fc149f138a43ad2ffe0"/>
          <p:cNvSpPr>
            <a:spLocks noChangeAspect="1" noChangeArrowheads="1"/>
          </p:cNvSpPr>
          <p:nvPr/>
        </p:nvSpPr>
        <p:spPr bwMode="auto">
          <a:xfrm>
            <a:off x="7072068" y="4415395"/>
            <a:ext cx="178796" cy="17879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8" descr="https://qph.ec.quoracdn.net/main-qimg-9967a5c9e5d08fc149f138a43ad2ffe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52057" y="4092906"/>
            <a:ext cx="3933506" cy="2620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851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0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txBody>
          <a:bodyPr/>
          <a:lstStyle/>
          <a:p>
            <a:endParaRPr lang="en-US"/>
          </a:p>
        </p:txBody>
      </p:sp>
      <p:grpSp>
        <p:nvGrpSpPr>
          <p:cNvPr id="72"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4" name="Rectangle 10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spherical tires goodyea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368" r="17170" b="1"/>
          <a:stretch/>
        </p:blipFill>
        <p:spPr bwMode="auto">
          <a:xfrm>
            <a:off x="4619543" y="640080"/>
            <a:ext cx="6953577" cy="525277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49224" y="645106"/>
            <a:ext cx="3650279" cy="1259894"/>
          </a:xfrm>
          <a:prstGeom prst="rect">
            <a:avLst/>
          </a:prstGeom>
        </p:spPr>
        <p:txBody>
          <a:bodyPr vert="horz" lIns="91440" tIns="45720" rIns="91440" bIns="45720" rtlCol="0" anchor="t">
            <a:normAutofit/>
          </a:bodyPr>
          <a:lstStyle/>
          <a:p>
            <a:pPr>
              <a:spcBef>
                <a:spcPct val="0"/>
              </a:spcBef>
            </a:pPr>
            <a:r>
              <a:rPr lang="en-US" sz="3600">
                <a:solidFill>
                  <a:schemeClr val="tx1">
                    <a:lumMod val="85000"/>
                    <a:lumOff val="15000"/>
                  </a:schemeClr>
                </a:solidFill>
                <a:latin typeface="+mj-lt"/>
                <a:ea typeface="+mj-ea"/>
                <a:cs typeface="+mj-cs"/>
              </a:rPr>
              <a:t>FUTURE…</a:t>
            </a:r>
          </a:p>
        </p:txBody>
      </p:sp>
      <p:sp>
        <p:nvSpPr>
          <p:cNvPr id="3" name="TextBox 2"/>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sz="2000" b="1" dirty="0">
                <a:solidFill>
                  <a:schemeClr val="tx1">
                    <a:lumMod val="75000"/>
                    <a:lumOff val="25000"/>
                  </a:schemeClr>
                </a:solidFill>
              </a:rPr>
              <a:t> EAGLE 360</a:t>
            </a:r>
          </a:p>
          <a:p>
            <a:pPr marL="285750" indent="-285750">
              <a:spcBef>
                <a:spcPts val="1000"/>
              </a:spcBef>
              <a:buClr>
                <a:schemeClr val="accent1"/>
              </a:buClr>
              <a:buFont typeface="Wingdings 3" charset="2"/>
              <a:buChar char=""/>
            </a:pPr>
            <a:r>
              <a:rPr lang="en-US" dirty="0">
                <a:solidFill>
                  <a:schemeClr val="tx1">
                    <a:lumMod val="75000"/>
                    <a:lumOff val="25000"/>
                  </a:schemeClr>
                </a:solidFill>
              </a:rPr>
              <a:t>  This concept is given by </a:t>
            </a:r>
            <a:r>
              <a:rPr lang="en-US" dirty="0" err="1">
                <a:solidFill>
                  <a:schemeClr val="tx1">
                    <a:lumMod val="75000"/>
                    <a:lumOff val="25000"/>
                  </a:schemeClr>
                </a:solidFill>
              </a:rPr>
              <a:t>goodyear</a:t>
            </a:r>
            <a:r>
              <a:rPr lang="en-US" dirty="0">
                <a:solidFill>
                  <a:schemeClr val="tx1">
                    <a:lumMod val="75000"/>
                    <a:lumOff val="25000"/>
                  </a:schemeClr>
                </a:solidFill>
              </a:rPr>
              <a:t> company and it is not yet in market.</a:t>
            </a:r>
          </a:p>
          <a:p>
            <a:pPr marL="285750" indent="-285750">
              <a:spcBef>
                <a:spcPts val="1000"/>
              </a:spcBef>
              <a:buClr>
                <a:schemeClr val="accent1"/>
              </a:buClr>
              <a:buFont typeface="Wingdings 3" charset="2"/>
              <a:buChar char=""/>
            </a:pPr>
            <a:r>
              <a:rPr lang="en-US" dirty="0">
                <a:solidFill>
                  <a:schemeClr val="tx1">
                    <a:lumMod val="75000"/>
                    <a:lumOff val="25000"/>
                  </a:schemeClr>
                </a:solidFill>
              </a:rPr>
              <a:t>  It is multi-orientation wheel</a:t>
            </a:r>
          </a:p>
          <a:p>
            <a:pPr marL="285750" indent="-285750">
              <a:spcBef>
                <a:spcPts val="1000"/>
              </a:spcBef>
              <a:buClr>
                <a:schemeClr val="accent1"/>
              </a:buClr>
              <a:buFont typeface="Wingdings 3" charset="2"/>
              <a:buChar char=""/>
            </a:pPr>
            <a:r>
              <a:rPr lang="en-US" dirty="0">
                <a:solidFill>
                  <a:schemeClr val="tx1">
                    <a:lumMod val="75000"/>
                    <a:lumOff val="25000"/>
                  </a:schemeClr>
                </a:solidFill>
              </a:rPr>
              <a:t>  it is designed to give maximum performance in all weather conditions</a:t>
            </a:r>
          </a:p>
          <a:p>
            <a:pPr marL="285750" indent="-285750">
              <a:spcBef>
                <a:spcPts val="1000"/>
              </a:spcBef>
              <a:buClr>
                <a:schemeClr val="accent1"/>
              </a:buClr>
              <a:buFont typeface="Wingdings 3" charset="2"/>
              <a:buChar char=""/>
            </a:pPr>
            <a:r>
              <a:rPr lang="en-US" dirty="0">
                <a:solidFill>
                  <a:schemeClr val="tx1">
                    <a:lumMod val="75000"/>
                    <a:lumOff val="25000"/>
                  </a:schemeClr>
                </a:solidFill>
              </a:rPr>
              <a:t>  it will have 360 degree motion</a:t>
            </a:r>
          </a:p>
        </p:txBody>
      </p:sp>
    </p:spTree>
    <p:extLst>
      <p:ext uri="{BB962C8B-B14F-4D97-AF65-F5344CB8AC3E}">
        <p14:creationId xmlns:p14="http://schemas.microsoft.com/office/powerpoint/2010/main" xmlns="" val="3642499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8269" y="580292"/>
            <a:ext cx="7367954" cy="1015663"/>
          </a:xfrm>
          <a:prstGeom prst="rect">
            <a:avLst/>
          </a:prstGeom>
          <a:noFill/>
        </p:spPr>
        <p:txBody>
          <a:bodyPr wrap="square" rtlCol="0">
            <a:spAutoFit/>
          </a:bodyPr>
          <a:lstStyle/>
          <a:p>
            <a:r>
              <a:rPr lang="en-IN" sz="6000" dirty="0">
                <a:solidFill>
                  <a:srgbClr val="FF0000"/>
                </a:solidFill>
              </a:rPr>
              <a:t>THANK YOU!!!</a:t>
            </a:r>
          </a:p>
        </p:txBody>
      </p:sp>
      <p:sp>
        <p:nvSpPr>
          <p:cNvPr id="3" name="TextBox 2"/>
          <p:cNvSpPr txBox="1"/>
          <p:nvPr/>
        </p:nvSpPr>
        <p:spPr>
          <a:xfrm>
            <a:off x="6031523" y="2892669"/>
            <a:ext cx="4783015" cy="954107"/>
          </a:xfrm>
          <a:prstGeom prst="rect">
            <a:avLst/>
          </a:prstGeom>
          <a:noFill/>
        </p:spPr>
        <p:txBody>
          <a:bodyPr wrap="square" rtlCol="0">
            <a:spAutoFit/>
          </a:bodyPr>
          <a:lstStyle/>
          <a:p>
            <a:r>
              <a:rPr lang="en-IN" sz="2800" dirty="0"/>
              <a:t>ANY SUGGESTIONS OR COMMENTS ???</a:t>
            </a:r>
          </a:p>
        </p:txBody>
      </p:sp>
    </p:spTree>
    <p:extLst>
      <p:ext uri="{BB962C8B-B14F-4D97-AF65-F5344CB8AC3E}">
        <p14:creationId xmlns:p14="http://schemas.microsoft.com/office/powerpoint/2010/main" xmlns="" val="383709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WHEEL</a:t>
            </a:r>
          </a:p>
        </p:txBody>
      </p:sp>
      <p:sp>
        <p:nvSpPr>
          <p:cNvPr id="3" name="TextBox 2"/>
          <p:cNvSpPr txBox="1"/>
          <p:nvPr/>
        </p:nvSpPr>
        <p:spPr>
          <a:xfrm>
            <a:off x="1222131" y="1512277"/>
            <a:ext cx="872196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a circular object that revolves on an axle and is fixed below a vehicle or other object to enable it to move over the ground.</a:t>
            </a:r>
          </a:p>
          <a:p>
            <a:pPr marL="285750" indent="-285750">
              <a:buFont typeface="Arial" panose="020B0604020202020204" pitchFamily="34" charset="0"/>
              <a:buChar char="•"/>
            </a:pPr>
            <a:r>
              <a:rPr lang="en-IN" dirty="0"/>
              <a:t>It is one of the most important mechanical component which drives heavy machines and creates motion</a:t>
            </a:r>
          </a:p>
          <a:p>
            <a:pPr marL="285750" indent="-285750">
              <a:buFont typeface="Arial" panose="020B0604020202020204" pitchFamily="34" charset="0"/>
              <a:buChar char="•"/>
            </a:pPr>
            <a:r>
              <a:rPr lang="en-IN" dirty="0"/>
              <a:t>  </a:t>
            </a:r>
          </a:p>
          <a:p>
            <a:r>
              <a:rPr lang="en-IN" dirty="0"/>
              <a:t> </a:t>
            </a:r>
          </a:p>
        </p:txBody>
      </p:sp>
      <p:sp>
        <p:nvSpPr>
          <p:cNvPr id="4" name="AutoShape 2" descr="Image result for potters wheels"/>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potters wheels"/>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potters wheels"/>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potters wheels"/>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Image result for potters wheel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31400" y="2711228"/>
            <a:ext cx="3556489" cy="2942225"/>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1652954" y="5908431"/>
            <a:ext cx="2927838" cy="369332"/>
          </a:xfrm>
          <a:prstGeom prst="rect">
            <a:avLst/>
          </a:prstGeom>
          <a:noFill/>
        </p:spPr>
        <p:txBody>
          <a:bodyPr wrap="square" rtlCol="0">
            <a:spAutoFit/>
          </a:bodyPr>
          <a:lstStyle/>
          <a:p>
            <a:r>
              <a:rPr lang="en-IN" dirty="0"/>
              <a:t>Potters wheel</a:t>
            </a:r>
          </a:p>
        </p:txBody>
      </p:sp>
      <p:pic>
        <p:nvPicPr>
          <p:cNvPr id="1036" name="Picture 12" descr="Image result for giant wheel"/>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87889" y="2711228"/>
            <a:ext cx="3787081" cy="294222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5185996" y="5783584"/>
            <a:ext cx="2734408" cy="369332"/>
          </a:xfrm>
          <a:prstGeom prst="rect">
            <a:avLst/>
          </a:prstGeom>
          <a:noFill/>
        </p:spPr>
        <p:txBody>
          <a:bodyPr wrap="square" rtlCol="0">
            <a:spAutoFit/>
          </a:bodyPr>
          <a:lstStyle/>
          <a:p>
            <a:r>
              <a:rPr lang="en-IN" dirty="0"/>
              <a:t>Giant wheel</a:t>
            </a:r>
          </a:p>
        </p:txBody>
      </p:sp>
      <p:pic>
        <p:nvPicPr>
          <p:cNvPr id="1038" name="Picture 14" descr="Image result for wheel used to rotate mill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474970" y="2671762"/>
            <a:ext cx="3429000" cy="298169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8678007" y="5783584"/>
            <a:ext cx="3297115" cy="369332"/>
          </a:xfrm>
          <a:prstGeom prst="rect">
            <a:avLst/>
          </a:prstGeom>
          <a:noFill/>
        </p:spPr>
        <p:txBody>
          <a:bodyPr wrap="square" rtlCol="0">
            <a:spAutoFit/>
          </a:bodyPr>
          <a:lstStyle/>
          <a:p>
            <a:r>
              <a:rPr lang="en-IN" dirty="0"/>
              <a:t>Mill wheel</a:t>
            </a:r>
          </a:p>
        </p:txBody>
      </p:sp>
    </p:spTree>
    <p:extLst>
      <p:ext uri="{BB962C8B-B14F-4D97-AF65-F5344CB8AC3E}">
        <p14:creationId xmlns:p14="http://schemas.microsoft.com/office/powerpoint/2010/main" xmlns="" val="3177413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07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txBody>
          <a:bodyPr/>
          <a:lstStyle/>
          <a:p>
            <a:endParaRPr lang="en-US"/>
          </a:p>
        </p:txBody>
      </p:sp>
      <p:grpSp>
        <p:nvGrpSpPr>
          <p:cNvPr id="72"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074" name="Picture 2" descr="The evolution of the wheel (Photo credit:  geniusstuff.com)"/>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2172" r="2" b="13599"/>
          <a:stretch/>
        </p:blipFill>
        <p:spPr bwMode="auto">
          <a:xfrm>
            <a:off x="2316650" y="170811"/>
            <a:ext cx="8915400" cy="385497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2582298" y="4316474"/>
            <a:ext cx="8915399" cy="823448"/>
          </a:xfrm>
        </p:spPr>
        <p:txBody>
          <a:bodyPr vert="horz" lIns="91440" tIns="45720" rIns="91440" bIns="45720" rtlCol="0" anchor="b">
            <a:normAutofit/>
          </a:bodyPr>
          <a:lstStyle/>
          <a:p>
            <a:r>
              <a:rPr lang="en-US" sz="4400" dirty="0"/>
              <a:t>EVOLUTION OF WHEEL</a:t>
            </a:r>
          </a:p>
        </p:txBody>
      </p:sp>
    </p:spTree>
    <p:extLst>
      <p:ext uri="{BB962C8B-B14F-4D97-AF65-F5344CB8AC3E}">
        <p14:creationId xmlns:p14="http://schemas.microsoft.com/office/powerpoint/2010/main" xmlns="" val="36610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STONE WHEEL</a:t>
            </a:r>
          </a:p>
        </p:txBody>
      </p:sp>
      <p:sp>
        <p:nvSpPr>
          <p:cNvPr id="3" name="AutoShape 2" descr="First stone whee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descr="https://www.historyanswers.co.uk/wp-content/uploads/2014/04/All-About-History-wheel-e139879071791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35968" y="1137505"/>
            <a:ext cx="5527431" cy="39147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652953" y="1905000"/>
            <a:ext cx="552156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Invented around 3500 </a:t>
            </a:r>
            <a:r>
              <a:rPr lang="en-IN" dirty="0" err="1"/>
              <a:t>b.c</a:t>
            </a:r>
            <a:r>
              <a:rPr lang="en-IN" dirty="0"/>
              <a:t> in  Mesopotamia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Used for transporting heavy objects such as fallen trees and war supplies</a:t>
            </a:r>
          </a:p>
          <a:p>
            <a:endParaRPr lang="en-IN" dirty="0"/>
          </a:p>
          <a:p>
            <a:pPr marL="285750" indent="-285750">
              <a:buFont typeface="Arial" panose="020B0604020202020204" pitchFamily="34" charset="0"/>
              <a:buChar char="•"/>
            </a:pPr>
            <a:endParaRPr lang="en-IN" dirty="0"/>
          </a:p>
        </p:txBody>
      </p:sp>
      <p:sp>
        <p:nvSpPr>
          <p:cNvPr id="5" name="TextBox 4"/>
          <p:cNvSpPr txBox="1"/>
          <p:nvPr/>
        </p:nvSpPr>
        <p:spPr>
          <a:xfrm>
            <a:off x="1274885" y="5354515"/>
            <a:ext cx="8001000" cy="1200329"/>
          </a:xfrm>
          <a:prstGeom prst="rect">
            <a:avLst/>
          </a:prstGeom>
          <a:noFill/>
        </p:spPr>
        <p:txBody>
          <a:bodyPr wrap="square" rtlCol="0">
            <a:spAutoFit/>
          </a:bodyPr>
          <a:lstStyle/>
          <a:p>
            <a:r>
              <a:rPr lang="en-IN" dirty="0">
                <a:solidFill>
                  <a:srgbClr val="FF0000"/>
                </a:solidFill>
              </a:rPr>
              <a:t>Constraint:</a:t>
            </a:r>
          </a:p>
          <a:p>
            <a:pPr marL="285750" indent="-285750">
              <a:buFont typeface="Arial" panose="020B0604020202020204" pitchFamily="34" charset="0"/>
              <a:buChar char="•"/>
            </a:pPr>
            <a:r>
              <a:rPr lang="en-IN" dirty="0">
                <a:solidFill>
                  <a:srgbClr val="FF0000"/>
                </a:solidFill>
              </a:rPr>
              <a:t>It was not completely circular</a:t>
            </a:r>
          </a:p>
          <a:p>
            <a:pPr marL="285750" indent="-285750">
              <a:buFont typeface="Arial" panose="020B0604020202020204" pitchFamily="34" charset="0"/>
              <a:buChar char="•"/>
            </a:pPr>
            <a:r>
              <a:rPr lang="en-IN" dirty="0">
                <a:solidFill>
                  <a:srgbClr val="FF0000"/>
                </a:solidFill>
              </a:rPr>
              <a:t>Was heavy and needed more force to roll </a:t>
            </a:r>
          </a:p>
          <a:p>
            <a:endParaRPr lang="en-IN" dirty="0">
              <a:solidFill>
                <a:srgbClr val="FF0000"/>
              </a:solidFill>
            </a:endParaRPr>
          </a:p>
        </p:txBody>
      </p:sp>
    </p:spTree>
    <p:extLst>
      <p:ext uri="{BB962C8B-B14F-4D97-AF65-F5344CB8AC3E}">
        <p14:creationId xmlns:p14="http://schemas.microsoft.com/office/powerpoint/2010/main" xmlns="" val="173675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7008276" cy="1280890"/>
          </a:xfrm>
        </p:spPr>
        <p:txBody>
          <a:bodyPr/>
          <a:lstStyle/>
          <a:p>
            <a:r>
              <a:rPr lang="en-IN" dirty="0"/>
              <a:t>SPOKED WOODEN WHEEL</a:t>
            </a:r>
          </a:p>
        </p:txBody>
      </p:sp>
      <p:sp>
        <p:nvSpPr>
          <p:cNvPr id="4" name="TextBox 3"/>
          <p:cNvSpPr txBox="1"/>
          <p:nvPr/>
        </p:nvSpPr>
        <p:spPr>
          <a:xfrm>
            <a:off x="1318846" y="1905000"/>
            <a:ext cx="5117123" cy="3416320"/>
          </a:xfrm>
          <a:prstGeom prst="rect">
            <a:avLst/>
          </a:prstGeom>
          <a:noFill/>
        </p:spPr>
        <p:txBody>
          <a:bodyPr wrap="square" rtlCol="0">
            <a:spAutoFit/>
          </a:bodyPr>
          <a:lstStyle/>
          <a:p>
            <a:pPr marL="285750" indent="-285750">
              <a:buFont typeface="Arial" panose="020B0604020202020204" pitchFamily="34" charset="0"/>
              <a:buChar char="•"/>
            </a:pPr>
            <a:r>
              <a:rPr lang="en-IN" i="1" dirty="0"/>
              <a:t>In 2000 </a:t>
            </a:r>
            <a:r>
              <a:rPr lang="en-IN" i="1" dirty="0" err="1"/>
              <a:t>b.c</a:t>
            </a:r>
            <a:r>
              <a:rPr lang="en-IN" i="1" dirty="0"/>
              <a:t> Egyptians created a wheel with spokes to replace the one that was going on their chariots because it looked more appealing and used less resources.</a:t>
            </a:r>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r>
              <a:rPr lang="en-IN" i="1" dirty="0"/>
              <a:t>They had an uniform circular shape and the spokes supported the circular frame</a:t>
            </a:r>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r>
              <a:rPr lang="en-IN" i="1" dirty="0"/>
              <a:t>Major technical development was introduction of spokes and the weight reduced due to use of wood.</a:t>
            </a:r>
          </a:p>
          <a:p>
            <a:pPr marL="285750" indent="-285750">
              <a:buFont typeface="Arial" panose="020B0604020202020204" pitchFamily="34" charset="0"/>
              <a:buChar char="•"/>
            </a:pPr>
            <a:endParaRPr lang="en-IN" dirty="0"/>
          </a:p>
        </p:txBody>
      </p:sp>
      <p:sp>
        <p:nvSpPr>
          <p:cNvPr id="5" name="AutoShape 2" descr="Image result for wooden wheel"/>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1732085" y="5662246"/>
            <a:ext cx="9161584" cy="923330"/>
          </a:xfrm>
          <a:prstGeom prst="rect">
            <a:avLst/>
          </a:prstGeom>
          <a:noFill/>
        </p:spPr>
        <p:txBody>
          <a:bodyPr wrap="square" rtlCol="0">
            <a:spAutoFit/>
          </a:bodyPr>
          <a:lstStyle/>
          <a:p>
            <a:r>
              <a:rPr lang="en-IN" dirty="0">
                <a:solidFill>
                  <a:srgbClr val="FF0000"/>
                </a:solidFill>
              </a:rPr>
              <a:t>Constraint:</a:t>
            </a:r>
          </a:p>
          <a:p>
            <a:pPr marL="285750" indent="-285750">
              <a:buFont typeface="Arial" panose="020B0604020202020204" pitchFamily="34" charset="0"/>
              <a:buChar char="•"/>
            </a:pPr>
            <a:r>
              <a:rPr lang="en-IN" dirty="0">
                <a:solidFill>
                  <a:srgbClr val="FF0000"/>
                </a:solidFill>
              </a:rPr>
              <a:t>The wheel was not durable and easily breakable</a:t>
            </a:r>
          </a:p>
          <a:p>
            <a:pPr marL="285750" indent="-285750">
              <a:buFont typeface="Arial" panose="020B0604020202020204" pitchFamily="34" charset="0"/>
              <a:buChar char="•"/>
            </a:pPr>
            <a:r>
              <a:rPr lang="en-IN" dirty="0">
                <a:solidFill>
                  <a:srgbClr val="FF0000"/>
                </a:solidFill>
              </a:rPr>
              <a:t>It was not water-resistant</a:t>
            </a:r>
          </a:p>
        </p:txBody>
      </p:sp>
      <p:pic>
        <p:nvPicPr>
          <p:cNvPr id="5126" name="Picture 6" descr="Image result for wooden whee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99788" y="1643062"/>
            <a:ext cx="4762500" cy="3571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190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792614" cy="1280890"/>
          </a:xfrm>
        </p:spPr>
        <p:txBody>
          <a:bodyPr>
            <a:normAutofit fontScale="90000"/>
          </a:bodyPr>
          <a:lstStyle/>
          <a:p>
            <a:r>
              <a:rPr lang="en-IN" cap="all" dirty="0"/>
              <a:t>IRON </a:t>
            </a:r>
            <a:r>
              <a:rPr lang="en-IN" cap="all" dirty="0" err="1"/>
              <a:t>RIMmed</a:t>
            </a:r>
            <a:r>
              <a:rPr lang="en-IN" cap="all" dirty="0"/>
              <a:t> wheels</a:t>
            </a:r>
            <a:br>
              <a:rPr lang="en-IN" cap="all" dirty="0"/>
            </a:br>
            <a:endParaRPr lang="en-IN" dirty="0"/>
          </a:p>
        </p:txBody>
      </p:sp>
      <p:pic>
        <p:nvPicPr>
          <p:cNvPr id="6146" name="Picture 2" descr="Image result for iron whee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88478" y="624110"/>
            <a:ext cx="4401748" cy="42005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887632" y="3880794"/>
            <a:ext cx="2219476" cy="1042534"/>
          </a:xfrm>
          <a:prstGeom prst="rect">
            <a:avLst/>
          </a:prstGeom>
          <a:noFill/>
        </p:spPr>
        <p:txBody>
          <a:bodyPr wrap="square" rtlCol="0">
            <a:spAutoFit/>
          </a:bodyPr>
          <a:lstStyle/>
          <a:p>
            <a:endParaRPr lang="en-IN" dirty="0"/>
          </a:p>
        </p:txBody>
      </p:sp>
      <p:sp>
        <p:nvSpPr>
          <p:cNvPr id="4" name="TextBox 3"/>
          <p:cNvSpPr txBox="1"/>
          <p:nvPr/>
        </p:nvSpPr>
        <p:spPr>
          <a:xfrm>
            <a:off x="1494692" y="5328138"/>
            <a:ext cx="6901962" cy="1200329"/>
          </a:xfrm>
          <a:prstGeom prst="rect">
            <a:avLst/>
          </a:prstGeom>
          <a:noFill/>
        </p:spPr>
        <p:txBody>
          <a:bodyPr wrap="square" rtlCol="0">
            <a:spAutoFit/>
          </a:bodyPr>
          <a:lstStyle/>
          <a:p>
            <a:r>
              <a:rPr lang="en-IN" dirty="0">
                <a:solidFill>
                  <a:srgbClr val="FF0000"/>
                </a:solidFill>
              </a:rPr>
              <a:t>Constraint:</a:t>
            </a:r>
          </a:p>
          <a:p>
            <a:pPr marL="285750" indent="-285750">
              <a:buFont typeface="Arial" panose="020B0604020202020204" pitchFamily="34" charset="0"/>
              <a:buChar char="•"/>
            </a:pPr>
            <a:r>
              <a:rPr lang="en-IN" dirty="0">
                <a:solidFill>
                  <a:srgbClr val="FF0000"/>
                </a:solidFill>
              </a:rPr>
              <a:t>Iron wheels were uncomfortable on uneven rods and pits</a:t>
            </a:r>
          </a:p>
          <a:p>
            <a:pPr marL="285750" indent="-285750">
              <a:buFont typeface="Arial" panose="020B0604020202020204" pitchFamily="34" charset="0"/>
              <a:buChar char="•"/>
            </a:pPr>
            <a:r>
              <a:rPr lang="en-IN" dirty="0">
                <a:solidFill>
                  <a:srgbClr val="FF0000"/>
                </a:solidFill>
              </a:rPr>
              <a:t>Wheel was heavy compared to wooden wheel</a:t>
            </a:r>
          </a:p>
          <a:p>
            <a:pPr marL="285750" indent="-285750">
              <a:buFont typeface="Arial" panose="020B0604020202020204" pitchFamily="34" charset="0"/>
              <a:buChar char="•"/>
            </a:pPr>
            <a:endParaRPr lang="en-IN" dirty="0">
              <a:solidFill>
                <a:srgbClr val="FF0000"/>
              </a:solidFill>
            </a:endParaRPr>
          </a:p>
        </p:txBody>
      </p:sp>
      <p:sp>
        <p:nvSpPr>
          <p:cNvPr id="6" name="TextBox 5"/>
          <p:cNvSpPr txBox="1"/>
          <p:nvPr/>
        </p:nvSpPr>
        <p:spPr>
          <a:xfrm>
            <a:off x="967154" y="1441938"/>
            <a:ext cx="5187461" cy="2862322"/>
          </a:xfrm>
          <a:prstGeom prst="rect">
            <a:avLst/>
          </a:prstGeom>
          <a:noFill/>
        </p:spPr>
        <p:txBody>
          <a:bodyPr wrap="square" rtlCol="0">
            <a:spAutoFit/>
          </a:bodyPr>
          <a:lstStyle/>
          <a:p>
            <a:pPr marL="285750" indent="-285750">
              <a:buFont typeface="Arial" panose="020B0604020202020204" pitchFamily="34" charset="0"/>
              <a:buChar char="•"/>
            </a:pPr>
            <a:r>
              <a:rPr lang="en-IN" dirty="0"/>
              <a:t>Since they are made of metal they were durable and could carry more weight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wheels required regular lubrication for smooth functioning and paint on surface to avoid rusting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These wheels are still used today in trains that run on rails</a:t>
            </a:r>
          </a:p>
          <a:p>
            <a:endParaRPr lang="en-IN" dirty="0"/>
          </a:p>
        </p:txBody>
      </p:sp>
      <p:pic>
        <p:nvPicPr>
          <p:cNvPr id="8194" name="Picture 2" descr="Related imag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88478" y="624110"/>
            <a:ext cx="4381184" cy="41920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318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94"/>
                                        </p:tgtEl>
                                        <p:attrNameLst>
                                          <p:attrName>style.visibility</p:attrName>
                                        </p:attrNameLst>
                                      </p:cBhvr>
                                      <p:to>
                                        <p:strVal val="visible"/>
                                      </p:to>
                                    </p:set>
                                    <p:animEffect transition="in" filter="fade">
                                      <p:cBhvr>
                                        <p:cTn id="25"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PNEUMATIC WHEELS</a:t>
            </a:r>
          </a:p>
        </p:txBody>
      </p:sp>
      <p:sp>
        <p:nvSpPr>
          <p:cNvPr id="3" name="TextBox 2"/>
          <p:cNvSpPr txBox="1"/>
          <p:nvPr/>
        </p:nvSpPr>
        <p:spPr>
          <a:xfrm>
            <a:off x="879231" y="5056126"/>
            <a:ext cx="7077808" cy="1200329"/>
          </a:xfrm>
          <a:prstGeom prst="rect">
            <a:avLst/>
          </a:prstGeom>
          <a:noFill/>
        </p:spPr>
        <p:txBody>
          <a:bodyPr wrap="square" rtlCol="0">
            <a:spAutoFit/>
          </a:bodyPr>
          <a:lstStyle/>
          <a:p>
            <a:r>
              <a:rPr lang="en-IN" dirty="0">
                <a:solidFill>
                  <a:srgbClr val="FF0000"/>
                </a:solidFill>
              </a:rPr>
              <a:t>Constraint:</a:t>
            </a:r>
          </a:p>
          <a:p>
            <a:pPr marL="285750" indent="-285750">
              <a:buFont typeface="Arial" panose="020B0604020202020204" pitchFamily="34" charset="0"/>
              <a:buChar char="•"/>
            </a:pPr>
            <a:r>
              <a:rPr lang="en-IN" dirty="0">
                <a:solidFill>
                  <a:srgbClr val="FF0000"/>
                </a:solidFill>
              </a:rPr>
              <a:t>The air needs to be filled regularly</a:t>
            </a:r>
          </a:p>
          <a:p>
            <a:pPr marL="285750" indent="-285750">
              <a:buFont typeface="Arial" panose="020B0604020202020204" pitchFamily="34" charset="0"/>
              <a:buChar char="•"/>
            </a:pPr>
            <a:r>
              <a:rPr lang="en-IN" dirty="0">
                <a:solidFill>
                  <a:srgbClr val="FF0000"/>
                </a:solidFill>
              </a:rPr>
              <a:t>The problem of puncture</a:t>
            </a:r>
          </a:p>
          <a:p>
            <a:endParaRPr lang="en-IN" dirty="0">
              <a:solidFill>
                <a:srgbClr val="FF0000"/>
              </a:solidFill>
            </a:endParaRPr>
          </a:p>
        </p:txBody>
      </p:sp>
      <p:sp>
        <p:nvSpPr>
          <p:cNvPr id="4" name="TextBox 3"/>
          <p:cNvSpPr txBox="1"/>
          <p:nvPr/>
        </p:nvSpPr>
        <p:spPr>
          <a:xfrm>
            <a:off x="553916" y="1362807"/>
            <a:ext cx="7983415"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t>John Dunlop </a:t>
            </a:r>
            <a:r>
              <a:rPr lang="en-IN" dirty="0"/>
              <a:t>in 1887 invented pneumatic tyres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He used inflatable tyres made of rubber which was earlier invented by Charles </a:t>
            </a:r>
            <a:r>
              <a:rPr lang="en-IN" dirty="0" err="1"/>
              <a:t>goodyear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major technological change was that the wheels were filled with air and rubber was used as covering material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advantage was that this wheel enabled smooth riding on uneven surface and the wheel was capable of withstanding heavy loads</a:t>
            </a:r>
          </a:p>
          <a:p>
            <a:r>
              <a:rPr lang="en-IN" dirty="0"/>
              <a:t> </a:t>
            </a:r>
          </a:p>
          <a:p>
            <a:pPr marL="285750" indent="-285750">
              <a:buFont typeface="Arial" panose="020B0604020202020204" pitchFamily="34" charset="0"/>
              <a:buChar char="•"/>
            </a:pPr>
            <a:endParaRPr lang="en-IN" dirty="0"/>
          </a:p>
        </p:txBody>
      </p:sp>
      <p:pic>
        <p:nvPicPr>
          <p:cNvPr id="2050" name="Picture 2" descr="https://upload.wikimedia.org/wikipedia/commons/thumb/f/f8/Dunlop_first_pneumatic_bicycle_tyre.JPG/220px-Dunlop_first_pneumatic_bicycle_tyr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23132" y="1362807"/>
            <a:ext cx="2452259" cy="23017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23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410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ln>
            <a:noFill/>
          </a:ln>
          <a:effectLst/>
        </p:spPr>
      </p:sp>
      <p:grpSp>
        <p:nvGrpSpPr>
          <p:cNvPr id="4105" name="Group 71"/>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73" name="Freeform 11"/>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106" name="Group 85"/>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2"/>
            <a:ext cx="2356675" cy="6853285"/>
            <a:chOff x="6627813" y="195454"/>
            <a:chExt cx="1952625" cy="5678297"/>
          </a:xfrm>
        </p:grpSpPr>
        <p:sp>
          <p:nvSpPr>
            <p:cNvPr id="87" name="Freeform 27"/>
            <p:cNvSpPr/>
            <p:nvPr>
              <p:extLst>
                <p:ext uri="{386F3935-93C4-4BCD-93E2-E3B085C9AB24}">
                  <p16:designElem xmlns:p16="http://schemas.microsoft.com/office/powerpoint/2015/main" xmlns=""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07"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0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09" name="Rectangle 10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Expert Talk:  The Main Advantages &amp; Disadvantages Of Tubeless Tyre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4186" r="32480"/>
          <a:stretch/>
        </p:blipFill>
        <p:spPr bwMode="auto">
          <a:xfrm>
            <a:off x="8229598" y="10"/>
            <a:ext cx="3962401" cy="6857990"/>
          </a:xfrm>
          <a:prstGeom prst="rect">
            <a:avLst/>
          </a:prstGeom>
          <a:noFill/>
          <a:extLst>
            <a:ext uri="{909E8E84-426E-40DD-AFC4-6F175D3DCCD1}">
              <a14:hiddenFill xmlns:a14="http://schemas.microsoft.com/office/drawing/2010/main" xmlns="">
                <a:solidFill>
                  <a:srgbClr val="FFFFFF"/>
                </a:solidFill>
              </a14:hiddenFill>
            </a:ext>
          </a:extLst>
        </p:spPr>
      </p:pic>
      <p:sp>
        <p:nvSpPr>
          <p:cNvPr id="4110" name="Rectangle 10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TUBELESS…</a:t>
            </a:r>
          </a:p>
        </p:txBody>
      </p:sp>
      <p:sp>
        <p:nvSpPr>
          <p:cNvPr id="3" name="TextBox 2"/>
          <p:cNvSpPr txBox="1"/>
          <p:nvPr/>
        </p:nvSpPr>
        <p:spPr>
          <a:xfrm>
            <a:off x="541866" y="2032000"/>
            <a:ext cx="7145867" cy="3879222"/>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dirty="0">
                <a:solidFill>
                  <a:srgbClr val="FEFFFF"/>
                </a:solidFill>
              </a:rPr>
              <a:t>Unlike pneumatic tires which use a separate inner tube, tubeless tires have continuous ribs so that they are forced by the pressure of the air inside the tire to seal with the metal rim of the wheel.</a:t>
            </a:r>
          </a:p>
          <a:p>
            <a:pPr marL="285750" indent="-285750">
              <a:spcBef>
                <a:spcPts val="1000"/>
              </a:spcBef>
              <a:buClr>
                <a:schemeClr val="accent1"/>
              </a:buClr>
              <a:buFont typeface="Wingdings 3" charset="2"/>
              <a:buChar char=""/>
            </a:pPr>
            <a:endParaRPr lang="en-US" dirty="0">
              <a:solidFill>
                <a:srgbClr val="FEFFFF"/>
              </a:solidFill>
            </a:endParaRPr>
          </a:p>
          <a:p>
            <a:pPr marL="285750" indent="-285750">
              <a:spcBef>
                <a:spcPts val="1000"/>
              </a:spcBef>
              <a:buClr>
                <a:schemeClr val="accent1"/>
              </a:buClr>
              <a:buFont typeface="Wingdings 3" charset="2"/>
              <a:buChar char=""/>
            </a:pPr>
            <a:r>
              <a:rPr lang="en-US" dirty="0">
                <a:solidFill>
                  <a:srgbClr val="FEFFFF"/>
                </a:solidFill>
              </a:rPr>
              <a:t>Traditional designs of pneumatic tires required a separate inner tube which could fail for a number of reasons, such as incorrect tire fit, friction between the tire wall and inner tube generating excess heat, or a puncture. Tubeless tire technology does away with the need for an inner tube thereby increasing safety.</a:t>
            </a:r>
          </a:p>
        </p:txBody>
      </p:sp>
    </p:spTree>
    <p:extLst>
      <p:ext uri="{BB962C8B-B14F-4D97-AF65-F5344CB8AC3E}">
        <p14:creationId xmlns:p14="http://schemas.microsoft.com/office/powerpoint/2010/main" xmlns="" val="1073971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6238" y="615462"/>
            <a:ext cx="6453554" cy="461665"/>
          </a:xfrm>
          <a:prstGeom prst="rect">
            <a:avLst/>
          </a:prstGeom>
          <a:noFill/>
        </p:spPr>
        <p:txBody>
          <a:bodyPr wrap="square" rtlCol="0">
            <a:spAutoFit/>
          </a:bodyPr>
          <a:lstStyle/>
          <a:p>
            <a:r>
              <a:rPr lang="en-IN" sz="2400" dirty="0"/>
              <a:t>Advantages of tubeless tyres</a:t>
            </a:r>
          </a:p>
        </p:txBody>
      </p:sp>
      <p:sp>
        <p:nvSpPr>
          <p:cNvPr id="3" name="TextBox 2"/>
          <p:cNvSpPr txBox="1"/>
          <p:nvPr/>
        </p:nvSpPr>
        <p:spPr>
          <a:xfrm>
            <a:off x="975947" y="1225689"/>
            <a:ext cx="10234246" cy="2308324"/>
          </a:xfrm>
          <a:prstGeom prst="rect">
            <a:avLst/>
          </a:prstGeom>
          <a:noFill/>
        </p:spPr>
        <p:txBody>
          <a:bodyPr wrap="square" rtlCol="0">
            <a:spAutoFit/>
          </a:bodyPr>
          <a:lstStyle/>
          <a:p>
            <a:pPr marL="342900" indent="-342900">
              <a:buAutoNum type="arabicPeriod"/>
            </a:pPr>
            <a:r>
              <a:rPr lang="en-IN" dirty="0"/>
              <a:t>Liquid sealant</a:t>
            </a:r>
          </a:p>
          <a:p>
            <a:r>
              <a:rPr lang="en-IN" dirty="0"/>
              <a:t>Tubeless tyres have the advantage to be filled with liquid sealants. If a sharp object does put a hole in a tubeless tyre, the liquid sealant immediately oozes out and dries up, sealing the hole. This enables you to travel longer, without having to stop to fix a puncture.</a:t>
            </a:r>
          </a:p>
          <a:p>
            <a:r>
              <a:rPr lang="en-IN" dirty="0"/>
              <a:t> </a:t>
            </a:r>
          </a:p>
          <a:p>
            <a:r>
              <a:rPr lang="en-IN" dirty="0"/>
              <a:t/>
            </a:r>
            <a:br>
              <a:rPr lang="en-IN" dirty="0"/>
            </a:br>
            <a:r>
              <a:rPr lang="en-IN" dirty="0"/>
              <a:t/>
            </a:r>
            <a:br>
              <a:rPr lang="en-IN" dirty="0"/>
            </a:br>
            <a:endParaRPr lang="en-IN" dirty="0"/>
          </a:p>
        </p:txBody>
      </p:sp>
      <p:sp>
        <p:nvSpPr>
          <p:cNvPr id="4" name="TextBox 3"/>
          <p:cNvSpPr txBox="1"/>
          <p:nvPr/>
        </p:nvSpPr>
        <p:spPr>
          <a:xfrm>
            <a:off x="975947" y="2716328"/>
            <a:ext cx="9979270" cy="2862322"/>
          </a:xfrm>
          <a:prstGeom prst="rect">
            <a:avLst/>
          </a:prstGeom>
          <a:noFill/>
        </p:spPr>
        <p:txBody>
          <a:bodyPr wrap="square" rtlCol="0">
            <a:spAutoFit/>
          </a:bodyPr>
          <a:lstStyle/>
          <a:p>
            <a:r>
              <a:rPr lang="en-IN" dirty="0"/>
              <a:t>2. Ability to run at lower pressure </a:t>
            </a:r>
          </a:p>
          <a:p>
            <a:r>
              <a:rPr lang="en-IN" dirty="0"/>
              <a:t>Air does change its pressure inside the tube or the tyre, and it is common for tyres to run at lower pressures. Again, a tube will get pinched when the pressure is low, leading to a puncture. This is not the case with tubeless tyres.</a:t>
            </a:r>
          </a:p>
          <a:p>
            <a:endParaRPr lang="en-IN" dirty="0"/>
          </a:p>
          <a:p>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
        <p:nvSpPr>
          <p:cNvPr id="5" name="TextBox 4"/>
          <p:cNvSpPr txBox="1"/>
          <p:nvPr/>
        </p:nvSpPr>
        <p:spPr>
          <a:xfrm>
            <a:off x="1063869" y="4440115"/>
            <a:ext cx="9988062" cy="1200329"/>
          </a:xfrm>
          <a:prstGeom prst="rect">
            <a:avLst/>
          </a:prstGeom>
          <a:noFill/>
        </p:spPr>
        <p:txBody>
          <a:bodyPr wrap="square" rtlCol="0">
            <a:spAutoFit/>
          </a:bodyPr>
          <a:lstStyle/>
          <a:p>
            <a:r>
              <a:rPr lang="en-IN" dirty="0"/>
              <a:t>3. No unwanted friction</a:t>
            </a:r>
          </a:p>
          <a:p>
            <a:r>
              <a:rPr lang="en-IN" dirty="0"/>
              <a:t> While driving at high speeds, a tube type tyre will have friction with the tyre, which increases the temperature of the tube and there are chances of the tube exploding. A tyre/ tube explosion at high speeds calls for disaster. Tubeless tyres do not have this risk.</a:t>
            </a:r>
          </a:p>
        </p:txBody>
      </p:sp>
    </p:spTree>
    <p:extLst>
      <p:ext uri="{BB962C8B-B14F-4D97-AF65-F5344CB8AC3E}">
        <p14:creationId xmlns:p14="http://schemas.microsoft.com/office/powerpoint/2010/main" xmlns="" val="30799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392</TotalTime>
  <Words>979</Words>
  <Application>Microsoft Office PowerPoint</Application>
  <PresentationFormat>Custom</PresentationFormat>
  <Paragraphs>126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WHEEL</vt:lpstr>
      <vt:lpstr>WHEEL</vt:lpstr>
      <vt:lpstr>EVOLUTION OF WHEEL</vt:lpstr>
      <vt:lpstr>STONE WHEEL</vt:lpstr>
      <vt:lpstr>SPOKED WOODEN WHEEL</vt:lpstr>
      <vt:lpstr>IRON RIMmed wheels </vt:lpstr>
      <vt:lpstr>PNEUMATIC WHEELS</vt:lpstr>
      <vt:lpstr>TUBELESS…</vt:lpstr>
      <vt:lpstr>Slide 9</vt:lpstr>
      <vt:lpstr>disadvantages</vt:lpstr>
      <vt:lpstr>CATERPILLAR WHEELS</vt:lpstr>
      <vt:lpstr>DISSECTION OF A WHEEL</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dc:title>
  <dc:creator>vedant mate</dc:creator>
  <cp:lastModifiedBy>IIITDM</cp:lastModifiedBy>
  <cp:revision>68</cp:revision>
  <dcterms:created xsi:type="dcterms:W3CDTF">2017-03-10T16:10:18Z</dcterms:created>
  <dcterms:modified xsi:type="dcterms:W3CDTF">2017-03-27T22:37:33Z</dcterms:modified>
</cp:coreProperties>
</file>