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9" r:id="rId2"/>
    <p:sldId id="266" r:id="rId3"/>
    <p:sldId id="267" r:id="rId4"/>
    <p:sldId id="270" r:id="rId5"/>
    <p:sldId id="271" r:id="rId6"/>
    <p:sldId id="260" r:id="rId7"/>
    <p:sldId id="261" r:id="rId8"/>
    <p:sldId id="262" r:id="rId9"/>
    <p:sldId id="263" r:id="rId10"/>
    <p:sldId id="264" r:id="rId11"/>
    <p:sldId id="272" r:id="rId12"/>
    <p:sldId id="273" r:id="rId13"/>
    <p:sldId id="274" r:id="rId14"/>
    <p:sldId id="275" r:id="rId15"/>
    <p:sldId id="276" r:id="rId16"/>
    <p:sldId id="278" r:id="rId17"/>
    <p:sldId id="268" r:id="rId18"/>
    <p:sldId id="269" r:id="rId19"/>
    <p:sldId id="281" r:id="rId20"/>
    <p:sldId id="282" r:id="rId21"/>
    <p:sldId id="283" r:id="rId22"/>
    <p:sldId id="284" r:id="rId23"/>
    <p:sldId id="286" r:id="rId24"/>
    <p:sldId id="288" r:id="rId25"/>
    <p:sldId id="287" r:id="rId26"/>
    <p:sldId id="294" r:id="rId27"/>
    <p:sldId id="289" r:id="rId28"/>
    <p:sldId id="290" r:id="rId29"/>
    <p:sldId id="296" r:id="rId30"/>
    <p:sldId id="291" r:id="rId31"/>
    <p:sldId id="310" r:id="rId32"/>
    <p:sldId id="293" r:id="rId33"/>
    <p:sldId id="297" r:id="rId34"/>
    <p:sldId id="298" r:id="rId35"/>
    <p:sldId id="299" r:id="rId36"/>
    <p:sldId id="300" r:id="rId37"/>
    <p:sldId id="301" r:id="rId38"/>
    <p:sldId id="302" r:id="rId39"/>
    <p:sldId id="309" r:id="rId40"/>
    <p:sldId id="303" r:id="rId41"/>
    <p:sldId id="304" r:id="rId42"/>
    <p:sldId id="305" r:id="rId43"/>
    <p:sldId id="306" r:id="rId44"/>
    <p:sldId id="307" r:id="rId45"/>
    <p:sldId id="308" r:id="rId46"/>
    <p:sldId id="311" r:id="rId47"/>
    <p:sldId id="312" r:id="rId48"/>
    <p:sldId id="313" r:id="rId49"/>
    <p:sldId id="314" r:id="rId50"/>
    <p:sldId id="279" r:id="rId51"/>
    <p:sldId id="280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295" r:id="rId6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0A6A4-8D4A-4AF0-9DA1-9E40BDDDC2C4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24BBC-5943-4D78-8025-60D095BBB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AB53AB-E582-495D-A1BF-1A23C066C01D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9ADE8D-6DDA-42C3-800C-E4A80450C1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F468-53A9-453B-B889-79E3A7CA3115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Introduction to  Big Data  and  Data Mining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Big Data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Multi computer systems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Scalable: Storage, Computing power  can be increased  according to the requirement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intensive computing :   Type of parallel computing – Tasks are executed by transferring them to the systems where the data is available and executing these tasks in parallel.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Fastest Super Computer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Sunway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TaihuLight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 system developed by China’s National Research Center of Parallel Computer Engineering &amp; Technology (NRCPC) and installed at the National Supercomputing Center in Wuxi, maintains its top position.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Linpack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performance of 93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petaflops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TaihuLight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far and away the most powerful number-cruncher on the planet.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Sunway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TaihuLight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uses a total of 40,960 Chinese-designed SW26010 many core  64-bit RISC processors.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processor chip contains 260 processing cores for a total of 10,649,600 CPU cores across the entire system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</a:rPr>
              <a:t>Distributed System (DS)</a:t>
            </a:r>
            <a:endParaRPr lang="en-US" sz="3800" b="1" dirty="0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4864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distributed system is a collection of independent computers that appears to its users as a single coherent system  (Single System Image) - Loosely coupled systems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Computing power and storage are shared among the users. </a:t>
            </a:r>
          </a:p>
          <a:p>
            <a:pPr>
              <a:buNone/>
            </a:pPr>
            <a:endParaRPr lang="en-US" sz="30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</a:rPr>
              <a:t> </a:t>
            </a:r>
            <a:endParaRPr lang="en-US" dirty="0"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810000"/>
            <a:ext cx="66579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</a:rPr>
              <a:t>Advantages of DS</a:t>
            </a:r>
            <a:endParaRPr lang="en-US" sz="3800" b="1" dirty="0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Scalability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Reliability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Availability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Building pure DS is not practically possible!</a:t>
            </a: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-due to heterogeneous systems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Cluster Systems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Collection of similar computers (nodes) connected by high speed LAN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Master node, Computational nodes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Nodes run similar OS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Master node controls storage allocation and job scheduling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Provides single system image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Computing power and storage are shared among the users. </a:t>
            </a: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Cluster Computing ..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luster-diag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600200"/>
            <a:ext cx="800100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How to store and process large data ?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provides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Storage facility through HDFS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Distributed File System)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Computing framework  in the form  of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performing distributed and parallel processing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(Cluster is formed using commodity hardware)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Big  Data Analytics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72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Statistical Methods</a:t>
            </a:r>
          </a:p>
          <a:p>
            <a:pPr lvl="1">
              <a:lnSpc>
                <a:spcPct val="120000"/>
              </a:lnSpc>
              <a:spcBef>
                <a:spcPts val="672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Sales of  plastic items in Hyderabad  (for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Vijetha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super market )</a:t>
            </a:r>
          </a:p>
          <a:p>
            <a:pPr lvl="1">
              <a:lnSpc>
                <a:spcPct val="120000"/>
              </a:lnSpc>
              <a:spcBef>
                <a:spcPts val="672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 Programming language – Stand  alone -  or  with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672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Machine Learning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focuses on the development of computer programs that can access data and use it for learning themselves.</a:t>
            </a:r>
          </a:p>
          <a:p>
            <a:pPr lvl="1">
              <a:lnSpc>
                <a:spcPct val="120000"/>
              </a:lnSpc>
              <a:spcBef>
                <a:spcPts val="672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Applications:  Image and Speech recognition,  Stock Market prediction</a:t>
            </a:r>
          </a:p>
          <a:p>
            <a:pPr lvl="1">
              <a:lnSpc>
                <a:spcPct val="120000"/>
              </a:lnSpc>
              <a:spcBef>
                <a:spcPts val="672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Google’s automatic car project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Waymo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672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Mining</a:t>
            </a:r>
          </a:p>
          <a:p>
            <a:pPr>
              <a:lnSpc>
                <a:spcPct val="120000"/>
              </a:lnSpc>
              <a:spcBef>
                <a:spcPts val="672"/>
              </a:spcBef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Current research trend: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Converting DM algorithms into parallel algorithms and run them in distributed computing environment – for improving the performance-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) </a:t>
            </a:r>
          </a:p>
          <a:p>
            <a:pPr lvl="1">
              <a:lnSpc>
                <a:spcPct val="120000"/>
              </a:lnSpc>
              <a:spcBef>
                <a:spcPts val="672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What is Data Mining?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Mining is: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Finding hidden information (interesting) in a database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Extracting knowledge from large amounts of data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process of automatically discovering novel and useful patterns from large date set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efficient discovery of previously unknown, valid, potentially useful, understandable patterns in large datasets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analysis of (often large) observational data sets to find unsuspected relationships and to summarize the data in novel ways that are both understandable and useful to the data owner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 Mining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72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Mining – major knowledge patterns</a:t>
            </a:r>
          </a:p>
          <a:p>
            <a:pPr lvl="2">
              <a:lnSpc>
                <a:spcPct val="120000"/>
              </a:lnSpc>
              <a:spcBef>
                <a:spcPts val="672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Association rules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20000"/>
              </a:lnSpc>
              <a:spcBef>
                <a:spcPts val="672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Clustering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20000"/>
              </a:lnSpc>
              <a:spcBef>
                <a:spcPts val="672"/>
              </a:spcBef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Classification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/>
              <a:t> 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Importance of Data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ctr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Data provides the basis for generating information required in business operations/ any activity. 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 Mining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Similar terms</a:t>
            </a:r>
          </a:p>
          <a:p>
            <a:pPr lvl="1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Exploratory data analysis</a:t>
            </a:r>
          </a:p>
          <a:p>
            <a:pPr lvl="1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driven discovery</a:t>
            </a:r>
          </a:p>
          <a:p>
            <a:pPr lvl="1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Deductive learning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DM algorithms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Attempt to fit a model to the data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examine the data and determine a model that is closest to the characteristics of the data being examined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Some criteria must be used to fit one model over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Query Examples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371600"/>
            <a:ext cx="8229600" cy="419807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Tx/>
              <a:buNone/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credit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applicants with last name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Suman</a:t>
            </a: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Identify customers who have purchased more than $10,000 in the last month.</a:t>
            </a:r>
          </a:p>
          <a:p>
            <a:pPr marL="342900" lvl="4" indent="-342900">
              <a:lnSpc>
                <a:spcPct val="90000"/>
              </a:lnSpc>
              <a:buClr>
                <a:schemeClr val="tx1"/>
              </a:buClr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all customers who have purchased honey.</a:t>
            </a:r>
          </a:p>
          <a:p>
            <a:pPr marL="342900" lvl="4" indent="-342900">
              <a:lnSpc>
                <a:spcPct val="90000"/>
              </a:lnSpc>
              <a:buClr>
                <a:schemeClr val="tx1"/>
              </a:buClr>
              <a:buFontTx/>
              <a:buChar char="–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4" indent="-342900">
              <a:lnSpc>
                <a:spcPct val="90000"/>
              </a:lnSpc>
              <a:buClr>
                <a:schemeClr val="tx1"/>
              </a:buClr>
              <a:buNone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Mining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all credit applicants who are poor credit risks.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Identify customers with similar buying habits.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all items which are frequently purchased with  honey</a:t>
            </a: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Results of DM  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Mining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70% of students who scored high in mathematics also scored high in C programming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80% of students who scored high in mathematics and low in C programming became Professors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Predictive Tasks and Modeling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Predictive tasks predict the value of a particular attribute (target or dependent variable) based on the values of other attributes (explanatory or independent variables)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Predictive modeling refers to the task of building a model for the target variable as a function of explanatory variables.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Classification 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Predicting a web user will make a purchase or not is a classification task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Regression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Forecasting the future price of the stock </a:t>
            </a: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Predictive Tasks and Modeling 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goal of both classification and regression is to learn a model that minimizes the error between the predicted and true values of the target variables.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Predictive modeling can be used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identify customers that will respond to marketing campaign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predict disturbances in the earth’s eco system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judge whether a patient has a particular disease based on the medical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Descriptive Tasks and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Descriptive tasks derive patterns that summarize the underlying relationships in data.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Descriptive tasks frequently require post processing techniques to validate and explain the results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Clustering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grouping  employees with similar behavior pattern accordingly allocating work 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Association rules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bread, butter, jam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pillow 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Association Analysis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It is used to discover patterns that describe strongly associated features in the data 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Discovered patterns are typically represented in the form of implication rules or feature subsets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It has to extract most interesting patterns in an efficient manner (exponential search space size)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Finding groups of genes that have related functionality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identifying web pages that are accessed together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understanding the relationships between different elements of earth’s climate  subsystem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55626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Open problem:  Stacking items in a Super market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Classification maps data into predefined groups or classes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Test cricket between India, SA at Newlands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Records of Indian team players  (in SA and in fast and bouncy and swinging pitches) ,  nature of pitch and climate at Newlands , Records of SA players – attributes.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India – win, lose, draw  (classes)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Classes are predetermined (classes are determined before examining data ) based on the already existing data and this is referred to as supervised learning</a:t>
            </a:r>
          </a:p>
          <a:p>
            <a:pPr lvl="1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Pattern recognition is a type of classification where an input pattern is classified into one of several classes based on its similarity to these predefined classes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Airport security scans face of passenger to check whether they are potential terrorists or criminals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Distance between eyes, size and shape of mouth, shape of head etc ..  are compared with entries in a database to see if  it matches any patterns that are associated with known offenders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Regression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Target variable is estimated in terms of independent variables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Target variables – continuous valued attribute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Predicting a stock market index using economic indicators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Projecting the total sales of a company based on the amount spend for advertising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Data, Information and Knowledge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acts of the world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Refers to the meaning of the data as understood by the user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rovides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answers to "who", "what", "where", and "when"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questions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that has been interpreted and then presented in a more meaningful context that allows a business to make decisions from.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Knowledge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appropriate collection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nswers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"how"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/ “why” questions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Clustering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Partitioning or segmenting the data into groups that might or might not be disjointed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Clustering is accomplished by determining the similarity among the data on predefined attributes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most similar data are grouped into cluster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Since the clusters are not predefined, a domain expert is often required to interpret the meaning of created clusters (Unsupervised learning)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Clustering (2)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114800"/>
            <a:ext cx="8229600" cy="17526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Areas of the ocean that have a significant impact on the earth’s climate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Amazon – target customers – grouping – for sales advertisements </a:t>
            </a:r>
          </a:p>
          <a:p>
            <a:endParaRPr lang="en-US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4724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Anomaly Detection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the task of identifying observations whose characteristics are significantly different from the rest of the data (anomalies or outliers)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Grouping Cancer cells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good anomaly detector must have a high detection rate and low false alarm rate 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Applications: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Detection of fraud, network intrusions, ecosystem disturbances, unusual pattern of diseases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Credit card fraud detection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Build  a profile of  legitimate transactions made by the user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the characteristics of the current transaction of the user are very different from the previously created profile – transaction is flagged as potentially fraudulent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Summarization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Derives representative information about data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Summary type of information can be derived from the data (mean of numeric data)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Ranking the Institutes based on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Average IIT JEE marks of the students  - UG Institutes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Average GATE score of students -  PG Institutes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Sequential Discovery or Sequential Analysis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Sequential Analysis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time sequence of actions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to determine sequential patterns in data 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Items are purchased over time in some order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Most people who purchased CD players may be forced to purchase CDs within one week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Website visits – Frequent patterns - &lt;A, B, C&gt;</a:t>
            </a:r>
          </a:p>
          <a:p>
            <a:pPr lvl="1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&lt;A, D, B, C&gt;   &lt;A,E,B,C&gt; -   Decision:   Add a link to C from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File System Example – for Frequent Sequence Access Pattern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F1  1,5,7,9,11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F2 – 2,9,14,17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an application accesses block 1 of F1, the system can pre fetch the blocks 5, 7, 9, and 11 into memory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Read access time can be reduced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Time Series Analysis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input data consists of values of attributes that change over time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Examples: 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Stock market data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Traces of scientific experiments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Medical treatment details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Goals of  TSA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form a model that can be used to predict the time series for future values of time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Stock market:  Future values of stock </a:t>
            </a:r>
          </a:p>
          <a:p>
            <a:pPr lvl="2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Time Series Analysis 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Take a sequence as a query and retrieve similar sequences  or sub-sequences from a large database of sequences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Figure shows stock market values of X, Y and Z companies for 30 days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762000" y="3886200"/>
          <a:ext cx="7543800" cy="2590800"/>
        </p:xfrm>
        <a:graphic>
          <a:graphicData uri="http://schemas.openxmlformats.org/presentationml/2006/ole">
            <p:oleObj spid="_x0000_s1027" name="Artwork" r:id="rId3" imgW="6885000" imgH="3678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Time Series Analysis  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895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Y, Z – exhibit similar behavior (The behavior of Y between days 6 and 20 is identical to that for Z between days 13 and 27)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appears to have less volatility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X- overall showing a slightly larger relative amount of growth than either of the other stocks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762000" y="4114800"/>
          <a:ext cx="7543800" cy="2590800"/>
        </p:xfrm>
        <a:graphic>
          <a:graphicData uri="http://schemas.openxmlformats.org/presentationml/2006/ole">
            <p:oleObj spid="_x0000_s2050" name="Artwork" r:id="rId3" imgW="6885000" imgH="3678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Time Series Analysis  (4)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Predict future values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Determine similar patterns over time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Classify behavior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Example 1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7467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Development of Data Mining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mining algorithms adopt ideas from other areas also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Artificial Intelligence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Machine Learning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Pattern Recognition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Database Systems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Parallel and distributed computing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Statistics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Information Retrieval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Development of Data Mining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DBMS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Relational Data Model 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SQL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Association Rule Algorithms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 Warehousing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Scalability Techniques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Information Retrieval 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Similarity Measures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Hierarchical Clustering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IR Systems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Imprecise Queries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Textual Data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Web Search Engines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Development of Data Mining 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Algorithm Design Techniques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Algorithm Analysis 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Data Structures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Neural Networks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Decision Tree Algorithms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Statistics</a:t>
            </a:r>
          </a:p>
          <a:p>
            <a:pPr lvl="1"/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Theorem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Regression Analysis 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K-Means Clustering 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Time Series Analysis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 Mining Metrics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DM metrics are used for measuring the effectiveness or usefulness of a DM approach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Interestingness of discovered pattern	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Novelty: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 pattern is novel if it was not known previously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Actionability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pattern is actionable if its existence leads to some profitable decision 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Return on Investment (ROI) (business perspective)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ROI examines the difference between what DM technique costs and what the savings or benefits from its use are</a:t>
            </a:r>
          </a:p>
          <a:p>
            <a:pPr lvl="2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 increased sales, reduced advertising expenditure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DM Algorithms – Implementations issues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Scalability: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DM algorithms should work regardless of the size of the dataset and amount of available main memory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Real-world data:  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noisy and have many missing attribute values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Algorithms  should be able to work even in the presence of these problems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DM Algorithms – Implementations issues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Update: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Many DM algorithms work with static datasets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Ease of  use: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Although some algorithms may work well , they may not be well received by users if they are difficult to use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and understand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Challenges for DM algorithms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High Dimensionality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sets with hundreds or thousands of attributes are common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Gene expression data involves thousands of features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Datasets with temporal or spatial components tend to have high dimensionality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Computational complexity increases as the dimensionality (the number of features) increases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Dimensionality  reduction </a:t>
            </a:r>
          </a:p>
          <a:p>
            <a:pPr lvl="2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Determining which attributes are not needed is a challenge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Challenges for DM algorithms 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Multimedia data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Most previous DM algorithms are developed for handling traditional data types (numeric, character, text, etc.)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use of multimedia data (found in Geographic Information System (GIS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 etc ..)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complicates or invalidates many proposed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Challenges for DM algorithms (3) 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ownership and Distribution: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is geographically distributed among resources belonging to multiple entities and requires the development of distributed data mining  (DDM) techniques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Key challenges for DDM techniques: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How to reduce the amount of communication needed to perform the distributed computation?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How to effectively consolidate the DM results obtained from multiple resources?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How to address data security issues?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Challenges for DM algorithms (4) 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Non-traditional Analysis: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statistics-based approach a hypothesis is proposed,  an experiment is designed to gather data and then the data is analyzed with respect to hypothesis.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Current data analysis tasks often require the generation and evaluation of thousands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hypotheses 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laborious to do it manually and automatic techniques are needed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Example 2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Data: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crude oil, 70, 80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Information: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price of crude oil has risen from $70 to $80 per barrel" 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Knowledge: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a combination of information, experience and insight that may benefit the individual or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organisation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"When crude oil prices go up by $10 per barrel, it's likely that petrol prices will rise by 2p per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litre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 is knowledge.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Knowledge Discovery in Databases (KDD)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KDD is the process of finding useful information and patterns in data.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mining is the integral part of KDD process.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KDD involves the following steps: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Selection (ii) Preprocessing (iii)  Transformation (iv)  Data mining (v)  Interpretation and evaluation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      KDD</a:t>
            </a:r>
            <a:endParaRPr lang="en-US" sz="38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5333" b="2116"/>
          <a:stretch>
            <a:fillRect/>
          </a:stretch>
        </p:blipFill>
        <p:spPr bwMode="auto">
          <a:xfrm>
            <a:off x="3810000" y="533400"/>
            <a:ext cx="533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684364" y="5071646"/>
            <a:ext cx="5459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Data mining as a step in the process of knowledge discovery 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0"/>
            <a:ext cx="41910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Selection: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needed for the DM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may be obtained  from many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and heterogeneous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sources (DBMS, files, non electronic sources)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Preprocessing: 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Incorrect data may be corrected or removed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Missing data must be supplied or predicted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Transformation: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Data from different sources must be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converted into a common format for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processing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reduction may be used to reduce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number of possible data values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mining: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algorithms are applied to the transformed data to generate the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Desired results.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Interpretation/evaluation: 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Visualization: Visual presentation of data bar, pie, histograms and line graphs,  icon-based or pixel-based approaches can be used 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Introduction to Data Warehousing and OLAP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 warehouse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infrastructure to store and manage historical (archival data) data 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warehousing is a repository collected from multiple data sources and integrated for human exploration (Data pertaining to some aspect of day-to-day operations in an enterprise are available in a data source)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collection involves data cleaning (removing noise and inconsistent data) and data integration (bringing data from multiple sources to a single location and into a common format)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 warehouse 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Online analytical processing (OLAP)  tools enable the users to explore the stored data along multiple dimensions, at any level of granularity and manually discover patterns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warehouse users are analysts who explore data to find useful patterns using which some business decisions can be taken. 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DW:  is a subject oriented, integrated, time variant and non-volatile collection of data to support the decision making process. (by W. H.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Inmon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1990, Founder of DW)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OLTP Applications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 operational data stored in the database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Frequent update and queries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Normalized for efficient search and updates ( minimize update anomalies) 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OLAP Applications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 aggregated/summarized  data stored in the DW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DW stores materialized views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Very infrequent updates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Analytical queries are issued to DW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 huge amounts of aggregation 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Average age of Engineering Students  who are purchasing Apple cell phone and do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programming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Average salary of passengers traveling in  First class AC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Average gain to the Govt. due to cancellation of confirmed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tatkal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tickets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erformance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issues mainly in query response time (not in updates as updates are infrequent)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Warehousing Data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67056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 Cleaning and Integration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Dirty data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Lack of Standardization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Different encoding schemes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Spurious abbreviations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BV street –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Bakthavatchalam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street </a:t>
            </a:r>
          </a:p>
          <a:p>
            <a:pPr lvl="1"/>
            <a:r>
              <a:rPr lang="en-US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Semantic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equivalence </a:t>
            </a:r>
          </a:p>
          <a:p>
            <a:pPr lvl="3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Bombay, Mumbai</a:t>
            </a:r>
          </a:p>
          <a:p>
            <a:pPr lvl="3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Coimbatore,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Covai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Different encoding schemes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Multiple standards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using KM, Miles (1.6 KM = 1 mile)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Introduction to Big Data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Large amount of data is getting generated from various sources at a faster rate </a:t>
            </a:r>
          </a:p>
          <a:p>
            <a:pPr lvl="1">
              <a:lnSpc>
                <a:spcPct val="120000"/>
              </a:lnSpc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Volume – How much data?</a:t>
            </a:r>
          </a:p>
          <a:p>
            <a:pPr lvl="1">
              <a:lnSpc>
                <a:spcPct val="120000"/>
              </a:lnSpc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Velocity – How fast the data is generated/processed? </a:t>
            </a:r>
          </a:p>
          <a:p>
            <a:pPr lvl="1">
              <a:lnSpc>
                <a:spcPct val="120000"/>
              </a:lnSpc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Variety -  The various types of data.</a:t>
            </a:r>
          </a:p>
          <a:p>
            <a:pPr>
              <a:lnSpc>
                <a:spcPct val="120000"/>
              </a:lnSpc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Example:  Mobile phone data, Sensor Data, Credit card data, Weather data, Data generated in social media sites (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, Twitter), Video surveillance data, medical data, etc. </a:t>
            </a:r>
          </a:p>
          <a:p>
            <a:pPr>
              <a:lnSpc>
                <a:spcPct val="120000"/>
              </a:lnSpc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Structured data (DBMS), Unstructured data  (Text, Image, Audio and Video) , Semi structured data (XML)</a:t>
            </a:r>
          </a:p>
          <a:p>
            <a:pPr lvl="1">
              <a:lnSpc>
                <a:spcPct val="120000"/>
              </a:lnSpc>
              <a:buNone/>
            </a:pPr>
            <a:endParaRPr lang="en-US" sz="59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59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Dirty Data (2)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153400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Missing, spurious and duplicate data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Missing ‘age’ field for employees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Spurious values – (incorrectly entered sales values)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Duplication of data across OLTP units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Semantic duplication 	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Ramesh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Tendulkar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 S.R.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Tendulkar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Dirty Data (3)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38401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Inconsistencies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incorrect use of codes (use of M/F in addition to 0/1  for gender)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Codes with inconsistent or outdated meaning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Travel eligibility ‘C’ denoting to travel only in III class sleeper which no longer exists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Inconsistent duplicate data (two data sets are found to belong to the same person, but have two different address information)</a:t>
            </a:r>
          </a:p>
          <a:p>
            <a:pPr lvl="1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Dirty Data (4)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Issues in Data Cleaning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828800"/>
            <a:ext cx="8534400" cy="365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Cannot be fully automated </a:t>
            </a:r>
          </a:p>
          <a:p>
            <a:pPr>
              <a:spcBef>
                <a:spcPts val="672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Requires considerable knowledge  beyond the   	purview of  	DW (metrics, geography, govt. 	policies, etc ..)</a:t>
            </a:r>
          </a:p>
          <a:p>
            <a:pPr>
              <a:spcBef>
                <a:spcPts val="672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Complexity increases with increase in data sources</a:t>
            </a:r>
          </a:p>
          <a:p>
            <a:pPr>
              <a:spcBef>
                <a:spcPts val="672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Complexity increases with the history span that is 	taken up for cleaning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Steps in Data Cleaning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53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Example:  Transformation Algorithm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Hash-Merge for duplicate elimination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Hash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based on given column into buckets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duplicate values are hashed onto same bucket)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Merge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within each bucket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eparately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Integration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828800"/>
            <a:ext cx="7467600" cy="190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Schema integration:   Forming integrated 	schema structure</a:t>
            </a:r>
          </a:p>
          <a:p>
            <a:pPr>
              <a:spcBef>
                <a:spcPts val="672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Data integration:   Cleaning and merging data 	from different sources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Schema Integration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3914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Challenges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Naming differences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Structural differences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type differences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Missing Fields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Semantic differences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traget</a:t>
            </a:r>
            <a:r>
              <a:rPr lang="en-US" dirty="0" smtClean="0"/>
              <a:t> variable – classification</a:t>
            </a:r>
          </a:p>
          <a:p>
            <a:r>
              <a:rPr lang="en-US" dirty="0" smtClean="0"/>
              <a:t>Continuous target variable - regression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Big Data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Uses of large data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Knowledge (meaningful pattern) obtained by analyzing data,  can improve the  business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Analyzing  super market data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What  kind of items sold?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Analyzing weather data 	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Precautionary measures can be taken against floods, Tsunami , etc.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Analyzing  Medical data	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Reasons for epidemic diseases, Cancer cells identification,  etc.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Big Data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Limitations of Centralized systems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Storage is limited to terabytes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-processor systems: Multi programming, Time sharing, Threads - improves throughput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Multi processor systems:  Parallel processing  using multiple CPUs -  improves throughput.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Disadvantage:  Scalability – Resources cannot be added to handle  increase in load.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Big Data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Centralized systems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 not have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Enough storage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Required computing power  to process large data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 has to be transferred to the system where application program  is getting executed</a:t>
            </a: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3201</Words>
  <Application>Microsoft Office PowerPoint</Application>
  <PresentationFormat>On-screen Show (4:3)</PresentationFormat>
  <Paragraphs>419</Paragraphs>
  <Slides>68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Office Theme</vt:lpstr>
      <vt:lpstr>Artwork</vt:lpstr>
      <vt:lpstr>Introduction to  Big Data  and  Data Mining</vt:lpstr>
      <vt:lpstr>Importance of Data </vt:lpstr>
      <vt:lpstr>Data, Information and Knowledge</vt:lpstr>
      <vt:lpstr>Example 1</vt:lpstr>
      <vt:lpstr>Example 2</vt:lpstr>
      <vt:lpstr>Introduction to Big Data </vt:lpstr>
      <vt:lpstr>Big Data </vt:lpstr>
      <vt:lpstr>Big Data</vt:lpstr>
      <vt:lpstr>Big Data </vt:lpstr>
      <vt:lpstr>Big Data</vt:lpstr>
      <vt:lpstr>Fastest Super Computer </vt:lpstr>
      <vt:lpstr>Distributed System (DS)</vt:lpstr>
      <vt:lpstr>Advantages of DS</vt:lpstr>
      <vt:lpstr>Cluster Systems</vt:lpstr>
      <vt:lpstr>Cluster Computing .. Contd </vt:lpstr>
      <vt:lpstr>Hadoop</vt:lpstr>
      <vt:lpstr>Big  Data Analytics</vt:lpstr>
      <vt:lpstr>What is Data Mining?</vt:lpstr>
      <vt:lpstr>Data Mining </vt:lpstr>
      <vt:lpstr>Data Mining </vt:lpstr>
      <vt:lpstr>Query Examples </vt:lpstr>
      <vt:lpstr>Results of DM  </vt:lpstr>
      <vt:lpstr>Predictive Tasks and Modeling </vt:lpstr>
      <vt:lpstr>Predictive Tasks and Modeling </vt:lpstr>
      <vt:lpstr>Descriptive Tasks and Modeling</vt:lpstr>
      <vt:lpstr>Association Analysis</vt:lpstr>
      <vt:lpstr>Classification</vt:lpstr>
      <vt:lpstr>Classification</vt:lpstr>
      <vt:lpstr>Regression </vt:lpstr>
      <vt:lpstr>Clustering</vt:lpstr>
      <vt:lpstr>Clustering (2)</vt:lpstr>
      <vt:lpstr>Anomaly Detection </vt:lpstr>
      <vt:lpstr>Summarization</vt:lpstr>
      <vt:lpstr>Sequential Discovery or Sequential Analysis</vt:lpstr>
      <vt:lpstr>File System Example – for Frequent Sequence Access Pattern</vt:lpstr>
      <vt:lpstr>Time Series Analysis </vt:lpstr>
      <vt:lpstr>Time Series Analysis  (2)</vt:lpstr>
      <vt:lpstr>Time Series Analysis  (3)</vt:lpstr>
      <vt:lpstr>Time Series Analysis  (4)</vt:lpstr>
      <vt:lpstr>Development of Data Mining</vt:lpstr>
      <vt:lpstr>Development of Data Mining (2)</vt:lpstr>
      <vt:lpstr>Development of Data Mining (3)</vt:lpstr>
      <vt:lpstr>Data Mining Metrics</vt:lpstr>
      <vt:lpstr>DM Algorithms – Implementations issues </vt:lpstr>
      <vt:lpstr>DM Algorithms – Implementations issues (2)</vt:lpstr>
      <vt:lpstr>Challenges for DM algorithms </vt:lpstr>
      <vt:lpstr>Challenges for DM algorithms  (2)</vt:lpstr>
      <vt:lpstr>Challenges for DM algorithms (3) </vt:lpstr>
      <vt:lpstr>Challenges for DM algorithms (4) </vt:lpstr>
      <vt:lpstr>Knowledge Discovery in Databases (KDD)</vt:lpstr>
      <vt:lpstr>          KDD</vt:lpstr>
      <vt:lpstr>Introduction to Data Warehousing and OLAP </vt:lpstr>
      <vt:lpstr>Data warehouse </vt:lpstr>
      <vt:lpstr>Data warehouse </vt:lpstr>
      <vt:lpstr>OLTP Applications</vt:lpstr>
      <vt:lpstr>OLAP Applications</vt:lpstr>
      <vt:lpstr>Warehousing Data </vt:lpstr>
      <vt:lpstr>Data Cleaning and Integration</vt:lpstr>
      <vt:lpstr>Dirty data</vt:lpstr>
      <vt:lpstr>Dirty Data (2)</vt:lpstr>
      <vt:lpstr>Dirty Data (3)</vt:lpstr>
      <vt:lpstr>Dirty Data (4)</vt:lpstr>
      <vt:lpstr>Issues in Data Cleaning </vt:lpstr>
      <vt:lpstr>Steps in Data Cleaning</vt:lpstr>
      <vt:lpstr>Example:  Transformation Algorithm</vt:lpstr>
      <vt:lpstr>Integration </vt:lpstr>
      <vt:lpstr>Schema Integration</vt:lpstr>
      <vt:lpstr>Slide 68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Grading Policy Database Management Systems</dc:title>
  <dc:creator>iiitdm</dc:creator>
  <cp:lastModifiedBy>iiitdm</cp:lastModifiedBy>
  <cp:revision>163</cp:revision>
  <dcterms:created xsi:type="dcterms:W3CDTF">2016-12-28T05:49:17Z</dcterms:created>
  <dcterms:modified xsi:type="dcterms:W3CDTF">2018-01-10T07:20:24Z</dcterms:modified>
</cp:coreProperties>
</file>