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8" r:id="rId17"/>
    <p:sldId id="268" r:id="rId18"/>
    <p:sldId id="269" r:id="rId19"/>
    <p:sldId id="281" r:id="rId20"/>
    <p:sldId id="282" r:id="rId21"/>
    <p:sldId id="283" r:id="rId22"/>
    <p:sldId id="284" r:id="rId23"/>
    <p:sldId id="286" r:id="rId24"/>
    <p:sldId id="288" r:id="rId25"/>
    <p:sldId id="287" r:id="rId26"/>
    <p:sldId id="294" r:id="rId27"/>
    <p:sldId id="289" r:id="rId28"/>
    <p:sldId id="290" r:id="rId29"/>
    <p:sldId id="296" r:id="rId30"/>
    <p:sldId id="291" r:id="rId31"/>
    <p:sldId id="310" r:id="rId32"/>
    <p:sldId id="293" r:id="rId33"/>
    <p:sldId id="297" r:id="rId34"/>
    <p:sldId id="298" r:id="rId35"/>
    <p:sldId id="299" r:id="rId36"/>
    <p:sldId id="300" r:id="rId37"/>
    <p:sldId id="301" r:id="rId38"/>
    <p:sldId id="302" r:id="rId39"/>
    <p:sldId id="309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279" r:id="rId51"/>
    <p:sldId id="280" r:id="rId52"/>
    <p:sldId id="315" r:id="rId53"/>
    <p:sldId id="316" r:id="rId54"/>
    <p:sldId id="317" r:id="rId55"/>
    <p:sldId id="318" r:id="rId56"/>
    <p:sldId id="319" r:id="rId57"/>
    <p:sldId id="320" r:id="rId58"/>
    <p:sldId id="343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8" r:id="rId76"/>
    <p:sldId id="339" r:id="rId77"/>
    <p:sldId id="340" r:id="rId78"/>
    <p:sldId id="341" r:id="rId79"/>
    <p:sldId id="342" r:id="rId80"/>
    <p:sldId id="344" r:id="rId81"/>
    <p:sldId id="295" r:id="rId8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0A6A4-8D4A-4AF0-9DA1-9E40BDDDC2C4}" type="datetimeFigureOut">
              <a:rPr lang="en-US" smtClean="0"/>
              <a:pPr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24BBC-5943-4D78-8025-60D095BBB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Fastest Super Computer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system developed by China’s National Research Center of Parallel Computer Engineering &amp; Technology (NRCPC) and installed at the National Supercomputing Center in Wuxi, maintains its top position.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Linpack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performance of 93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petaflops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far and away the most powerful number-cruncher on the planet.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Sunway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TaihuLight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uses a total of 40,960 Chinese-designed SW26010 many core  64-bit RISC processors.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processor chip contains 260 processing cores for a total of 10,649,600 CPU cores across the entire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Distributed System (DS)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486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distributed system is a collection of independent computers that appears to its users as a single coherent system  (Single System Image) - Loosely coupled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</a:p>
          <a:p>
            <a:pPr>
              <a:buNone/>
            </a:pPr>
            <a:endParaRPr lang="en-US" sz="30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0"/>
            <a:ext cx="6657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</a:rPr>
              <a:t>Advantages of DS</a:t>
            </a:r>
            <a:endParaRPr lang="en-US" sz="38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pure DS is not practically possible!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-due to heterogeneous systems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Systems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similar computers (nodes) connected by high speed LAN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Master node, Computational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Nodes run similar OS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Master node controls storage allocation and job scheduling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single system image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power and storage are shared among the users. 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 Computing ..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luster-dia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80010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facility through HDFS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Computing framework  in the form  of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performing distributed and parallel processing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(Cluster is formed using commodity hardware)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 Data Analytics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Statistical Methods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Sales of  plastic items in Hyderabad  (for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Vijetha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super market )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 Programming language – Stand  alone -  or  with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focuses on the development of computer programs that can access data and use it for learning themselves.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Applications:  Image and Speech recognition,  Stock Market prediction</a:t>
            </a:r>
          </a:p>
          <a:p>
            <a:pPr lvl="1">
              <a:lnSpc>
                <a:spcPct val="120000"/>
              </a:lnSpc>
              <a:spcBef>
                <a:spcPts val="672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Google’s automatic car project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Waymo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>
              <a:lnSpc>
                <a:spcPct val="120000"/>
              </a:lnSpc>
              <a:spcBef>
                <a:spcPts val="672"/>
              </a:spcBef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Current research trend: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Converting DM algorithms into parallel algorithms and run them in distributed computing environment – for improving the performance-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) </a:t>
            </a:r>
          </a:p>
          <a:p>
            <a:pPr lvl="1">
              <a:lnSpc>
                <a:spcPct val="120000"/>
              </a:lnSpc>
              <a:spcBef>
                <a:spcPts val="672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process of automatically discovering novel and useful patterns from large date set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efficient discovery of previously unknown, valid, potentially useful, understandable patterns in large 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analysis of (often large) observational data sets to find unsuspected relationships and to summarize the data in novel ways that are both understandable and useful to the data 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72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– major knowledge patterns</a:t>
            </a: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20000"/>
              </a:lnSpc>
              <a:spcBef>
                <a:spcPts val="672"/>
              </a:spcBef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Classification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/>
              <a:t>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Similar terms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driven discovery</a:t>
            </a:r>
          </a:p>
          <a:p>
            <a:pPr lvl="1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Deductive learning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DM algorithms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Attempt to fit a model to the data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examine the data and determine a model that is closest to the characteristics of the data being examined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Some criteria must be used to fit one model over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Query Examples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1980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credit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applicants with last name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who have purchased more than $10,000 in the last month.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customers who have purchased honey.</a:t>
            </a: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FontTx/>
              <a:buChar char="–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4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credit applicants who are poor credit risks.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customers with similar buying habits.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Tx/>
              <a:buChar char="–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all items which are frequently purchased with  honey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Results of DM  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70% of students who scored high in mathematics also scored high in C programming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80% of students who scored high in mathematics and low in C programming became Professors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tasks predict the value of a particular attribute (target or dependent variable) based on the values of other attributes (explanatory or independent variables)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refers to the task of building a model for the target variable as a function of explanatory variables.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Classification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Predicting a web user will make a purchase or not is a classification task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Regression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Forecasting the future price of the stock </a:t>
            </a:r>
          </a:p>
          <a:p>
            <a:pPr lvl="2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Predictive Tasks and Modeling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goal of both classification and regression is to learn a model that minimizes the error between the predicted and true values of the target variables.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Predictive modeling can be used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identify customers that will respond to marketing campaign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 disturbances in the earth’s eco system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judge whether a patient has a particular disease based on the medical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Descriptive Tasks and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derive patterns that summarize the underlying relationships in data.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Descriptive tasks frequently require post processing techniques to validate and explain the results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 employees with similar behavior pattern accordingly allocating work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Association rules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bread, butter, jam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pillow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Association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is used to discover patterns that describe strongly associated features in the data 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Discovered patterns are typically represented in the form of implication rules or feature subsets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has to extract most interesting patterns in an efficient manner (exponential search space size)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Finding groups of genes that have related functionality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identifying web pages that are accessed together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understanding the relationships between different elements of earth’s climate  subsystem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5626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problem:  Stacking items in a Super market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 maps data into predefined groups or classes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Test cricket between India, SA at Newlands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Records of Indian team players  (in SA and in fast and bouncy and swinging pitches) ,  nature of pitch and climate at Newlands , Records of SA players – attributes.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India – win, lose, draw  (classes)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Classes are predetermined (classes are determined before examining data ) based on the already existing data and this is referred to as supervised learning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Pattern recognition is a type of classification where an input pattern is classified into one of several classes based on its similarity to these predefined classes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Airport security scans face of passenger to check whether they are potential terrorists or criminals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Distance between eyes, size and shape of mouth, shape of head etc ..  are compared with entries in a database to see if  it matches any patterns that are associated with known offenders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 is estimated in terms of independent variables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variables – continuous valued attribute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Predicting a stock market index using economic indicators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Projecting the total sales of a company based on the amount spend for advertising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Partitioning or segmenting the data into groups that might or might not be disjointed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 is accomplished by determining the similarity among the data on predefined attributes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most similar data are grouped into cluster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the clusters are not predefined, a domain expert is often required to interpret the meaning of created clusters (Unsupervised learning)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Clustering (2)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8229600" cy="1752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Areas of the ocean that have a significant impact on the earth’s climate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Amazon – target customers – grouping – for sales advertisements </a:t>
            </a:r>
          </a:p>
          <a:p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472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Anomaly Detection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the task of identifying observations whose characteristics are significantly different from the rest of the data (anomalies or outliers)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Grouping Cancer cells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good anomaly detector must have a high detection rate and low false alarm rate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Detection of fraud, network intrusions, ecosystem disturbances, unusual pattern of diseases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Credit card fraud detection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Build  a profile of  legitimate transactions made by the user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characteristics of the current transaction of the user are very different from the previously created profile – transaction is flagged as potentially fraudulent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Derives representative information about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Summary type of information can be derived from the data (mean of numeric data)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Ranking the Institutes based on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IIT JEE marks of the students  - UG Institutes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Average GATE score of students -  PG Institutes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Sequential Discovery or Sequential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Sequential Analysis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time sequence of actions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determine sequential patterns in data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 are purchased over time in some order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Most people who purchased CD players may be forced to purchase CDs within one week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 visits – Frequent patterns - &lt;A, B, C&gt;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&lt;A, D, B, C&gt;   &lt;A,E,B,C&gt; -   Decision:   Add a link to C from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File System Example – for Frequent Sequence Access Pattern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F1  1,5,7,9,11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F2 – 2,9,14,17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an application accesses block 1 of F1, the system can pre fetch the blocks 5, 7, 9, and 11 into memory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Read access time can be reduced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data consists of values of attributes that change over time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Traces of scientific experiments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Medical treatment details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 of  TSA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form a model that can be used to predict the time series for future values of time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Stock market:  Future values of stock 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Take a sequence as a query and retrieve similar sequences  or sub-sequences from a large database of sequences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shows stock market values of X, Y and Z companies for 30 days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762000" y="3886200"/>
          <a:ext cx="7543800" cy="2590800"/>
        </p:xfrm>
        <a:graphic>
          <a:graphicData uri="http://schemas.openxmlformats.org/presentationml/2006/ole">
            <p:oleObj spid="_x0000_s1027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Y, Z – exhibit similar behavior (The behavior of Y between days 6 and 20 is identical to that for Z between days 13 and 27)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 appears to have less volatility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X- overall showing a slightly larger relative amount of growth than either of the other stocks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62000" y="4114800"/>
          <a:ext cx="7543800" cy="2590800"/>
        </p:xfrm>
        <a:graphic>
          <a:graphicData uri="http://schemas.openxmlformats.org/presentationml/2006/ole">
            <p:oleObj spid="_x0000_s2050" name="Artwork" r:id="rId3" imgW="6885000" imgH="3678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Time Series Analysis 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 future values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 similar patterns over time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Classify behavior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algorithms adopt ideas from other areas also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Artificial Intelligence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Machine Learning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Pattern Recognition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Database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Parallel and distributed computing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Statistics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Information Retrieval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DBMS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Data Model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SQL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Association Rule Algorithms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Warehousing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Scalability Techniques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Retrieval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Similarity Measures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Hierarchical Clustering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Imprecise Queries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Textual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Web Search Engines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Data Mining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 Design Techniques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Algorithm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 Structures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Decision Tree Algorithms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Theorem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Regression Analysis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K-Means Clustering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Time Series Analysis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Mining Metrics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DM metrics are used for measuring the effectiveness or usefulness of a DM approach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Interestingness of discovered pattern	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Novelty: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 pattern is novel if it was not known previously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Actionability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pattern is actionable if its existence leads to some profitable decision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 on Investment (ROI) (business perspective)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ROI examines the difference between what DM technique costs and what the savings or benefits from its use are</a:t>
            </a:r>
          </a:p>
          <a:p>
            <a:pPr lvl="2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increased sales, reduced advertising expenditure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DM algorithms should work regardless of the size of the dataset and amount of available main memory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Real-world data: 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noisy and have many missing attribute values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 should be able to work even in the presence of these problems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DM Algorithms – Implementations issues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Update: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DM algorithms work with static datasets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Ease of  use: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Although some algorithms may work well , they may not be well received by users if they are difficult to use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and understand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 Dimensionality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sets with hundreds or thousands of attributes are common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 expression data involves thousands of features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Datasets with temporal or spatial components tend to have high dimensionality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complexity increases as the dimensionality (the number of features) increases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Dimensionality  reduction 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Determining which attributes are not needed is a challenge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Multimedia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Most previous DM algorithms are developed for handling traditional data types (numeric, character, text, etc.)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use of multimedia data (found in Geographic Information System (GIS), etc ..)  complicates or invalidates many proposed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(3)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ownership and Distribution: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geographically distributed among resources belonging to multiple entities and requires the development of distributed data mining  (DDM) techniques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 challenges for DDM techniques: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reduce the amount of communication needed to perform the distributed computation?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effectively consolidate the DM results obtained from multiple resources?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How to address data security issues?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Challenges for DM algorithms (4)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Non-traditional Analysis: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statistics-based approach a hypothesis is proposed,  an experiment is designed to gather data and then the data is analyzed with respect to hypothesis.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data analysis tasks often require the generation and evaluation of thousands of hypotheses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laborious to do it manually and automatic techniques are needed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Knowledge Discovery in Databases (KDD)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is the process of finding useful information and patterns in data.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 is the integral part of KDD process.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KDD involves the following steps: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Selection (ii) Preprocessing (iii)  Transformation (iv)  Data mining (v)  Interpretation and evaluation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         KDD</a:t>
            </a:r>
            <a:endParaRPr lang="en-US" sz="3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333" b="2116"/>
          <a:stretch>
            <a:fillRect/>
          </a:stretch>
        </p:blipFill>
        <p:spPr bwMode="auto">
          <a:xfrm>
            <a:off x="3810000" y="5334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84364" y="5071646"/>
            <a:ext cx="54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mining as a step in the process of knowledge discovery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0"/>
            <a:ext cx="4191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Selection: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needed for the DM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may be obtained  from many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and heterogeneous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sources (DBMS, files, non electronic sources)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Preprocessing: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Incorrect data may be corrected or removed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Missing data must be supplied or predicted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Transformation: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from different sources must be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converted into a common format for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processing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reduction may be used to reduce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number of possible data values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mining: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 are applied to the transformed data to generate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results.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Interpretation/evaluation: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Visualization: Visual presentation of data bar, pie, histograms and line graphs,  icon-based or pixel-based approaches can be used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Data Warehousing and OLAP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infrastructure to store and manage historical (archival data) data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warehousing is a repository collected from multiple data sources and integrated for human exploration (Data pertaining to some aspect of day-to-day operations in an enterprise are available in a data source)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collection involves data cleaning (removing noise and inconsistent data) and data integration (bringing data from multiple sources to a single location and into a common format)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Online analytical processing (OLAP)  tools enable the users to explore the stored data along multiple dimensions, at any level of granularity and manually discover patterns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warehouse users are analysts who explore data to find useful patterns using which some business decisions can be taken.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DW:  is a subject oriented, integrated, time variant and non-volatile collection of data to support the decision making process. (by W. H.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Inmon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1990, Founder of DW)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OLTP Applications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operational data stored in the database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Frequent update and queries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Normalized for efficient search and updates ( minimize update anomalies)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Applications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aggregated/summarized  data stored in the DW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DW stores materialized views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Very infrequent updates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Analytical queries are issued to DW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Require huge amounts of aggregation 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Average age of Engineering Students  who are purchasing Apple cell phone and do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programming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salary of passengers traveling in  First class AC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Average gain to the Govt. due to cancellation of confirmed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tatkal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tickets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Performance issues mainly in query response time (not in updates as updates are infrequent)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Warehousing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6705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Hive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DW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data in HDFS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parallelexecution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column oriented DB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CAP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SQL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Cleaning and Integration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Semi structured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Lack of Standardization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Spurious abbreviations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BV street –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Bakthavatchalam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street 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Semantic equivalence 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Bombay, Mumbai</a:t>
            </a:r>
          </a:p>
          <a:p>
            <a:pPr lvl="3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Coimbatore,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Covai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encoding schemes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Multiple standards ,  using KM, Miles (1.6 KM = 1 mile)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(2)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Missing, spurious and duplicate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Missing ‘age’ field for employees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Spurious values – (incorrectly entered sales values)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Duplication of data across OLTP units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Semantic duplication 	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Ramesh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Tendulkar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(3)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8401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Inconsistencies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incorrect use of codes (use of M/F in addition to 0/1  for gender)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Codes with inconsistent or outdated meaning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Travel eligibility ‘C’ denoting to travel only in III class sleeper which no longer exists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Inconsistent duplicate data (two data sets are found to belong to the same person, but have two different address information)</a:t>
            </a: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Dirty Data (4)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Issues in Data Cleaning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828800"/>
            <a:ext cx="8534400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Cannot be fully automated 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Requires considerable knowledge  beyond the   	purview of  	DW (metrics, geography, govt. 	policies, etc ..)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Complexity increases with increase in data sources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Complexity increases with the history span that is 	taken up for cleaning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Steps in Data Cleaning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Example:  Transformation Algorithm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Hash-Merge for duplicate elimination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based on given column into buckets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duplicate values are hashed onto same bucket)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Merge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within each bucket separately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Integration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467600" cy="190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Schema integration:   Forming integrated 	schema structure</a:t>
            </a:r>
          </a:p>
          <a:p>
            <a:pPr>
              <a:spcBef>
                <a:spcPts val="672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Data integration:   Cleaning and merging data 	from different sources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Schema Integration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Naming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Structural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type differences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Missing Fields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Semantic differences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Health Informatics …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Integrating patient details from multiple hospitals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.. Multidimensional Model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DW users study how certain attributes of data elements (called measures) are related to other attributes (called dimensions)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Users have to specify which attributes will be treated as measures and dimensions.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DW is structured in terms of these subjects (measures and dimensions) to facilitate exploration.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.. Multidimensional Model 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is conceptually organized as a multi dimensional array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dimension corresponds to a dimension  of the warehouse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values stored in each cell of the array correspond to the measures of the DW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way of organizing data is referred to as a multidimensional model and the data repository is said to be subject oriented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.. Multidimensional Model  (3)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 Warehouse .. Multidimensional Model  (4)</a:t>
            </a:r>
            <a:endParaRPr lang="en-US" sz="3800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764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Multi dimensional model … (Data cube /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US" sz="3800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Multi dimensional model … (Data cube /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  - 2 </a:t>
            </a:r>
            <a:endParaRPr lang="en-US" sz="3800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599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95400" y="6248400"/>
            <a:ext cx="623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cubes are n dimensional and do not confine to 3-D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Multi dimensional model … (Data cube /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cuboid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) - 6</a:t>
            </a:r>
            <a:endParaRPr lang="en-US" sz="3800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243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676400"/>
            <a:ext cx="23622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Given a set of dimensions, we can generate a </a:t>
            </a:r>
            <a:r>
              <a:rPr kumimoji="0" lang="en-US" sz="18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cuboid</a:t>
            </a:r>
            <a:r>
              <a:rPr kumimoji="0" lang="en-US" sz="18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for each of the possible subsets of the dimensions and the result would form a lattice of cuboids each showing data at a different level of summarization.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Operations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58959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2209800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Roll-up operation performs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Aggregation on the data cube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Operations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2362200" cy="3733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Drill down navigates from less detailed data to more detailed data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81150"/>
            <a:ext cx="6248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Operations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22860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Slice operation performs a selection on one dimension of the given cube resulting in a sub cube</a:t>
            </a:r>
            <a:r>
              <a:rPr lang="en-US" b="1" dirty="0" smtClean="0"/>
              <a:t>. </a:t>
            </a:r>
            <a:endParaRPr lang="en-US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90600"/>
            <a:ext cx="617220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OLAP Operations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3352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dice operation defines a sub cube by performing a selection on two or more dimensions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371600"/>
            <a:ext cx="60960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-processor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traget</a:t>
            </a:r>
            <a:r>
              <a:rPr lang="en-US" dirty="0" smtClean="0"/>
              <a:t> variable – classification</a:t>
            </a:r>
          </a:p>
          <a:p>
            <a:r>
              <a:rPr lang="en-US" dirty="0" smtClean="0"/>
              <a:t>Continuous target variable - regression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has to be transferred to the system where application program  is getting executed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3526</Words>
  <Application>Microsoft Office PowerPoint</Application>
  <PresentationFormat>On-screen Show (4:3)</PresentationFormat>
  <Paragraphs>456</Paragraphs>
  <Slides>81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3" baseType="lpstr">
      <vt:lpstr>Office Theme</vt:lpstr>
      <vt:lpstr>Artwork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Fastest Super Computer </vt:lpstr>
      <vt:lpstr>Distributed System (DS)</vt:lpstr>
      <vt:lpstr>Advantages of DS</vt:lpstr>
      <vt:lpstr>Cluster Systems</vt:lpstr>
      <vt:lpstr>Cluster Computing .. Contd </vt:lpstr>
      <vt:lpstr>Hadoop</vt:lpstr>
      <vt:lpstr>Big  Data Analytics</vt:lpstr>
      <vt:lpstr>What is Data Mining?</vt:lpstr>
      <vt:lpstr>Data Mining </vt:lpstr>
      <vt:lpstr>Data Mining </vt:lpstr>
      <vt:lpstr>Query Examples </vt:lpstr>
      <vt:lpstr>Results of DM  </vt:lpstr>
      <vt:lpstr>Predictive Tasks and Modeling </vt:lpstr>
      <vt:lpstr>Predictive Tasks and Modeling </vt:lpstr>
      <vt:lpstr>Descriptive Tasks and Modeling</vt:lpstr>
      <vt:lpstr>Association Analysis</vt:lpstr>
      <vt:lpstr>Classification</vt:lpstr>
      <vt:lpstr>Classification</vt:lpstr>
      <vt:lpstr>Regression </vt:lpstr>
      <vt:lpstr>Clustering</vt:lpstr>
      <vt:lpstr>Clustering (2)</vt:lpstr>
      <vt:lpstr>Anomaly Detection </vt:lpstr>
      <vt:lpstr>Summarization</vt:lpstr>
      <vt:lpstr>Sequential Discovery or Sequential Analysis</vt:lpstr>
      <vt:lpstr>File System Example – for Frequent Sequence Access Pattern</vt:lpstr>
      <vt:lpstr>Time Series Analysis </vt:lpstr>
      <vt:lpstr>Time Series Analysis  (2)</vt:lpstr>
      <vt:lpstr>Time Series Analysis  (3)</vt:lpstr>
      <vt:lpstr>Time Series Analysis  (4)</vt:lpstr>
      <vt:lpstr>Development of Data Mining</vt:lpstr>
      <vt:lpstr>Development of Data Mining (2)</vt:lpstr>
      <vt:lpstr>Development of Data Mining (3)</vt:lpstr>
      <vt:lpstr>Data Mining Metrics</vt:lpstr>
      <vt:lpstr>DM Algorithms – Implementations issues </vt:lpstr>
      <vt:lpstr>DM Algorithms – Implementations issues (2)</vt:lpstr>
      <vt:lpstr>Challenges for DM algorithms </vt:lpstr>
      <vt:lpstr>Challenges for DM algorithms  (2)</vt:lpstr>
      <vt:lpstr>Challenges for DM algorithms (3) </vt:lpstr>
      <vt:lpstr>Challenges for DM algorithms (4) </vt:lpstr>
      <vt:lpstr>Knowledge Discovery in Databases (KDD)</vt:lpstr>
      <vt:lpstr>          KDD</vt:lpstr>
      <vt:lpstr>Introduction to Data Warehousing and OLAP </vt:lpstr>
      <vt:lpstr>Data warehouse </vt:lpstr>
      <vt:lpstr>Data warehouse </vt:lpstr>
      <vt:lpstr>OLTP Applications</vt:lpstr>
      <vt:lpstr>OLAP Applications</vt:lpstr>
      <vt:lpstr>Warehousing Data </vt:lpstr>
      <vt:lpstr>Hadoop</vt:lpstr>
      <vt:lpstr>Data Cleaning and Integration</vt:lpstr>
      <vt:lpstr>Dirty data</vt:lpstr>
      <vt:lpstr>Dirty Data (2)</vt:lpstr>
      <vt:lpstr>Dirty Data (3)</vt:lpstr>
      <vt:lpstr>Dirty Data (4)</vt:lpstr>
      <vt:lpstr>Issues in Data Cleaning </vt:lpstr>
      <vt:lpstr>Steps in Data Cleaning</vt:lpstr>
      <vt:lpstr>Example:  Transformation Algorithm</vt:lpstr>
      <vt:lpstr>Integration </vt:lpstr>
      <vt:lpstr>Schema Integration</vt:lpstr>
      <vt:lpstr>Data warehouse .. Multidimensional Model </vt:lpstr>
      <vt:lpstr>Data warehouse .. Multidimensional Model  (2)</vt:lpstr>
      <vt:lpstr>Data Warehouse .. Multidimensional Model  (3)</vt:lpstr>
      <vt:lpstr>Data Warehouse .. Multidimensional Model  (4)</vt:lpstr>
      <vt:lpstr>Multi dimensional model … (Data cube / cuboid)  </vt:lpstr>
      <vt:lpstr>Multi dimensional model … (Data cube / cuboid)  - 2 </vt:lpstr>
      <vt:lpstr>Multi dimensional model … (Data cube / cuboid) - 6</vt:lpstr>
      <vt:lpstr>OLAP Operations</vt:lpstr>
      <vt:lpstr>OLAP Operations (2)</vt:lpstr>
      <vt:lpstr>OLAP Operations (3)</vt:lpstr>
      <vt:lpstr>OLAP Operations (4)</vt:lpstr>
      <vt:lpstr>Slide 80</vt:lpstr>
      <vt:lpstr>Slide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193</cp:revision>
  <dcterms:created xsi:type="dcterms:W3CDTF">2016-12-28T05:49:17Z</dcterms:created>
  <dcterms:modified xsi:type="dcterms:W3CDTF">2018-01-12T02:26:04Z</dcterms:modified>
</cp:coreProperties>
</file>