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9" r:id="rId2"/>
    <p:sldId id="266" r:id="rId3"/>
    <p:sldId id="267" r:id="rId4"/>
    <p:sldId id="270" r:id="rId5"/>
    <p:sldId id="271" r:id="rId6"/>
    <p:sldId id="260" r:id="rId7"/>
    <p:sldId id="261" r:id="rId8"/>
    <p:sldId id="262" r:id="rId9"/>
    <p:sldId id="263" r:id="rId10"/>
    <p:sldId id="264" r:id="rId11"/>
    <p:sldId id="272" r:id="rId12"/>
    <p:sldId id="273" r:id="rId13"/>
    <p:sldId id="274" r:id="rId14"/>
    <p:sldId id="275" r:id="rId15"/>
    <p:sldId id="276" r:id="rId16"/>
    <p:sldId id="278" r:id="rId17"/>
    <p:sldId id="268" r:id="rId18"/>
    <p:sldId id="269" r:id="rId19"/>
    <p:sldId id="281" r:id="rId20"/>
    <p:sldId id="282" r:id="rId21"/>
    <p:sldId id="283" r:id="rId22"/>
    <p:sldId id="284" r:id="rId23"/>
    <p:sldId id="286" r:id="rId24"/>
    <p:sldId id="288" r:id="rId25"/>
    <p:sldId id="287" r:id="rId26"/>
    <p:sldId id="294" r:id="rId27"/>
    <p:sldId id="289" r:id="rId28"/>
    <p:sldId id="290" r:id="rId29"/>
    <p:sldId id="296" r:id="rId30"/>
    <p:sldId id="297" r:id="rId31"/>
    <p:sldId id="291" r:id="rId32"/>
    <p:sldId id="293" r:id="rId33"/>
    <p:sldId id="279" r:id="rId34"/>
    <p:sldId id="280" r:id="rId35"/>
    <p:sldId id="295" r:id="rId3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60A6A4-8D4A-4AF0-9DA1-9E40BDDDC2C4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24BBC-5943-4D78-8025-60D095BBB7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5AB53AB-E582-495D-A1BF-1A23C066C01D}" type="datetimeFigureOut">
              <a:rPr lang="en-US" smtClean="0"/>
              <a:pPr/>
              <a:t>1/5/2018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F9ADE8D-6DDA-42C3-800C-E4A80450C1E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F468-53A9-453B-B889-79E3A7CA3115}" type="datetimeFigureOut">
              <a:rPr lang="en-US" smtClean="0"/>
              <a:pPr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0D6-9147-4F46-96D3-D041DA3382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F468-53A9-453B-B889-79E3A7CA3115}" type="datetimeFigureOut">
              <a:rPr lang="en-US" smtClean="0"/>
              <a:pPr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0D6-9147-4F46-96D3-D041DA3382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F468-53A9-453B-B889-79E3A7CA3115}" type="datetimeFigureOut">
              <a:rPr lang="en-US" smtClean="0"/>
              <a:pPr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0D6-9147-4F46-96D3-D041DA3382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F468-53A9-453B-B889-79E3A7CA3115}" type="datetimeFigureOut">
              <a:rPr lang="en-US" smtClean="0"/>
              <a:pPr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0D6-9147-4F46-96D3-D041DA3382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F468-53A9-453B-B889-79E3A7CA3115}" type="datetimeFigureOut">
              <a:rPr lang="en-US" smtClean="0"/>
              <a:pPr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0D6-9147-4F46-96D3-D041DA3382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F468-53A9-453B-B889-79E3A7CA3115}" type="datetimeFigureOut">
              <a:rPr lang="en-US" smtClean="0"/>
              <a:pPr/>
              <a:t>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0D6-9147-4F46-96D3-D041DA3382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F468-53A9-453B-B889-79E3A7CA3115}" type="datetimeFigureOut">
              <a:rPr lang="en-US" smtClean="0"/>
              <a:pPr/>
              <a:t>1/5/2018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0D6-9147-4F46-96D3-D041DA3382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F468-53A9-453B-B889-79E3A7CA3115}" type="datetimeFigureOut">
              <a:rPr lang="en-US" smtClean="0"/>
              <a:pPr/>
              <a:t>1/5/2018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0D6-9147-4F46-96D3-D041DA3382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F468-53A9-453B-B889-79E3A7CA3115}" type="datetimeFigureOut">
              <a:rPr lang="en-US" smtClean="0"/>
              <a:pPr/>
              <a:t>1/5/2018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0D6-9147-4F46-96D3-D041DA3382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F468-53A9-453B-B889-79E3A7CA3115}" type="datetimeFigureOut">
              <a:rPr lang="en-US" smtClean="0"/>
              <a:pPr/>
              <a:t>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0D6-9147-4F46-96D3-D041DA3382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F468-53A9-453B-B889-79E3A7CA3115}" type="datetimeFigureOut">
              <a:rPr lang="en-US" smtClean="0"/>
              <a:pPr/>
              <a:t>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0D6-9147-4F46-96D3-D041DA3382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0F468-53A9-453B-B889-79E3A7CA3115}" type="datetimeFigureOut">
              <a:rPr lang="en-US" smtClean="0"/>
              <a:pPr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040D6-9147-4F46-96D3-D041DA3382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>
            <a:no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Introduction to  Big Data  and  Data Mining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Big Data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Multi computer systems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Scalable: Storage, Computing power  can be increased  according to the requirement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 intensive computing :   Type of parallel computing – Tasks are executed by transferring them to the systems where the data is available and executing these tasks in parallel.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Fastest Super Computer 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Sunway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TaihuLight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a system developed by China’s National Research Center of Parallel Computer Engineering &amp; Technology (NRCPC) and installed at the National Supercomputing Center in Wuxi, maintains its top position. 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With a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Linpack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performance of 93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petaflops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TaihuLight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is far and away the most powerful number-cruncher on the planet.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Sunway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TaihuLight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uses a total of 40,960 Chinese-designed SW26010 many core  64-bit RISC processors.</a:t>
            </a:r>
          </a:p>
          <a:p>
            <a:pPr lvl="1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Each processor chip contains 260 processing cores for a total of 10,649,600 CPU cores across the entire system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</a:rPr>
              <a:t>Distributed System (DS)</a:t>
            </a:r>
            <a:endParaRPr lang="en-US" sz="3800" b="1" dirty="0">
              <a:latin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5486400"/>
          </a:xfrm>
        </p:spPr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distributed system is a collection of independent computers that appears to its users as a single coherent system  (Single System Image) - Loosely coupled systems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Computing power and storage are shared among the users. </a:t>
            </a:r>
          </a:p>
          <a:p>
            <a:pPr>
              <a:buNone/>
            </a:pPr>
            <a:endParaRPr lang="en-US" sz="3000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</a:rPr>
              <a:t> </a:t>
            </a:r>
            <a:endParaRPr lang="en-US" dirty="0">
              <a:latin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810000"/>
            <a:ext cx="6657975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</a:rPr>
              <a:t>Advantages of DS</a:t>
            </a:r>
            <a:endParaRPr lang="en-US" sz="3800" b="1" dirty="0">
              <a:latin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Scalability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Reliability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Availability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Communication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Building pure DS is not practically possible!</a:t>
            </a:r>
          </a:p>
          <a:p>
            <a:pPr algn="ctr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-due to heterogeneous systems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Cluster Systems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Collection of similar computers (nodes) connected by high speed LAN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Master node, Computational nodes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Nodes run similar OS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Master node controls storage allocation and job scheduling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Provides single system image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Computing power and storage are shared among the users. </a:t>
            </a:r>
            <a:endParaRPr lang="en-US" sz="28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Cluster Computing .. </a:t>
            </a:r>
            <a:r>
              <a:rPr lang="en-US" sz="3800" b="1" dirty="0" err="1" smtClean="0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cluster-diag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1600200"/>
            <a:ext cx="8001000" cy="4724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How to store and process large data ?</a:t>
            </a:r>
          </a:p>
          <a:p>
            <a:pPr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provides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Storage facility through HDFS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Distributed File System)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Computing framework  in the form  of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MapReduce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for performing distributed and parallel processing 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(Cluster is formed using commodity hardware)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Big  Data Analytics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672"/>
              </a:spcBef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Statistical Methods</a:t>
            </a:r>
          </a:p>
          <a:p>
            <a:pPr lvl="1">
              <a:lnSpc>
                <a:spcPct val="120000"/>
              </a:lnSpc>
              <a:spcBef>
                <a:spcPts val="672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Sales of  plastic items in Hyderabad  (for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Vijetha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super market )</a:t>
            </a:r>
          </a:p>
          <a:p>
            <a:pPr lvl="1">
              <a:lnSpc>
                <a:spcPct val="120000"/>
              </a:lnSpc>
              <a:spcBef>
                <a:spcPts val="672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 Programming language – Stand  alone -  or  with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20000"/>
              </a:lnSpc>
              <a:spcBef>
                <a:spcPts val="672"/>
              </a:spcBef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Machine Learning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 focuses on the development of computer programs that can access data and use it for learning themselves.</a:t>
            </a:r>
          </a:p>
          <a:p>
            <a:pPr lvl="1">
              <a:lnSpc>
                <a:spcPct val="120000"/>
              </a:lnSpc>
              <a:spcBef>
                <a:spcPts val="672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Applications:  Image and Speech recognition,  Stock Market prediction</a:t>
            </a:r>
          </a:p>
          <a:p>
            <a:pPr lvl="1">
              <a:lnSpc>
                <a:spcPct val="120000"/>
              </a:lnSpc>
              <a:spcBef>
                <a:spcPts val="672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Google’s automatic car project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Waymo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672"/>
              </a:spcBef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Data Mining</a:t>
            </a:r>
          </a:p>
          <a:p>
            <a:pPr>
              <a:lnSpc>
                <a:spcPct val="120000"/>
              </a:lnSpc>
              <a:spcBef>
                <a:spcPts val="672"/>
              </a:spcBef>
              <a:buNone/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   (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Current research trend: 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Converting DM algorithms into parallel algorithms and run them in distributed computing environment – for improving the performance-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MapReduce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) </a:t>
            </a:r>
          </a:p>
          <a:p>
            <a:pPr lvl="1">
              <a:lnSpc>
                <a:spcPct val="120000"/>
              </a:lnSpc>
              <a:spcBef>
                <a:spcPts val="672"/>
              </a:spcBef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What is Data Mining?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Data Mining is:</a:t>
            </a:r>
          </a:p>
          <a:p>
            <a:pPr lvl="1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Finding hidden information (interesting) in a database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Extracting knowledge from large amounts of data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process of automatically discovering novel and useful patterns from large date set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efficient discovery of previously unknown, valid, potentially useful, understandable patterns in large datasets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analysis of (often large) observational data sets to find unsuspected relationships and to summarize the data in novel ways that are both understandable and useful to the data owner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Data Mining 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72"/>
              </a:spcBef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Data Mining – major knowledge patterns</a:t>
            </a:r>
          </a:p>
          <a:p>
            <a:pPr lvl="2">
              <a:lnSpc>
                <a:spcPct val="120000"/>
              </a:lnSpc>
              <a:spcBef>
                <a:spcPts val="672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Association rules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lnSpc>
                <a:spcPct val="120000"/>
              </a:lnSpc>
              <a:spcBef>
                <a:spcPts val="672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Clustering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lnSpc>
                <a:spcPct val="120000"/>
              </a:lnSpc>
              <a:spcBef>
                <a:spcPts val="672"/>
              </a:spcBef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Classification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dirty="0" smtClean="0"/>
              <a:t> 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Importance of Data 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algn="ctr"/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  Data provides the basis for generating information required in business operations/ any activity. </a:t>
            </a: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Data Mining 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Similar terms</a:t>
            </a:r>
          </a:p>
          <a:p>
            <a:pPr lvl="1"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Exploratory data analysis</a:t>
            </a:r>
          </a:p>
          <a:p>
            <a:pPr lvl="1"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 driven discovery</a:t>
            </a:r>
          </a:p>
          <a:p>
            <a:pPr lvl="1"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Deductive learning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DM algorithms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Attempt to fit a model to the data </a:t>
            </a:r>
          </a:p>
          <a:p>
            <a:pPr lvl="2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examine the data and determine a model that is closest to the characteristics of the data being examined</a:t>
            </a:r>
          </a:p>
          <a:p>
            <a:pPr lvl="2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Some criteria must be used to fit one model over another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Query Examples 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Box 7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371600"/>
            <a:ext cx="8229600" cy="419807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chemeClr val="tx1"/>
              </a:buClr>
              <a:buSzTx/>
              <a:buNone/>
              <a:defRPr/>
            </a:pP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Database </a:t>
            </a:r>
          </a:p>
          <a:p>
            <a:pPr>
              <a:lnSpc>
                <a:spcPct val="90000"/>
              </a:lnSpc>
              <a:buClr>
                <a:schemeClr val="tx1"/>
              </a:buClr>
              <a:buSzTx/>
              <a:buFontTx/>
              <a:buChar char="–"/>
              <a:defRPr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Find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all credit </a:t>
            </a: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applicants with last name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uman</a:t>
            </a:r>
            <a:endParaRPr lang="en-US" sz="24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SzTx/>
              <a:buFontTx/>
              <a:buChar char="–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Identify customers who have purchased more than $10,000 in the last month.</a:t>
            </a:r>
          </a:p>
          <a:p>
            <a:pPr marL="342900" lvl="4" indent="-342900">
              <a:lnSpc>
                <a:spcPct val="90000"/>
              </a:lnSpc>
              <a:buClr>
                <a:schemeClr val="tx1"/>
              </a:buClr>
              <a:buFontTx/>
              <a:buChar char="–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Find all customers who have purchased honey.</a:t>
            </a:r>
          </a:p>
          <a:p>
            <a:pPr marL="342900" lvl="4" indent="-342900">
              <a:lnSpc>
                <a:spcPct val="90000"/>
              </a:lnSpc>
              <a:buClr>
                <a:schemeClr val="tx1"/>
              </a:buClr>
              <a:buFontTx/>
              <a:buChar char="–"/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4" indent="-342900">
              <a:lnSpc>
                <a:spcPct val="90000"/>
              </a:lnSpc>
              <a:buClr>
                <a:schemeClr val="tx1"/>
              </a:buClr>
              <a:buNone/>
              <a:defRPr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Data Mining </a:t>
            </a:r>
          </a:p>
          <a:p>
            <a:pPr>
              <a:lnSpc>
                <a:spcPct val="90000"/>
              </a:lnSpc>
              <a:buClr>
                <a:schemeClr val="tx1"/>
              </a:buClr>
              <a:buSzTx/>
              <a:buFontTx/>
              <a:buChar char="–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Find all credit applicants who are poor credit risks.</a:t>
            </a:r>
          </a:p>
          <a:p>
            <a:pPr>
              <a:lnSpc>
                <a:spcPct val="90000"/>
              </a:lnSpc>
              <a:buClr>
                <a:schemeClr val="tx1"/>
              </a:buClr>
              <a:buSzTx/>
              <a:buFontTx/>
              <a:buChar char="–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Identify customers with similar buying habits. </a:t>
            </a:r>
          </a:p>
          <a:p>
            <a:pPr>
              <a:lnSpc>
                <a:spcPct val="90000"/>
              </a:lnSpc>
              <a:buClr>
                <a:schemeClr val="tx1"/>
              </a:buClr>
              <a:buSzTx/>
              <a:buFontTx/>
              <a:buChar char="–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Find all items which are frequently purchased with  honey</a:t>
            </a:r>
            <a:endParaRPr lang="en-US" sz="2400" b="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Results of DM 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3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Data Mining</a:t>
            </a:r>
          </a:p>
          <a:p>
            <a:pPr lvl="1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70% of students who scored high in mathematics also scored high in C programming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80% of students who scored high in mathematics and low in C programming became Professors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Predictive Tasks and Modeling 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Predictive tasks predict the value of a particular attribute (target or dependent variable) based on the values of other attributes (explanatory or independent variables)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Predictive modeling refers to the task of building a model for the target variable as a function of explanatory variables.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Classification 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Predicting a web user will make a purchase or not is a classification task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Regression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Forecasting the future price of the stock </a:t>
            </a:r>
          </a:p>
          <a:p>
            <a:pPr lvl="2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Predictive Tasks and Modeling 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goal of both classification and regression is to learn a model that minimizes the error between the predicted and true values of the target variables.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Predictive modeling can be used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to identify customers that will respond to marketing campaign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predict disturbances in the earth’s eco system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judge whether a patient has a particular disease based on the medical tests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Descriptive Tasks and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Descriptive tasks derive patterns that summarize the underlying relationships in data.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Descriptive tasks frequently require post processing techniques to validate and explain the results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Clustering</a:t>
            </a:r>
          </a:p>
          <a:p>
            <a:pPr lvl="2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grouping  employees with similar behavior pattern accordingly allocating work 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Association rules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bread, butter, jam 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pillow 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Association Analysis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12837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It is used to discover patterns that describe strongly associated features in the data </a:t>
            </a:r>
          </a:p>
          <a:p>
            <a:pPr lvl="1">
              <a:lnSpc>
                <a:spcPct val="11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Discovered patterns are typically represented in the form of implication rules or feature subsets</a:t>
            </a:r>
          </a:p>
          <a:p>
            <a:pPr>
              <a:lnSpc>
                <a:spcPct val="110000"/>
              </a:lnSpc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It has to extract most interesting patterns in an efficient manner (exponential search space size)</a:t>
            </a:r>
          </a:p>
          <a:p>
            <a:pPr>
              <a:lnSpc>
                <a:spcPct val="110000"/>
              </a:lnSpc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Examples:</a:t>
            </a:r>
          </a:p>
          <a:p>
            <a:pPr lvl="1">
              <a:lnSpc>
                <a:spcPct val="11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Finding groups of genes that have related functionality</a:t>
            </a:r>
          </a:p>
          <a:p>
            <a:pPr lvl="1">
              <a:lnSpc>
                <a:spcPct val="11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identifying web pages that are accessed together</a:t>
            </a:r>
          </a:p>
          <a:p>
            <a:pPr lvl="1">
              <a:lnSpc>
                <a:spcPct val="11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understanding the relationships between different elements of earth’s climate  subsystem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62200" y="556260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Open problem:  Stacking items in a Super market</a:t>
            </a:r>
            <a:endParaRPr lang="en-US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Classification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Classification maps data into predefined groups or classes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Test cricket between India, SA at Newlands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Records of Indian team players  (in SA and in fast and bouncy and swinging pitches) ,  nature of pitch and climate at Newlands , Records of SA players – attributes.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India – win, lose, draw  (classes)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Classes are predetermined (classes are determined before examining data ) based on the already existing data and this is referred to as supervised learning</a:t>
            </a:r>
          </a:p>
          <a:p>
            <a:pPr lvl="1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Pattern recognition is a type of classification where an input pattern is classified into one of several classes based on its similarity to these predefined classes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Airport security scans face of passenger to check whether they are potential terrorists or criminals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Distance between eyes, size and shape of mouth, shape of head etc ..  are compared with entries in a database to see if  it matches any patterns that are associated with known offenders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Regression 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Target variable is estimated in terms of independent variables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Target variables – continuous valued attribute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Predicting a stock market index using economic indicators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Projecting the total sales of a company based on the amount spend for advertising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Data, Information and Knowledge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Data 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acts of the world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Information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Refers to the meaning of the data as understood by the user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rovides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answers to "who", "what", "where", and "when"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questions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 that has been interpreted and then presented in a more meaningful context that allows a business to make decisions from.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Knowledge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appropriate collection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information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nswers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"how"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/ “why” questions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Summarization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Derives representative information about data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Summary type of information can be derived from the data (mean of numeric data)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Ranking the Institutes based on Average IIT JEE marks of the students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Clustering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Partitioning or segmenting the data into groups that might or might not be disjointed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Clustering is accomplished by determining the similarity among the data on predefined attributes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most similar data are grouped into cluster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Since the clusters are not predefined, a domain expert is often required to interpret the meaning of created clusters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Examples: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Areas of the ocean that have a significant impact on the earth’s climate 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Amazon – target customers – grouping – for sales advertisements </a:t>
            </a:r>
          </a:p>
          <a:p>
            <a:pPr lvl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Anomaly Detection 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is the task of identifying observations whose characteristics are significantly different from the rest of the data (anomalies or outliers)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good anomaly detector must have a high detection rate and low false alarm rate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Detection of fraud, network intrusions, ecosystem disturbances, unusual pattern of diseases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Credit card fraud detection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Build  a profile of  legitimate transactions made by the user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If the characteristics of the current transaction of the user are very different from the previously created profile – transaction is flagged as potentially fraudulent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Knowledge Discovery in Databases (KDD)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KDD is the process of finding useful information and patterns in data.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Data mining is the integral part of KDD process.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KDD involves the following steps: 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Selection (ii) Preprocessing (iii)  Transformation (iv)  Data mining (v)  Interpretation and evaluation 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          KDD</a:t>
            </a:r>
            <a:endParaRPr lang="en-US" sz="3800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5333" b="2116"/>
          <a:stretch>
            <a:fillRect/>
          </a:stretch>
        </p:blipFill>
        <p:spPr bwMode="auto">
          <a:xfrm>
            <a:off x="3810000" y="533400"/>
            <a:ext cx="5334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684364" y="5071646"/>
            <a:ext cx="5459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Data mining as a step in the process of knowledge discovery 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0"/>
            <a:ext cx="4191000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Selection: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needed for the DM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process may be obtained  from many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different and heterogeneous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sources (DBMS, files, non electronic sources)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Preprocessing:  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Incorrect data may be corrected or removed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Missing data must be supplied or predicted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Transformation: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Data from different sources must be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converted into a common format for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processing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Data reduction may be used to reduce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number of possible data values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Data mining: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algorithms are applied to the transformed data to generate the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Desired results. 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Interpretation/evaluation:  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Visualization: Visual presentation of data bar, pie, histograms and line graphs,  icon-based or pixel-based approaches can be used 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Discrete </a:t>
            </a:r>
            <a:r>
              <a:rPr lang="en-US" dirty="0" err="1" smtClean="0"/>
              <a:t>traget</a:t>
            </a:r>
            <a:r>
              <a:rPr lang="en-US" dirty="0" smtClean="0"/>
              <a:t> variable – classification</a:t>
            </a:r>
          </a:p>
          <a:p>
            <a:r>
              <a:rPr lang="en-US" dirty="0" smtClean="0"/>
              <a:t>Continuous target variable - regression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Example 1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828800"/>
            <a:ext cx="7467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Example 2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Data: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crude oil, 70, 80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Information: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price of crude oil has risen from $70 to $80 per barrel" 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Knowledge: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is a combination of information, experience and insight that may benefit the individual or the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organisation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1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"When crude oil prices go up by $10 per barrel, it's likely that petrol prices will rise by 2p per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litre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" is knowledge.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Introduction to Big Data 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Large amount of data is getting generated from various sources at a faster rate </a:t>
            </a:r>
          </a:p>
          <a:p>
            <a:pPr lvl="1">
              <a:lnSpc>
                <a:spcPct val="120000"/>
              </a:lnSpc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Volume – How much data?</a:t>
            </a:r>
          </a:p>
          <a:p>
            <a:pPr lvl="1">
              <a:lnSpc>
                <a:spcPct val="120000"/>
              </a:lnSpc>
            </a:pP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Velocity – How fast the data is generated/processed? </a:t>
            </a:r>
          </a:p>
          <a:p>
            <a:pPr lvl="1">
              <a:lnSpc>
                <a:spcPct val="120000"/>
              </a:lnSpc>
            </a:pP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Variety -  The various types of data.</a:t>
            </a:r>
          </a:p>
          <a:p>
            <a:pPr>
              <a:lnSpc>
                <a:spcPct val="120000"/>
              </a:lnSpc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Example:  Mobile phone data, Sensor Data, Credit card data, Weather data, Data generated in social media sites (</a:t>
            </a:r>
            <a:r>
              <a:rPr lang="en-US" sz="11200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1200" dirty="0" err="1" smtClean="0">
                <a:latin typeface="Times New Roman" pitchFamily="18" charset="0"/>
                <a:cs typeface="Times New Roman" pitchFamily="18" charset="0"/>
              </a:rPr>
              <a:t>Facebook</a:t>
            </a: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, Twitter), Video surveillance data, medical data, etc. </a:t>
            </a:r>
          </a:p>
          <a:p>
            <a:pPr>
              <a:lnSpc>
                <a:spcPct val="120000"/>
              </a:lnSpc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Structured data (DBMS), Unstructured data  (Text, Image, Audio and Video) , Semi structured data (XML)</a:t>
            </a:r>
          </a:p>
          <a:p>
            <a:pPr lvl="1">
              <a:lnSpc>
                <a:spcPct val="120000"/>
              </a:lnSpc>
              <a:buNone/>
            </a:pPr>
            <a:endParaRPr lang="en-US" sz="59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  <a:buNone/>
            </a:pPr>
            <a:r>
              <a:rPr lang="en-US" sz="59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5900" baseline="30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Big Data 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Uses of large data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Knowledge (meaningful pattern) obtained by analyzing data,  can improve the  business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Analyzing  super market data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What  kind of items sold?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Analyzing weather data 	</a:t>
            </a:r>
          </a:p>
          <a:p>
            <a:pPr lvl="2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Precautionary measures can be taken against floods, Tsunami , etc.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Analyzing  Medical data	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Reasons for epidemic diseases, Cancer cells identification,  etc.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baseline="30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Big Data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Limitations of Centralized systems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Storage is limited to terabytes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Uni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-processor systems: Multi programming, Time sharing, Threads - improves throughput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Multi processor systems:  Parallel processing  using multiple CPUs -  improves throughput. </a:t>
            </a:r>
          </a:p>
          <a:p>
            <a:pPr lvl="2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Disadvantage:  Scalability – Resources cannot be added to handle  increase in load. 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Big Data 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Centralized systems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Do not have </a:t>
            </a:r>
          </a:p>
          <a:p>
            <a:pPr lvl="2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Enough storage </a:t>
            </a:r>
          </a:p>
          <a:p>
            <a:pPr lvl="2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Required computing power  to process large data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Data has to be transferred to the system where application program  is getting executed</a:t>
            </a:r>
          </a:p>
          <a:p>
            <a:pPr lvl="1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baseline="30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1846</Words>
  <Application>Microsoft Office PowerPoint</Application>
  <PresentationFormat>On-screen Show (4:3)</PresentationFormat>
  <Paragraphs>234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Introduction to  Big Data  and  Data Mining</vt:lpstr>
      <vt:lpstr>Importance of Data </vt:lpstr>
      <vt:lpstr>Data, Information and Knowledge</vt:lpstr>
      <vt:lpstr>Example 1</vt:lpstr>
      <vt:lpstr>Example 2</vt:lpstr>
      <vt:lpstr>Introduction to Big Data </vt:lpstr>
      <vt:lpstr>Big Data </vt:lpstr>
      <vt:lpstr>Big Data</vt:lpstr>
      <vt:lpstr>Big Data </vt:lpstr>
      <vt:lpstr>Big Data</vt:lpstr>
      <vt:lpstr>Fastest Super Computer </vt:lpstr>
      <vt:lpstr>Distributed System (DS)</vt:lpstr>
      <vt:lpstr>Advantages of DS</vt:lpstr>
      <vt:lpstr>Cluster Systems</vt:lpstr>
      <vt:lpstr>Cluster Computing .. Contd </vt:lpstr>
      <vt:lpstr>Hadoop</vt:lpstr>
      <vt:lpstr>Big  Data Analytics</vt:lpstr>
      <vt:lpstr>What is Data Mining?</vt:lpstr>
      <vt:lpstr>Data Mining </vt:lpstr>
      <vt:lpstr>Data Mining </vt:lpstr>
      <vt:lpstr>Query Examples </vt:lpstr>
      <vt:lpstr>Results of DM  </vt:lpstr>
      <vt:lpstr>Predictive Tasks and Modeling </vt:lpstr>
      <vt:lpstr>Predictive Tasks and Modeling </vt:lpstr>
      <vt:lpstr>Descriptive Tasks and Modeling</vt:lpstr>
      <vt:lpstr>Association Analysis</vt:lpstr>
      <vt:lpstr>Classification</vt:lpstr>
      <vt:lpstr>Classification</vt:lpstr>
      <vt:lpstr>Regression </vt:lpstr>
      <vt:lpstr>Summarization</vt:lpstr>
      <vt:lpstr>Clustering</vt:lpstr>
      <vt:lpstr>Anomaly Detection </vt:lpstr>
      <vt:lpstr>Knowledge Discovery in Databases (KDD)</vt:lpstr>
      <vt:lpstr>          KDD</vt:lpstr>
      <vt:lpstr>Slide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Grading Policy Database Management Systems</dc:title>
  <dc:creator>iiitdm</dc:creator>
  <cp:lastModifiedBy>iiitdm</cp:lastModifiedBy>
  <cp:revision>92</cp:revision>
  <dcterms:created xsi:type="dcterms:W3CDTF">2016-12-28T05:49:17Z</dcterms:created>
  <dcterms:modified xsi:type="dcterms:W3CDTF">2018-01-05T02:25:02Z</dcterms:modified>
</cp:coreProperties>
</file>