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57" r:id="rId5"/>
    <p:sldId id="284" r:id="rId6"/>
    <p:sldId id="287" r:id="rId7"/>
    <p:sldId id="288" r:id="rId8"/>
    <p:sldId id="286" r:id="rId9"/>
    <p:sldId id="291" r:id="rId10"/>
    <p:sldId id="29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PATTERN RECOGNITION</a:t>
            </a:r>
            <a:br>
              <a:rPr lang="en-US" sz="4000" dirty="0"/>
            </a:br>
            <a:r>
              <a:rPr lang="en-US" sz="4000" dirty="0"/>
              <a:t>LECTURE 1</a:t>
            </a:r>
            <a:br>
              <a:rPr lang="en-US" sz="4000" dirty="0"/>
            </a:br>
            <a:r>
              <a:rPr lang="en-US" sz="40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6705600" cy="2819400"/>
          </a:xfrm>
        </p:spPr>
        <p:txBody>
          <a:bodyPr/>
          <a:lstStyle/>
          <a:p>
            <a:pPr algn="ctr"/>
            <a:r>
              <a:rPr lang="en-US" dirty="0"/>
              <a:t>LECTURE NOTES</a:t>
            </a:r>
          </a:p>
          <a:p>
            <a:pPr algn="ctr"/>
            <a:r>
              <a:rPr lang="en-US" smtClean="0"/>
              <a:t>02-01-2020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 of 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Distance measures</a:t>
            </a:r>
          </a:p>
          <a:p>
            <a:r>
              <a:rPr lang="en-IN" dirty="0" err="1" smtClean="0"/>
              <a:t>Baye’s</a:t>
            </a:r>
            <a:r>
              <a:rPr lang="en-IN" dirty="0" smtClean="0"/>
              <a:t> decision theory</a:t>
            </a:r>
          </a:p>
          <a:p>
            <a:pPr lvl="1"/>
            <a:r>
              <a:rPr lang="en-IN" dirty="0" smtClean="0"/>
              <a:t>Minimum error rate classification</a:t>
            </a:r>
          </a:p>
          <a:p>
            <a:r>
              <a:rPr lang="en-IN" dirty="0" smtClean="0"/>
              <a:t>Parametric and non parametric estimation</a:t>
            </a:r>
          </a:p>
          <a:p>
            <a:pPr lvl="1"/>
            <a:r>
              <a:rPr lang="en-IN" dirty="0" smtClean="0"/>
              <a:t>MLE</a:t>
            </a:r>
          </a:p>
          <a:p>
            <a:r>
              <a:rPr lang="en-IN" dirty="0" smtClean="0"/>
              <a:t>Dimensionality reduction</a:t>
            </a:r>
          </a:p>
          <a:p>
            <a:pPr lvl="1"/>
            <a:r>
              <a:rPr lang="en-IN" dirty="0" smtClean="0"/>
              <a:t>PCA, LDA</a:t>
            </a:r>
          </a:p>
          <a:p>
            <a:r>
              <a:rPr lang="en-IN" dirty="0" smtClean="0"/>
              <a:t>Linear </a:t>
            </a:r>
            <a:r>
              <a:rPr lang="en-IN" dirty="0" err="1" smtClean="0"/>
              <a:t>Discriminant</a:t>
            </a:r>
            <a:r>
              <a:rPr lang="en-IN" dirty="0" smtClean="0"/>
              <a:t> Function</a:t>
            </a:r>
          </a:p>
          <a:p>
            <a:pPr lvl="1"/>
            <a:r>
              <a:rPr lang="en-IN" dirty="0" err="1" smtClean="0"/>
              <a:t>Perceptorn</a:t>
            </a:r>
            <a:r>
              <a:rPr lang="en-IN" dirty="0" smtClean="0"/>
              <a:t>, SVM</a:t>
            </a:r>
          </a:p>
          <a:p>
            <a:r>
              <a:rPr lang="en-IN" dirty="0" smtClean="0"/>
              <a:t>Artificial Neural networks</a:t>
            </a:r>
          </a:p>
          <a:p>
            <a:pPr lvl="1"/>
            <a:r>
              <a:rPr lang="en-IN" dirty="0" smtClean="0"/>
              <a:t>Multilayer </a:t>
            </a:r>
            <a:r>
              <a:rPr lang="en-IN" dirty="0" err="1" smtClean="0"/>
              <a:t>Perceptorn</a:t>
            </a:r>
            <a:r>
              <a:rPr lang="en-IN" dirty="0" smtClean="0"/>
              <a:t>, feed forward  NN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65532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A4BA9-0B49-47F5-8460-A5043A89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935F7-B8FC-40CF-BAB4-DBDB88B72E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Pattern Classification (2nd. Edition) by R. O. </a:t>
            </a:r>
            <a:r>
              <a:rPr lang="en-IN" dirty="0" err="1"/>
              <a:t>Duda</a:t>
            </a:r>
            <a:r>
              <a:rPr lang="en-IN" dirty="0"/>
              <a:t>, P. E. Hart and D. Stork, Wiley 2002</a:t>
            </a:r>
          </a:p>
          <a:p>
            <a:r>
              <a:rPr lang="en-IN" dirty="0"/>
              <a:t>Pattern Recognition and Machine Learning by C. Bishop, Springer 2006 </a:t>
            </a:r>
          </a:p>
        </p:txBody>
      </p:sp>
    </p:spTree>
    <p:extLst>
      <p:ext uri="{BB962C8B-B14F-4D97-AF65-F5344CB8AC3E}">
        <p14:creationId xmlns:p14="http://schemas.microsoft.com/office/powerpoint/2010/main" xmlns="" val="36239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C4BDA-7AC3-4135-855C-2C1366A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64E7A0-3E80-4BC3-BA98-B80701FAAB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Quiz 1 </a:t>
            </a:r>
            <a:r>
              <a:rPr lang="en-IN" dirty="0" smtClean="0"/>
              <a:t>			:15</a:t>
            </a:r>
            <a:endParaRPr lang="en-IN" dirty="0"/>
          </a:p>
          <a:p>
            <a:r>
              <a:rPr lang="en-IN" dirty="0"/>
              <a:t>Quiz 2 </a:t>
            </a:r>
            <a:r>
              <a:rPr lang="en-IN" dirty="0" smtClean="0"/>
              <a:t>			:15</a:t>
            </a:r>
            <a:endParaRPr lang="en-IN" dirty="0"/>
          </a:p>
          <a:p>
            <a:r>
              <a:rPr lang="en-IN" dirty="0"/>
              <a:t>End </a:t>
            </a:r>
            <a:r>
              <a:rPr lang="en-IN" dirty="0" err="1"/>
              <a:t>Sem</a:t>
            </a:r>
            <a:r>
              <a:rPr lang="en-IN" dirty="0"/>
              <a:t> </a:t>
            </a:r>
            <a:r>
              <a:rPr lang="en-IN" dirty="0" smtClean="0"/>
              <a:t>			: 40</a:t>
            </a:r>
            <a:endParaRPr lang="en-IN" dirty="0"/>
          </a:p>
          <a:p>
            <a:r>
              <a:rPr lang="en-IN" dirty="0" smtClean="0"/>
              <a:t>Assignment/project  	: 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51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3200" dirty="0"/>
              <a:t>A pattern is an abstract object, such as a set of </a:t>
            </a:r>
            <a:r>
              <a:rPr lang="en-IN" sz="3200" dirty="0" smtClean="0"/>
              <a:t>measurements (known as </a:t>
            </a:r>
            <a:r>
              <a:rPr lang="en-IN" sz="3200" dirty="0" smtClean="0">
                <a:solidFill>
                  <a:srgbClr val="C00000"/>
                </a:solidFill>
              </a:rPr>
              <a:t>feature extraction</a:t>
            </a:r>
            <a:r>
              <a:rPr lang="en-IN" sz="3200" dirty="0" smtClean="0"/>
              <a:t>) </a:t>
            </a:r>
            <a:r>
              <a:rPr lang="en-IN" sz="3200" dirty="0"/>
              <a:t>describing a physical object</a:t>
            </a:r>
            <a:r>
              <a:rPr lang="en-IN" sz="3200" dirty="0" smtClean="0"/>
              <a:t>.</a:t>
            </a:r>
          </a:p>
          <a:p>
            <a:pPr algn="just"/>
            <a:r>
              <a:rPr lang="en-IN" sz="3200" b="1" dirty="0"/>
              <a:t>Feature extraction </a:t>
            </a:r>
            <a:r>
              <a:rPr lang="en-IN" sz="3200" dirty="0"/>
              <a:t>measures object properties that are useful for classification.</a:t>
            </a:r>
          </a:p>
          <a:p>
            <a:pPr algn="just"/>
            <a:r>
              <a:rPr lang="en-IN" sz="3200" dirty="0" smtClean="0"/>
              <a:t>A </a:t>
            </a:r>
            <a:r>
              <a:rPr lang="en-IN" sz="3200" dirty="0"/>
              <a:t>pattern could be an object, an event or a process</a:t>
            </a:r>
            <a:r>
              <a:rPr lang="en-IN" sz="3200" dirty="0" smtClean="0"/>
              <a:t>.</a:t>
            </a:r>
          </a:p>
          <a:p>
            <a:pPr lvl="1"/>
            <a:r>
              <a:rPr lang="en-IN" dirty="0"/>
              <a:t>Biometric pattern corresponds to an object.</a:t>
            </a:r>
          </a:p>
          <a:p>
            <a:pPr lvl="1"/>
            <a:r>
              <a:rPr lang="en-IN" dirty="0"/>
              <a:t>Hand gesture pattern corresponds to an event</a:t>
            </a:r>
            <a:r>
              <a:rPr lang="en-IN" dirty="0" smtClean="0"/>
              <a:t>.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791CD-C552-4D84-9B9A-46E0AED3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patterns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50F53E7-2FC2-40C0-A887-5A77769D17E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1" y="1600200"/>
            <a:ext cx="7853572" cy="4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929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4DC24-C6C8-49B8-B765-C2637B1A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A8CBE4-16A1-4B12-9420-7BD543C138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Identification of a pattern as a member of a category (class) we already know or we are familiar with.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Classification (</a:t>
            </a:r>
            <a:r>
              <a:rPr lang="en-IN" dirty="0">
                <a:solidFill>
                  <a:srgbClr val="C00000"/>
                </a:solidFill>
              </a:rPr>
              <a:t>known categories</a:t>
            </a:r>
            <a:r>
              <a:rPr lang="en-IN" dirty="0"/>
              <a:t>)    </a:t>
            </a:r>
          </a:p>
          <a:p>
            <a:pPr marL="685800" lvl="2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A635DF-F152-49BA-A281-3BA7E0DCA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3514725"/>
            <a:ext cx="4629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43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12845A-198D-4F0B-8285-2A727B0A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29655-C30C-4BF8-A5CF-008B83C0B2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 algn="just">
              <a:buFont typeface="Wingdings" panose="05000000000000000000" pitchFamily="2" charset="2"/>
              <a:buChar char="§"/>
            </a:pPr>
            <a:r>
              <a:rPr lang="en-IN" dirty="0" smtClean="0"/>
              <a:t>Clustering (</a:t>
            </a:r>
            <a:r>
              <a:rPr lang="en-IN" dirty="0">
                <a:solidFill>
                  <a:srgbClr val="C00000"/>
                </a:solidFill>
              </a:rPr>
              <a:t>learning categories</a:t>
            </a:r>
            <a:r>
              <a:rPr lang="en-IN" dirty="0"/>
              <a:t>)</a:t>
            </a:r>
          </a:p>
          <a:p>
            <a:pPr marL="685800" lvl="2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5C06A8-B709-42FD-8600-22EEDBD8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2457450"/>
            <a:ext cx="4181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0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F9CA1-8555-4C69-A2AC-9B2F6956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Recognition 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765D0-85E5-4E5A-BC68-829434B69C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The act of taking as input sensed data (measurements) and taking an action based on the “category” or “class” of the pattern.</a:t>
            </a:r>
          </a:p>
          <a:p>
            <a:pPr algn="just"/>
            <a:r>
              <a:rPr lang="en-IN" sz="2800" dirty="0"/>
              <a:t>Theory, algorithms, systems to put patterns into categories.</a:t>
            </a:r>
          </a:p>
          <a:p>
            <a:pPr algn="just"/>
            <a:r>
              <a:rPr lang="en-IN" sz="2800" dirty="0"/>
              <a:t>Classification of noisy or complex data.</a:t>
            </a:r>
          </a:p>
          <a:p>
            <a:pPr algn="just"/>
            <a:r>
              <a:rPr lang="en-IN" sz="2800" dirty="0"/>
              <a:t>Relate perceived pattern to previously perceived patterns.</a:t>
            </a:r>
          </a:p>
          <a:p>
            <a:pPr algn="just"/>
            <a:r>
              <a:rPr lang="en-IN" sz="2800" dirty="0"/>
              <a:t>Assign an unknown pattern to one of the several known categories(or classes).</a:t>
            </a:r>
          </a:p>
          <a:p>
            <a:pPr algn="just"/>
            <a:endParaRPr lang="en-IN" sz="2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555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DF4D7-4ED4-49D4-954F-E05948EA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0E1A0-8FB4-4DDA-AED3-CA54CAF16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real power of human thinking is based on recognizing patterns. The better computers get at ‘pattern recognition’, the more human like they will come.</a:t>
            </a:r>
          </a:p>
        </p:txBody>
      </p:sp>
    </p:spTree>
    <p:extLst>
      <p:ext uri="{BB962C8B-B14F-4D97-AF65-F5344CB8AC3E}">
        <p14:creationId xmlns:p14="http://schemas.microsoft.com/office/powerpoint/2010/main" xmlns="" val="424656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740</TotalTime>
  <Words>291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PATTERN RECOGNITION LECTURE 1 introduction</vt:lpstr>
      <vt:lpstr>Text books</vt:lpstr>
      <vt:lpstr>Evaluation </vt:lpstr>
      <vt:lpstr>Pattern</vt:lpstr>
      <vt:lpstr>Examples of patterns</vt:lpstr>
      <vt:lpstr>Recognition</vt:lpstr>
      <vt:lpstr>Slide 7</vt:lpstr>
      <vt:lpstr>Pattern Recognition : Definition</vt:lpstr>
      <vt:lpstr>Slide 9</vt:lpstr>
      <vt:lpstr>Outline of the course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IIITDM</cp:lastModifiedBy>
  <cp:revision>253</cp:revision>
  <dcterms:created xsi:type="dcterms:W3CDTF">2014-03-05T03:13:52Z</dcterms:created>
  <dcterms:modified xsi:type="dcterms:W3CDTF">2020-01-03T00:28:28Z</dcterms:modified>
</cp:coreProperties>
</file>