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5" r:id="rId6"/>
    <p:sldId id="266" r:id="rId7"/>
    <p:sldId id="272" r:id="rId8"/>
    <p:sldId id="273" r:id="rId9"/>
    <p:sldId id="260" r:id="rId10"/>
    <p:sldId id="270" r:id="rId11"/>
    <p:sldId id="267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576" autoAdjust="0"/>
  </p:normalViewPr>
  <p:slideViewPr>
    <p:cSldViewPr>
      <p:cViewPr varScale="1">
        <p:scale>
          <a:sx n="91" d="100"/>
          <a:sy n="91" d="100"/>
        </p:scale>
        <p:origin x="-140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133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PATTERN RECOGNITION</a:t>
            </a:r>
            <a:br>
              <a:rPr lang="en-US" sz="4000" dirty="0"/>
            </a:br>
            <a:r>
              <a:rPr lang="en-US" sz="4000" dirty="0"/>
              <a:t>LECTURE 2</a:t>
            </a:r>
            <a:br>
              <a:rPr lang="en-US" sz="4000" dirty="0"/>
            </a:br>
            <a:r>
              <a:rPr lang="en-US" sz="4000" dirty="0"/>
              <a:t>Paradigms of 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6705600" cy="2819400"/>
          </a:xfrm>
        </p:spPr>
        <p:txBody>
          <a:bodyPr/>
          <a:lstStyle/>
          <a:p>
            <a:pPr algn="ctr"/>
            <a:r>
              <a:rPr lang="en-US" dirty="0"/>
              <a:t>LECTURE NOTES</a:t>
            </a:r>
          </a:p>
          <a:p>
            <a:pPr algn="ctr"/>
            <a:r>
              <a:rPr lang="en-US" dirty="0" smtClean="0"/>
              <a:t>03-01-2020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3A9D5A-4A5D-4103-9255-99CACB36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Syntactic PR (cont): Schematic Diagram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F81AC2E-CFFA-4593-9E2F-8E703D10E12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866900"/>
            <a:ext cx="7858125" cy="3962400"/>
          </a:xfrm>
        </p:spPr>
      </p:pic>
    </p:spTree>
    <p:extLst>
      <p:ext uri="{BB962C8B-B14F-4D97-AF65-F5344CB8AC3E}">
        <p14:creationId xmlns="" xmlns:p14="http://schemas.microsoft.com/office/powerpoint/2010/main" val="3700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54DBF-B190-42DE-B9C4-E085232A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3. Template </a:t>
            </a:r>
            <a:r>
              <a:rPr lang="en-IN" dirty="0">
                <a:solidFill>
                  <a:srgbClr val="C00000"/>
                </a:solidFill>
              </a:rPr>
              <a:t>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3A1B8AE-AF71-4110-9115-202E36F931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02" y="1600200"/>
            <a:ext cx="6881145" cy="4495800"/>
          </a:xfrm>
        </p:spPr>
      </p:pic>
    </p:spTree>
    <p:extLst>
      <p:ext uri="{BB962C8B-B14F-4D97-AF65-F5344CB8AC3E}">
        <p14:creationId xmlns="" xmlns:p14="http://schemas.microsoft.com/office/powerpoint/2010/main" val="27139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4. Neural Networks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Neural networks</a:t>
            </a:r>
            <a:r>
              <a:rPr lang="en-IN" dirty="0" smtClean="0"/>
              <a:t> are a set of algorithms, </a:t>
            </a:r>
            <a:r>
              <a:rPr lang="en-IN" dirty="0" err="1" smtClean="0"/>
              <a:t>modeled</a:t>
            </a:r>
            <a:r>
              <a:rPr lang="en-IN" dirty="0" smtClean="0"/>
              <a:t> loosely after the human brain, that are designed to recognize patterns.</a:t>
            </a:r>
          </a:p>
          <a:p>
            <a:r>
              <a:rPr lang="en-IN" dirty="0" smtClean="0"/>
              <a:t>A </a:t>
            </a:r>
            <a:r>
              <a:rPr lang="en-IN" b="1" dirty="0" smtClean="0"/>
              <a:t>neural network</a:t>
            </a:r>
            <a:r>
              <a:rPr lang="en-IN" dirty="0" smtClean="0"/>
              <a:t> is a series of algorithms that try to recognize underlying relationships in a set of data through a process that mimics the way the human brain operates.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6B893-B5F3-4001-8DB1-42E6E7E6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Different </a:t>
            </a:r>
            <a:r>
              <a:rPr lang="en-IN" dirty="0" smtClean="0"/>
              <a:t>Paradigms (</a:t>
            </a:r>
            <a:r>
              <a:rPr lang="en-IN" dirty="0"/>
              <a:t>Models) for 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FD7105-C485-4A0A-BB7C-DE0569999C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Statistical Pattern Recognition</a:t>
            </a:r>
          </a:p>
          <a:p>
            <a:r>
              <a:rPr lang="en-IN" dirty="0"/>
              <a:t>Syntactic Pattern Recognition/Structural Pattern Recognition</a:t>
            </a:r>
          </a:p>
          <a:p>
            <a:r>
              <a:rPr lang="en-IN" dirty="0"/>
              <a:t>Template Matching</a:t>
            </a:r>
          </a:p>
          <a:p>
            <a:r>
              <a:rPr lang="en-IN" dirty="0"/>
              <a:t>Neural Networks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198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FB0E5-1A55-4BCB-9E2E-EDB4F112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28604"/>
            <a:ext cx="8153400" cy="103866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1. Statistical </a:t>
            </a:r>
            <a:r>
              <a:rPr lang="en-IN" dirty="0">
                <a:solidFill>
                  <a:srgbClr val="C00000"/>
                </a:solidFill>
              </a:rPr>
              <a:t>Pattern Recognition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6C1076-C6F6-4F27-98D2-30451B88A7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Statistical PR is more popular and has received the majority of attention in literature.</a:t>
            </a:r>
          </a:p>
          <a:p>
            <a:pPr algn="just"/>
            <a:r>
              <a:rPr lang="en-IN" dirty="0"/>
              <a:t>The main reason for this is that most practical problems in this area deals with noisy data and uncertainty.</a:t>
            </a:r>
          </a:p>
          <a:p>
            <a:pPr algn="just"/>
            <a:r>
              <a:rPr lang="en-IN" dirty="0"/>
              <a:t>Statistics and probability are good tools to deal with such problems.</a:t>
            </a:r>
          </a:p>
          <a:p>
            <a:pPr algn="just"/>
            <a:r>
              <a:rPr lang="en-IN" dirty="0"/>
              <a:t>In statistical PR, we focus on the statistical properties of the </a:t>
            </a:r>
            <a:r>
              <a:rPr lang="en-IN" dirty="0" smtClean="0"/>
              <a:t>pattern (</a:t>
            </a:r>
            <a:r>
              <a:rPr lang="en-IN" dirty="0"/>
              <a:t>generally expressed in probability densities) and this will be used in most of the real time applications.</a:t>
            </a:r>
          </a:p>
          <a:p>
            <a:pPr algn="just"/>
            <a:r>
              <a:rPr lang="en-IN" dirty="0"/>
              <a:t>Here, we use vector spaces to represent patterns and classes.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653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E28A1-0CF8-40FF-A0EC-783A3464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Statistical PR (cont)</a:t>
            </a:r>
            <a:br>
              <a:rPr lang="en-IN" dirty="0" smtClean="0"/>
            </a:br>
            <a:r>
              <a:rPr lang="en-IN" dirty="0" smtClean="0"/>
              <a:t> Schematic Diagram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B01F158-2ED7-49DC-8658-499A748AFF8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1876425"/>
            <a:ext cx="7915275" cy="3943350"/>
          </a:xfrm>
        </p:spPr>
      </p:pic>
    </p:spTree>
    <p:extLst>
      <p:ext uri="{BB962C8B-B14F-4D97-AF65-F5344CB8AC3E}">
        <p14:creationId xmlns="" xmlns:p14="http://schemas.microsoft.com/office/powerpoint/2010/main" val="24735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A11D4-2050-4885-B895-71E0312F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Statistical PR (cont)</a:t>
            </a:r>
            <a:br>
              <a:rPr lang="en-IN" dirty="0" smtClean="0"/>
            </a:br>
            <a:r>
              <a:rPr lang="en-IN" dirty="0" smtClean="0"/>
              <a:t>Schematic </a:t>
            </a:r>
            <a:r>
              <a:rPr lang="en-IN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F97EE8C-FF44-4F6F-8503-7500D10D0EC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71612"/>
            <a:ext cx="5384640" cy="5057788"/>
          </a:xfrm>
        </p:spPr>
      </p:pic>
    </p:spTree>
    <p:extLst>
      <p:ext uri="{BB962C8B-B14F-4D97-AF65-F5344CB8AC3E}">
        <p14:creationId xmlns="" xmlns:p14="http://schemas.microsoft.com/office/powerpoint/2010/main" val="3016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55B14-606A-479F-9E04-F137345B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Statistical PR (cont)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7187F7-FB18-4B9B-9730-E95CD5615A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1" dirty="0"/>
              <a:t>Sensor</a:t>
            </a:r>
            <a:r>
              <a:rPr lang="en-IN" dirty="0"/>
              <a:t> converts images/sounds/physical inputs into signal data.</a:t>
            </a:r>
          </a:p>
          <a:p>
            <a:pPr algn="just"/>
            <a:r>
              <a:rPr lang="en-IN" b="1" dirty="0"/>
              <a:t>Segmentation</a:t>
            </a:r>
            <a:r>
              <a:rPr lang="en-IN" dirty="0"/>
              <a:t> isolates sensed object from the background.</a:t>
            </a:r>
          </a:p>
          <a:p>
            <a:pPr algn="just"/>
            <a:r>
              <a:rPr lang="en-IN" b="1" dirty="0"/>
              <a:t>Feature extraction </a:t>
            </a:r>
            <a:r>
              <a:rPr lang="en-IN" dirty="0"/>
              <a:t>measures object properties that are useful for classification.</a:t>
            </a:r>
          </a:p>
          <a:p>
            <a:pPr algn="just"/>
            <a:r>
              <a:rPr lang="en-IN" b="1" dirty="0"/>
              <a:t>Classification</a:t>
            </a:r>
            <a:r>
              <a:rPr lang="en-IN" dirty="0"/>
              <a:t> assigns sensed object to a category.</a:t>
            </a:r>
          </a:p>
          <a:p>
            <a:pPr algn="just"/>
            <a:r>
              <a:rPr lang="en-IN" b="1" dirty="0"/>
              <a:t>Post processing</a:t>
            </a:r>
            <a:r>
              <a:rPr lang="en-IN" dirty="0"/>
              <a:t> take into account other considerations, such as effects of context and the cost of errors to decide on the appropriate action.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3868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2934A-58B5-4D9B-9AC5-60B8DDB8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Statistical PR (cont)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C9A6F-DC78-4095-808B-3395EA6428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abstractions typically deal with probability density or distributions of points in multi dimensional </a:t>
            </a:r>
            <a:r>
              <a:rPr lang="en-IN" dirty="0" smtClean="0"/>
              <a:t>spaces/ vector space.</a:t>
            </a:r>
            <a:endParaRPr lang="en-IN" dirty="0"/>
          </a:p>
          <a:p>
            <a:pPr algn="just"/>
            <a:r>
              <a:rPr lang="en-IN" dirty="0"/>
              <a:t>Because of the vector space representation, it is meaningful to talk of sub-spaces /projections and similarity between points in terms of distance measures.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205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45EC6-452E-4685-ACE7-BB5F8BE6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Statistical PR (cont)-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C5E90-DE6B-4F2A-B360-C5F14114E3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b="1" dirty="0" err="1" smtClean="0"/>
              <a:t>Baye’s</a:t>
            </a:r>
            <a:r>
              <a:rPr lang="en-IN" b="1" dirty="0" smtClean="0"/>
              <a:t> Classifier </a:t>
            </a:r>
            <a:r>
              <a:rPr lang="en-IN" dirty="0" smtClean="0"/>
              <a:t>characterises optimality in terms of minimum error rate classification.</a:t>
            </a:r>
          </a:p>
          <a:p>
            <a:pPr algn="just"/>
            <a:r>
              <a:rPr lang="en-IN" dirty="0" smtClean="0"/>
              <a:t>The use of </a:t>
            </a:r>
            <a:r>
              <a:rPr lang="en-IN" b="1" dirty="0" smtClean="0"/>
              <a:t>HMM (Hidden Markov Model) </a:t>
            </a:r>
            <a:r>
              <a:rPr lang="en-IN" dirty="0" smtClean="0"/>
              <a:t>is popular in fields like speech recognition.</a:t>
            </a:r>
          </a:p>
          <a:p>
            <a:pPr algn="just"/>
            <a:r>
              <a:rPr lang="en-IN" dirty="0" smtClean="0"/>
              <a:t>A </a:t>
            </a:r>
            <a:r>
              <a:rPr lang="en-IN" b="1" dirty="0"/>
              <a:t>D</a:t>
            </a:r>
            <a:r>
              <a:rPr lang="en-IN" b="1" dirty="0" smtClean="0"/>
              <a:t>ecision Tree </a:t>
            </a:r>
            <a:r>
              <a:rPr lang="en-IN" dirty="0"/>
              <a:t>is a transparent data structure which can deal with classification of patterns employing both numerical and categorical features.</a:t>
            </a:r>
          </a:p>
          <a:p>
            <a:pPr algn="just"/>
            <a:r>
              <a:rPr lang="en-IN" b="1" dirty="0"/>
              <a:t>Nearest Neighbour Rule</a:t>
            </a:r>
            <a:r>
              <a:rPr lang="en-IN" dirty="0"/>
              <a:t>: It is the most popular and simple classifier. A new pattern is classified based on the class label of its nearest neighbour. In such a classification, we do not have a training phase.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055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DD445-2F81-4A80-B092-5613949A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76672"/>
            <a:ext cx="8153400" cy="74252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2. Syntactic </a:t>
            </a:r>
            <a:r>
              <a:rPr lang="en-IN" dirty="0">
                <a:solidFill>
                  <a:srgbClr val="C00000"/>
                </a:solidFill>
              </a:rPr>
              <a:t>Pattern Recognition</a:t>
            </a:r>
            <a:r>
              <a:rPr lang="en-IN" dirty="0" smtClean="0">
                <a:solidFill>
                  <a:srgbClr val="C00000"/>
                </a:solidFill>
              </a:rPr>
              <a:t>/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Structural </a:t>
            </a:r>
            <a:r>
              <a:rPr lang="en-IN" dirty="0">
                <a:solidFill>
                  <a:srgbClr val="C00000"/>
                </a:solidFill>
              </a:rPr>
              <a:t>Pattern Recognition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072C-743B-4A04-BCCE-7854EFB7C5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If the model consists of some set of </a:t>
            </a:r>
            <a:r>
              <a:rPr lang="en-IN" dirty="0">
                <a:solidFill>
                  <a:srgbClr val="C00000"/>
                </a:solidFill>
              </a:rPr>
              <a:t>crisp logical rules,</a:t>
            </a:r>
            <a:r>
              <a:rPr lang="en-IN" dirty="0"/>
              <a:t> then we employ the method of syntactic pattern recognition, where the </a:t>
            </a:r>
            <a:r>
              <a:rPr lang="en-IN" dirty="0">
                <a:solidFill>
                  <a:srgbClr val="C00000"/>
                </a:solidFill>
              </a:rPr>
              <a:t>rules or grammar </a:t>
            </a:r>
            <a:r>
              <a:rPr lang="en-IN" dirty="0"/>
              <a:t>describe our decision.</a:t>
            </a:r>
          </a:p>
          <a:p>
            <a:pPr algn="just"/>
            <a:r>
              <a:rPr lang="en-IN" dirty="0"/>
              <a:t>Example : To classify an English sentence as grammatical  or </a:t>
            </a:r>
            <a:r>
              <a:rPr lang="en-IN" dirty="0" smtClean="0"/>
              <a:t>not, </a:t>
            </a:r>
            <a:r>
              <a:rPr lang="en-IN" dirty="0"/>
              <a:t>crisp rules are appropriate rather than statistical descriptions such as word frequencies or correlations.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257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-ln1" id="{0DBEF4C5-5AC9-4A43-A160-CCDE14C7FCED}" vid="{36AFA16F-27F3-44D9-B7F6-114E703E3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PR-template</Template>
  <TotalTime>9693</TotalTime>
  <Words>427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PATTERN RECOGNITION LECTURE 2 Paradigms of pr</vt:lpstr>
      <vt:lpstr>Different Paradigms (Models) for Pattern Recognition</vt:lpstr>
      <vt:lpstr>1. Statistical Pattern Recognition </vt:lpstr>
      <vt:lpstr>Statistical PR (cont)  Schematic Diagram :</vt:lpstr>
      <vt:lpstr>Statistical PR (cont) Schematic Diagram</vt:lpstr>
      <vt:lpstr>Statistical PR (cont)</vt:lpstr>
      <vt:lpstr>Statistical PR (cont)</vt:lpstr>
      <vt:lpstr>Statistical PR (cont)- Examples</vt:lpstr>
      <vt:lpstr>2. Syntactic Pattern Recognition/ Structural Pattern Recognition </vt:lpstr>
      <vt:lpstr>Syntactic PR (cont): Schematic Diagram  </vt:lpstr>
      <vt:lpstr>3. Template Matching</vt:lpstr>
      <vt:lpstr>4. Neural Networks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LECTURE 2</dc:title>
  <dc:creator>Nilu RSalim</dc:creator>
  <cp:lastModifiedBy>IIITDM</cp:lastModifiedBy>
  <cp:revision>78</cp:revision>
  <dcterms:created xsi:type="dcterms:W3CDTF">2019-01-03T10:12:06Z</dcterms:created>
  <dcterms:modified xsi:type="dcterms:W3CDTF">2020-01-03T00:58:57Z</dcterms:modified>
</cp:coreProperties>
</file>