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4.jpeg" ContentType="image/jpeg"/>
  <Override PartName="/ppt/media/image63.jpeg" ContentType="image/jpeg"/>
  <Override PartName="/ppt/media/image54.jpeg" ContentType="image/jpeg"/>
  <Override PartName="/ppt/media/image53.png" ContentType="image/png"/>
  <Override PartName="/ppt/media/image77.png" ContentType="image/png"/>
  <Override PartName="/ppt/media/image52.png" ContentType="image/png"/>
  <Override PartName="/ppt/media/image76.png" ContentType="image/png"/>
  <Override PartName="/ppt/media/image51.png" ContentType="image/png"/>
  <Override PartName="/ppt/media/image75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66FA40D-E787-4DC7-94C5-21EB6B6544D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EE30F5-19BC-4DC9-8F90-6A710C8D690A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Click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to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edit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Mast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er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title 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styl</a:t>
            </a: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e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D7C7AB-8450-49F0-BC31-4C8CFC9151F0}" type="datetime">
              <a:rPr b="0" lang="en-IN" sz="2000" spc="-1" strike="noStrike">
                <a:solidFill>
                  <a:srgbClr val="ffffff"/>
                </a:solidFill>
                <a:latin typeface="Tw Cen MT"/>
              </a:rPr>
              <a:t>08/02/20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5A4C54C-C8FA-4786-B155-5C183CB4343E}" type="slidenum">
              <a:rPr b="1" lang="en-IN" sz="1400" spc="-1" strike="noStrike">
                <a:solidFill>
                  <a:srgbClr val="ebddc3"/>
                </a:solidFill>
                <a:latin typeface="Tw Cen MT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Click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to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edit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Maste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r title 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39F6E7B-9200-4154-9604-B3910ED63801}" type="datetime">
              <a:rPr b="0" lang="en-IN" sz="1400" spc="-1" strike="noStrike">
                <a:solidFill>
                  <a:srgbClr val="775f55"/>
                </a:solidFill>
                <a:latin typeface="Tw Cen MT"/>
              </a:rPr>
              <a:t>08/02/20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D79DDBC-BFBE-4E42-BBA9-6270EE8A2B6A}" type="slidenum">
              <a:rPr b="1" lang="en-IN" sz="140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tats.stackexchange.com/questions/7400/how-to-assess-the-similarity-of-two-histograms" TargetMode="External"/><Relationship Id="rId2" Type="http://schemas.openxmlformats.org/officeDocument/2006/relationships/hyperlink" Target="https://stats.stackexchange.com/questions/7400/how-to-assess-the-similarity-of-two-histograms" TargetMode="External"/><Relationship Id="rId3" Type="http://schemas.openxmlformats.org/officeDocument/2006/relationships/hyperlink" Target="https://mpatacchiola.github.io/blog/2016/11/12/the-simplest-classifier-histogram-intersection.html" TargetMode="External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90720" y="762120"/>
            <a:ext cx="7467120" cy="266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ebddc3"/>
                </a:solidFill>
                <a:latin typeface="Tw Cen MT"/>
              </a:rPr>
              <a:t>PATTERN RECOGNITION</a:t>
            </a:r>
            <a:br/>
            <a:r>
              <a:rPr b="0" lang="en-US" sz="4000" spc="-1" strike="noStrike" cap="all">
                <a:solidFill>
                  <a:srgbClr val="ebddc3"/>
                </a:solidFill>
                <a:latin typeface="Tw Cen MT"/>
              </a:rPr>
              <a:t>LECTURE 4</a:t>
            </a:r>
            <a:br/>
            <a:r>
              <a:rPr b="0" lang="en-US" sz="4000" spc="-1" strike="noStrike" cap="all">
                <a:solidFill>
                  <a:srgbClr val="ebddc3"/>
                </a:solidFill>
                <a:latin typeface="Tw Cen MT"/>
              </a:rPr>
              <a:t>Proximity Measures</a:t>
            </a:r>
            <a:endParaRPr b="0" lang="en-US" sz="4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23880" y="2971800"/>
            <a:ext cx="6705360" cy="28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IN" sz="2600" spc="-1" strike="noStrike">
                <a:solidFill>
                  <a:srgbClr val="ffffff"/>
                </a:solidFill>
                <a:latin typeface="Tw Cen MT"/>
              </a:rPr>
              <a:t>LECTURE NOTES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IN" sz="2600" spc="-1" strike="noStrike">
                <a:solidFill>
                  <a:srgbClr val="ffffff"/>
                </a:solidFill>
                <a:latin typeface="Tw Cen MT"/>
              </a:rPr>
              <a:t>10-01-2019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L1 norm called as </a:t>
            </a:r>
            <a:r>
              <a:rPr b="0" lang="en-US" sz="4400" spc="-1" strike="noStrike">
                <a:solidFill>
                  <a:srgbClr val="ff0000"/>
                </a:solidFill>
                <a:latin typeface="Tw Cen MT"/>
              </a:rPr>
              <a:t>Chessboard Distance: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Based on 8-connectivity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612720" y="175248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Table 3"/>
          <p:cNvGraphicFramePr/>
          <p:nvPr/>
        </p:nvGraphicFramePr>
        <p:xfrm>
          <a:off x="612720" y="175248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</a:tr>
              <a:tr h="832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3" name="Line 4"/>
          <p:cNvSpPr/>
          <p:nvPr/>
        </p:nvSpPr>
        <p:spPr>
          <a:xfrm>
            <a:off x="2514600" y="2895480"/>
            <a:ext cx="289548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>
            <a:off x="2514600" y="2895480"/>
            <a:ext cx="360" cy="18288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>
            <a:off x="2514600" y="4724280"/>
            <a:ext cx="297180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5410080" y="2895480"/>
            <a:ext cx="360" cy="18288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1143000" y="2057400"/>
            <a:ext cx="579096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9"/>
          <p:cNvSpPr/>
          <p:nvPr/>
        </p:nvSpPr>
        <p:spPr>
          <a:xfrm>
            <a:off x="1143000" y="2057400"/>
            <a:ext cx="360" cy="37335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0"/>
          <p:cNvSpPr/>
          <p:nvPr/>
        </p:nvSpPr>
        <p:spPr>
          <a:xfrm>
            <a:off x="1143000" y="5790960"/>
            <a:ext cx="571500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 flipH="1">
            <a:off x="6858000" y="2057400"/>
            <a:ext cx="75960" cy="37335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Tw Cen MT"/>
              </a:rPr>
              <a:t> 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Taxicab or city block distance vs Euclidean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2286000" y="1752480"/>
            <a:ext cx="3123720" cy="31237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295280" y="4952880"/>
            <a:ext cx="6629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An illustration comparing the </a:t>
            </a:r>
            <a:r>
              <a:rPr b="0" lang="en-IN" sz="1800" spc="-1" strike="noStrike">
                <a:solidFill>
                  <a:srgbClr val="c00000"/>
                </a:solidFill>
                <a:latin typeface="Tw Cen MT"/>
              </a:rPr>
              <a:t>taxicab metric</a:t>
            </a: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 to the </a:t>
            </a:r>
            <a:r>
              <a:rPr b="0" lang="en-IN" sz="1800" spc="-1" strike="noStrike">
                <a:solidFill>
                  <a:srgbClr val="c00000"/>
                </a:solidFill>
                <a:latin typeface="Tw Cen MT"/>
              </a:rPr>
              <a:t>Euclidean metric </a:t>
            </a: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on the plane: According to the taxicab metric the red, yellow, and blue paths have the same length which is 12.  According to the Euclidean metric, the green path has length 6√2 ≈ 8.49, and is the unique shortest path.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Tw Cen MT"/>
              </a:rPr>
              <a:t> 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Lp norm (contd)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Histogram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 u="sng">
                <a:solidFill>
                  <a:srgbClr val="f7b615"/>
                </a:solidFill>
                <a:uFillTx/>
                <a:latin typeface="Tw Cen MT"/>
                <a:hlinkClick r:id="rId1"/>
              </a:rPr>
              <a:t>https://</a:t>
            </a:r>
            <a:r>
              <a:rPr b="0" lang="en-US" sz="3000" spc="-1" strike="noStrike" u="sng">
                <a:solidFill>
                  <a:srgbClr val="f7b615"/>
                </a:solidFill>
                <a:uFillTx/>
                <a:latin typeface="Tw Cen MT"/>
                <a:hlinkClick r:id="rId2"/>
              </a:rPr>
              <a:t>stats.stackexchange.com/questions/7400/how-to-assess-the-similarity-of-two-histograms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 u="sng">
                <a:solidFill>
                  <a:srgbClr val="f7b615"/>
                </a:solidFill>
                <a:uFillTx/>
                <a:latin typeface="Tw Cen MT"/>
                <a:hlinkClick r:id="rId3"/>
              </a:rPr>
              <a:t>https://mpatacchiola.github.io/blog/2016/11/12/the-simplest-classifier-histogram-intersection.html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2. Quadratic Form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4800600" y="2057400"/>
            <a:ext cx="3428640" cy="342864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"/>
          <p:cNvPicPr/>
          <p:nvPr/>
        </p:nvPicPr>
        <p:blipFill>
          <a:blip r:embed="rId2"/>
          <a:stretch/>
        </p:blipFill>
        <p:spPr>
          <a:xfrm>
            <a:off x="1603800" y="2133720"/>
            <a:ext cx="3098160" cy="32000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1752480" y="556272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105520" y="5569560"/>
            <a:ext cx="312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</a:rPr>
              <a:t>Histogram of the given image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Bin by bin relation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2438280" y="2514600"/>
            <a:ext cx="3285720" cy="149508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2"/>
          <a:stretch/>
        </p:blipFill>
        <p:spPr>
          <a:xfrm>
            <a:off x="2464200" y="4267080"/>
            <a:ext cx="3285360" cy="15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Cross bin relation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2438280" y="1981080"/>
            <a:ext cx="3295800" cy="1285560"/>
          </a:xfrm>
          <a:prstGeom prst="rect">
            <a:avLst/>
          </a:prstGeom>
          <a:ln>
            <a:noFill/>
          </a:ln>
        </p:spPr>
      </p:pic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2425680" y="4029120"/>
            <a:ext cx="329544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Proximity Measures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In order to classify patterns they need to be compared against each other and against a standard.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To determine this similarity/dissimilarity, proximity measures are used.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The distance between two patterns is used as a proximity measure.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It is necessary to classify a new pattern.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Tw Cen MT"/>
              </a:rPr>
              <a:t> 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Cases of Quadratic Form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</a:t>
            </a: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Cases of Quadratic Form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c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Intuition of Mahalanobis Distance (MD)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533520" y="2743200"/>
            <a:ext cx="7869960" cy="35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Intuition of MD: Classification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1752480" y="1905120"/>
            <a:ext cx="5409720" cy="40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Intuition of MD: Finding Outliers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1066680" y="1600200"/>
            <a:ext cx="6248160" cy="46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Mahalanobis Distance : Example 1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Suppose you have data for five people, and each person vector has a height, score on some test, and an age.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89" name="Table 3"/>
          <p:cNvGraphicFramePr/>
          <p:nvPr/>
        </p:nvGraphicFramePr>
        <p:xfrm>
          <a:off x="1523880" y="3129120"/>
          <a:ext cx="5943240" cy="2966400"/>
        </p:xfrm>
        <a:graphic>
          <a:graphicData uri="http://schemas.openxmlformats.org/drawingml/2006/table">
            <a:tbl>
              <a:tblPr/>
              <a:tblGrid>
                <a:gridCol w="863280"/>
                <a:gridCol w="1015920"/>
                <a:gridCol w="2031840"/>
                <a:gridCol w="2032200"/>
              </a:tblGrid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Z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b6d2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Height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Score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570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37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660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</a:tr>
              <a:tr h="3708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73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55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2f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Mean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600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0" y="1600200"/>
            <a:ext cx="91436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0" y="1600200"/>
            <a:ext cx="9143640" cy="502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Distance Measures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A distance measure is used to find the dissimilarity between pattern representations. 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Patterns which are more similar should be closer.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The distance function could be a metric or a non-metric.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  <a:ea typeface="Cambria Math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=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Example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Quadratic form distance-Example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w Cen MT"/>
              </a:rPr>
              <a:t>        </a:t>
            </a:r>
            <a:r>
              <a:rPr b="0" i="1" lang="en-US" sz="3000" spc="-1" strike="noStrike">
                <a:solidFill>
                  <a:srgbClr val="000000"/>
                </a:solidFill>
                <a:latin typeface="Tw Cen MT"/>
              </a:rPr>
              <a:t>=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</a:t>
            </a: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=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Quadratic form distance-Example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Quadratic form distance-Example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w Cen MT"/>
              </a:rPr>
              <a:t>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w Cen MT"/>
              </a:rPr>
              <a:t>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w Cen MT"/>
              </a:rPr>
              <a:t>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Euclidean Distance-Example 2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</a:t>
            </a: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=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     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Tw Cen MT"/>
              </a:rPr>
              <a:t>3. Edit Distance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12720" y="1600200"/>
            <a:ext cx="815292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612720" y="1600200"/>
            <a:ext cx="8152920" cy="502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12720" y="1355040"/>
            <a:ext cx="7845120" cy="489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E.g.1: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If and 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then 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this requires a </a:t>
            </a:r>
            <a:r>
              <a:rPr b="0" lang="en-US" sz="2700" spc="-1" strike="noStrike" u="sng">
                <a:solidFill>
                  <a:srgbClr val="000000"/>
                </a:solidFill>
                <a:uFillTx/>
                <a:latin typeface="Tw Cen MT"/>
              </a:rPr>
              <a:t>change of just one letter.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E.g.2: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If and 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then 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571680" indent="-57132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TRAI</a:t>
            </a:r>
            <a:r>
              <a:rPr b="0" lang="en-US" sz="2700" spc="-1" strike="noStrike" u="sng">
                <a:solidFill>
                  <a:srgbClr val="000000"/>
                </a:solidFill>
                <a:uFillTx/>
                <a:latin typeface="Tw Cen MT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and CRAN</a:t>
            </a:r>
            <a:r>
              <a:rPr b="0" lang="en-US" sz="2700" spc="-1" strike="noStrike" u="sng">
                <a:solidFill>
                  <a:srgbClr val="000000"/>
                </a:solidFill>
                <a:uFillTx/>
                <a:latin typeface="Tw Cen MT"/>
              </a:rPr>
              <a:t>E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+1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571680" indent="-57132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TRA and CRA +2  because of I and N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571680" indent="-57132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T and C +3  because of T and C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Tw Cen MT"/>
              </a:rPr>
              <a:t>So, we get the edit distance to be 3.</a:t>
            </a: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7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612720" y="1355040"/>
            <a:ext cx="7845120" cy="4893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447920" y="2057400"/>
            <a:ext cx="655272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Thank you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Properties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Metric Similarity Function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Tw Cen MT"/>
              </a:rPr>
              <a:t> 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  <a:ea typeface="Cambria Math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w Cen MT"/>
                <a:ea typeface="Cambria Math"/>
              </a:rPr>
              <a:t>           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12720" y="1600200"/>
            <a:ext cx="8152920" cy="5257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Lp norm (contd)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1184040" y="167652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3"/>
          <p:cNvGraphicFramePr/>
          <p:nvPr/>
        </p:nvGraphicFramePr>
        <p:xfrm>
          <a:off x="1184040" y="167652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stretch>
                        <a:fillRect/>
                      </a:stretch>
                    </a:blip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stretch>
                        <a:fillRect/>
                      </a:stretch>
                    </a:blip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2720" y="60948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12720" y="609480"/>
            <a:ext cx="815292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Tw Cen MT"/>
              </a:rPr>
              <a:t> 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99040" y="1828440"/>
            <a:ext cx="8152920" cy="5028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000" spc="-1" strike="noStrike">
                <a:latin typeface="Tw Cen MT"/>
              </a:rPr>
              <a:t> </a:t>
            </a:r>
            <a:endParaRPr b="0" lang="en-US" sz="3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75f55"/>
                </a:solidFill>
                <a:latin typeface="Tw Cen MT"/>
              </a:rPr>
              <a:t>L1 norm called as </a:t>
            </a:r>
            <a:r>
              <a:rPr b="0" lang="en-US" sz="3600" spc="-1" strike="noStrike">
                <a:solidFill>
                  <a:srgbClr val="ff0000"/>
                </a:solidFill>
                <a:latin typeface="Tw Cen MT"/>
              </a:rPr>
              <a:t>City Block Distance/ taxi-cab distance</a:t>
            </a:r>
            <a:r>
              <a:rPr b="0" lang="en-US" sz="3600" spc="-1" strike="noStrike">
                <a:solidFill>
                  <a:srgbClr val="775f55"/>
                </a:solidFill>
                <a:latin typeface="Tw Cen MT"/>
              </a:rPr>
              <a:t>: </a:t>
            </a:r>
            <a:r>
              <a:rPr b="0" lang="en-US" sz="3600" spc="-1" strike="noStrike">
                <a:solidFill>
                  <a:srgbClr val="c00000"/>
                </a:solidFill>
                <a:latin typeface="Tw Cen MT"/>
              </a:rPr>
              <a:t>Based on 4-connectivity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12720" y="1600200"/>
            <a:ext cx="708336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20" name="Table 3"/>
          <p:cNvGraphicFramePr/>
          <p:nvPr/>
        </p:nvGraphicFramePr>
        <p:xfrm>
          <a:off x="1184040" y="167652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4"/>
          <p:cNvGraphicFramePr/>
          <p:nvPr/>
        </p:nvGraphicFramePr>
        <p:xfrm>
          <a:off x="1184040" y="1676520"/>
          <a:ext cx="7009920" cy="4495320"/>
        </p:xfrm>
        <a:graphic>
          <a:graphicData uri="http://schemas.openxmlformats.org/drawingml/2006/table">
            <a:tbl>
              <a:tblPr/>
              <a:tblGrid>
                <a:gridCol w="1143000"/>
                <a:gridCol w="1447560"/>
                <a:gridCol w="1518120"/>
                <a:gridCol w="1453320"/>
                <a:gridCol w="1447920"/>
              </a:tblGrid>
              <a:tr h="914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7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9"/>
                      <a:stretch>
                        <a:fillRect/>
                      </a:stretch>
                    </a:blip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4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" name="Line 5"/>
          <p:cNvSpPr/>
          <p:nvPr/>
        </p:nvSpPr>
        <p:spPr>
          <a:xfrm flipV="1">
            <a:off x="3047760" y="2819160"/>
            <a:ext cx="1447920" cy="8384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6"/>
          <p:cNvSpPr/>
          <p:nvPr/>
        </p:nvSpPr>
        <p:spPr>
          <a:xfrm>
            <a:off x="4495680" y="2819160"/>
            <a:ext cx="1523880" cy="9144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7"/>
          <p:cNvSpPr/>
          <p:nvPr/>
        </p:nvSpPr>
        <p:spPr>
          <a:xfrm>
            <a:off x="3047760" y="3733560"/>
            <a:ext cx="1447920" cy="9144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8"/>
          <p:cNvSpPr/>
          <p:nvPr/>
        </p:nvSpPr>
        <p:spPr>
          <a:xfrm flipH="1">
            <a:off x="4495680" y="3733560"/>
            <a:ext cx="1523880" cy="9144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9"/>
          <p:cNvSpPr/>
          <p:nvPr/>
        </p:nvSpPr>
        <p:spPr>
          <a:xfrm flipV="1">
            <a:off x="1752480" y="1904760"/>
            <a:ext cx="2743200" cy="17528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0"/>
          <p:cNvSpPr/>
          <p:nvPr/>
        </p:nvSpPr>
        <p:spPr>
          <a:xfrm>
            <a:off x="4495680" y="1904760"/>
            <a:ext cx="2971800" cy="18288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1"/>
          <p:cNvSpPr/>
          <p:nvPr/>
        </p:nvSpPr>
        <p:spPr>
          <a:xfrm>
            <a:off x="1752480" y="3733560"/>
            <a:ext cx="2743200" cy="1676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12"/>
          <p:cNvSpPr/>
          <p:nvPr/>
        </p:nvSpPr>
        <p:spPr>
          <a:xfrm flipH="1">
            <a:off x="4495680" y="3733560"/>
            <a:ext cx="2895480" cy="1676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5881</TotalTime>
  <Application>LibreOffice/6.0.7.3$Linux_X86_64 LibreOffice_project/00m0$Build-3</Application>
  <Words>2143</Words>
  <Paragraphs>244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2014-03-05T03:13:52Z</dcterms:created>
  <dc:creator>Aneesh</dc:creator>
  <dc:description/>
  <dc:language>en-IN</dc:language>
  <cp:lastModifiedBy/>
  <dcterms:modified xsi:type="dcterms:W3CDTF">2020-02-08T18:45:21Z</dcterms:modified>
  <cp:revision>450</cp:revision>
  <dc:subject/>
  <dc:title>CBIR using fusion of color, texture and shape features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