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EE4269D-0460-497D-B072-63EDB06F334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1804F5-54AD-48ED-9183-66E0AF8E622F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Click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to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edit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Mast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er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title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style</a:t>
            </a:r>
            <a:endParaRPr b="0" lang="en-US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0D84A81-EA35-4A56-910B-ECE1CEB3CDC3}" type="datetime">
              <a:rPr b="0" lang="en-IN" sz="2000" spc="-1" strike="noStrike">
                <a:solidFill>
                  <a:srgbClr val="ffffff"/>
                </a:solidFill>
                <a:latin typeface="Tw Cen MT"/>
              </a:rPr>
              <a:t>08/02/20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9B70AB5-8FF9-41EA-866F-9DDE6C04978D}" type="slidenum">
              <a:rPr b="1" lang="en-IN" sz="1400" spc="-1" strike="noStrike">
                <a:solidFill>
                  <a:srgbClr val="ebddc3"/>
                </a:solidFill>
                <a:latin typeface="Tw Cen MT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Click 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to edit 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Maste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r title 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0416E94-C2C9-4952-8CA8-0CB2242CF4D3}" type="datetime">
              <a:rPr b="0" lang="en-IN" sz="1400" spc="-1" strike="noStrike">
                <a:solidFill>
                  <a:srgbClr val="775f55"/>
                </a:solidFill>
                <a:latin typeface="Tw Cen MT"/>
              </a:rPr>
              <a:t>08/02/20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E10495E-3FAC-49BE-88C8-97A073394FD8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90720" y="762120"/>
            <a:ext cx="7467120" cy="213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23880" y="2971800"/>
            <a:ext cx="6705360" cy="28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Cosine Distance: Definition 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Example for Triangular Inequality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5800" y="164448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              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                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                                 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                                            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85800" y="164448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914720" y="5416920"/>
            <a:ext cx="36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CustomShape 5"/>
          <p:cNvSpPr/>
          <p:nvPr/>
        </p:nvSpPr>
        <p:spPr>
          <a:xfrm flipV="1">
            <a:off x="5402520" y="3276000"/>
            <a:ext cx="360" cy="266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9" name="CustomShape 6"/>
          <p:cNvSpPr/>
          <p:nvPr/>
        </p:nvSpPr>
        <p:spPr>
          <a:xfrm flipV="1">
            <a:off x="5430960" y="3886200"/>
            <a:ext cx="956160" cy="152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7"/>
          <p:cNvSpPr/>
          <p:nvPr/>
        </p:nvSpPr>
        <p:spPr>
          <a:xfrm flipV="1">
            <a:off x="5402520" y="4037760"/>
            <a:ext cx="176004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1" name="CustomShape 8"/>
          <p:cNvSpPr/>
          <p:nvPr/>
        </p:nvSpPr>
        <p:spPr>
          <a:xfrm flipV="1">
            <a:off x="5403240" y="4800600"/>
            <a:ext cx="1911600" cy="6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5499720" y="4952160"/>
            <a:ext cx="380520" cy="456840"/>
          </a:xfrm>
          <a:prstGeom prst="arc">
            <a:avLst>
              <a:gd name="adj1" fmla="val 16200000"/>
              <a:gd name="adj2" fmla="val 19350775"/>
            </a:avLst>
          </a:prstGeom>
          <a:noFill/>
          <a:ln>
            <a:round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5652000" y="5104440"/>
            <a:ext cx="380520" cy="456840"/>
          </a:xfrm>
          <a:prstGeom prst="arc">
            <a:avLst>
              <a:gd name="adj1" fmla="val 16200000"/>
              <a:gd name="adj2" fmla="val 19350775"/>
            </a:avLst>
          </a:prstGeom>
          <a:noFill/>
          <a:ln>
            <a:round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54" name="Formula 11"/>
              <p:cNvSpPr txBox="1"/>
              <p:nvPr/>
            </p:nvSpPr>
            <p:spPr>
              <a:xfrm>
                <a:off x="5665320" y="4577040"/>
                <a:ext cx="7866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3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55" name="CustomShape 12"/>
          <p:cNvSpPr/>
          <p:nvPr/>
        </p:nvSpPr>
        <p:spPr>
          <a:xfrm>
            <a:off x="5665320" y="4577040"/>
            <a:ext cx="786600" cy="369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w Cen MT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5965560" y="4844160"/>
            <a:ext cx="78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30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Line 14"/>
          <p:cNvSpPr/>
          <p:nvPr/>
        </p:nvSpPr>
        <p:spPr>
          <a:xfrm>
            <a:off x="6358680" y="3886200"/>
            <a:ext cx="956520" cy="9579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Line 15"/>
          <p:cNvSpPr/>
          <p:nvPr/>
        </p:nvSpPr>
        <p:spPr>
          <a:xfrm>
            <a:off x="6358680" y="3886200"/>
            <a:ext cx="803880" cy="1522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Line 16"/>
          <p:cNvSpPr/>
          <p:nvPr/>
        </p:nvSpPr>
        <p:spPr>
          <a:xfrm>
            <a:off x="7162560" y="4038480"/>
            <a:ext cx="152640" cy="8056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60" name="Formula 17"/>
              <p:cNvSpPr txBox="1"/>
              <p:nvPr/>
            </p:nvSpPr>
            <p:spPr>
              <a:xfrm>
                <a:off x="5942520" y="3546000"/>
                <a:ext cx="9140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𝑋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61" name="CustomShape 18"/>
          <p:cNvSpPr/>
          <p:nvPr/>
        </p:nvSpPr>
        <p:spPr>
          <a:xfrm>
            <a:off x="5942520" y="3546000"/>
            <a:ext cx="914040" cy="369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w Cen MT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19"/>
          <p:cNvSpPr/>
          <p:nvPr/>
        </p:nvSpPr>
        <p:spPr>
          <a:xfrm>
            <a:off x="6874560" y="3863520"/>
            <a:ext cx="10569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0"/>
          <p:cNvSpPr/>
          <p:nvPr/>
        </p:nvSpPr>
        <p:spPr>
          <a:xfrm>
            <a:off x="6868800" y="3795120"/>
            <a:ext cx="1056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21"/>
          <p:cNvSpPr/>
          <p:nvPr/>
        </p:nvSpPr>
        <p:spPr>
          <a:xfrm>
            <a:off x="6868800" y="3795120"/>
            <a:ext cx="1056960" cy="6458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w Cen MT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5" name="Formula 22"/>
              <p:cNvSpPr txBox="1"/>
              <p:nvPr/>
            </p:nvSpPr>
            <p:spPr>
              <a:xfrm>
                <a:off x="7086960" y="4622760"/>
                <a:ext cx="10569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𝑍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66" name="CustomShape 23"/>
          <p:cNvSpPr/>
          <p:nvPr/>
        </p:nvSpPr>
        <p:spPr>
          <a:xfrm>
            <a:off x="7086960" y="4622760"/>
            <a:ext cx="1056960" cy="3690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w Cen MT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12720" y="1600200"/>
            <a:ext cx="853092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------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From  and ; 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12720" y="1600200"/>
            <a:ext cx="8530920" cy="4876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Hence, </a:t>
            </a:r>
            <a:r>
              <a:rPr b="0" lang="en-US" sz="2900" spc="-1" strike="noStrike" u="sng">
                <a:solidFill>
                  <a:srgbClr val="000000"/>
                </a:solidFill>
                <a:uFillTx/>
                <a:latin typeface="Tw Cen MT"/>
              </a:rPr>
              <a:t>cosine distance is not a metric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, as it does not satisfy </a:t>
            </a:r>
            <a:r>
              <a:rPr b="0" lang="en-US" sz="2900" spc="-1" strike="noStrike" u="sng">
                <a:solidFill>
                  <a:srgbClr val="000000"/>
                </a:solidFill>
                <a:uFillTx/>
                <a:latin typeface="Tw Cen MT"/>
              </a:rPr>
              <a:t>triangular inequality.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Tw Cen MT"/>
              </a:rPr>
              <a:t>3. KL-Distance 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12720" y="160020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12720" y="1600200"/>
            <a:ext cx="8152920" cy="5257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79" name="Table 2"/>
          <p:cNvGraphicFramePr/>
          <p:nvPr/>
        </p:nvGraphicFramePr>
        <p:xfrm>
          <a:off x="612720" y="2133720"/>
          <a:ext cx="8152920" cy="1112040"/>
        </p:xfrm>
        <a:graphic>
          <a:graphicData uri="http://schemas.openxmlformats.org/drawingml/2006/table">
            <a:tbl>
              <a:tblPr/>
              <a:tblGrid>
                <a:gridCol w="2038320"/>
                <a:gridCol w="2038320"/>
                <a:gridCol w="2038320"/>
                <a:gridCol w="203832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</a:tr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Table 3"/>
          <p:cNvGraphicFramePr/>
          <p:nvPr/>
        </p:nvGraphicFramePr>
        <p:xfrm>
          <a:off x="612720" y="2133720"/>
          <a:ext cx="8152920" cy="1919880"/>
        </p:xfrm>
        <a:graphic>
          <a:graphicData uri="http://schemas.openxmlformats.org/drawingml/2006/table">
            <a:tbl>
              <a:tblPr/>
              <a:tblGrid>
                <a:gridCol w="2038320"/>
                <a:gridCol w="2038320"/>
                <a:gridCol w="2038320"/>
                <a:gridCol w="2038320"/>
              </a:tblGrid>
              <a:tr h="64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64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8"/>
                      <a:stretch>
                        <a:fillRect/>
                      </a:stretch>
                    </a:blipFill>
                  </a:tcPr>
                </a:tc>
              </a:tr>
              <a:tr h="64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81" name="CustomShape 4"/>
          <p:cNvSpPr/>
          <p:nvPr/>
        </p:nvSpPr>
        <p:spPr>
          <a:xfrm>
            <a:off x="612720" y="4511160"/>
            <a:ext cx="81529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                  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12720" y="4511160"/>
            <a:ext cx="8152920" cy="1292400"/>
          </a:xfrm>
          <a:prstGeom prst="rect">
            <a:avLst/>
          </a:prstGeom>
          <a:blipFill rotWithShape="0">
            <a:blip r:embed="rId13"/>
            <a:stretch>
              <a:fillRect l="-1791" t="-5641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w Cen MT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               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               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Non-metric Similarity Function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09480" y="190512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Similarity functions which do not obey either the triangle inequality or symmetry come under this category.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Usually these similarity functions are useful for images or string data. They are robust to outliers or to extremely noisy data.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The squared Euclidean distance itself is an example of a non-metric, but it gives the same ranking as the Euclidean distance which is a metric.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Tw Cen MT"/>
              </a:rPr>
              <a:t>4. Bhattacharya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12720" y="1600200"/>
            <a:ext cx="837864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612720" y="1600200"/>
            <a:ext cx="8378640" cy="5105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Non Metric Similarity Function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K-median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Cosine Distance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KL-distance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Bhattacharya Distance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Tw Cen MT"/>
              </a:rPr>
              <a:t>1. K-median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33520" y="1600200"/>
            <a:ext cx="815292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33520" y="1600200"/>
            <a:ext cx="8152920" cy="502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581040" y="5448240"/>
            <a:ext cx="7543440" cy="1142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762120" y="5527440"/>
            <a:ext cx="708624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900" spc="-1" strike="noStrike">
                <a:solidFill>
                  <a:srgbClr val="000000"/>
                </a:solidFill>
                <a:latin typeface="Tw Cen MT"/>
              </a:rPr>
              <a:t>Which property does not satisfy about this    K-median distance?</a:t>
            </a:r>
            <a:endParaRPr b="0" lang="en-IN" sz="29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Tw Cen MT"/>
              </a:rPr>
              <a:t>2. Cosine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12720" y="1600200"/>
            <a:ext cx="815292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                            </a:t>
            </a: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In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     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              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12720" y="1600200"/>
            <a:ext cx="8152920" cy="4876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676520" y="4800600"/>
            <a:ext cx="4343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5" name="CustomShape 5"/>
          <p:cNvSpPr/>
          <p:nvPr/>
        </p:nvSpPr>
        <p:spPr>
          <a:xfrm flipH="1" flipV="1" rot="5400000">
            <a:off x="648000" y="3695400"/>
            <a:ext cx="327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6" name="CustomShape 6"/>
          <p:cNvSpPr/>
          <p:nvPr/>
        </p:nvSpPr>
        <p:spPr>
          <a:xfrm flipH="1" flipV="1" rot="5400000">
            <a:off x="1905480" y="3200400"/>
            <a:ext cx="1980720" cy="12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7" name="CustomShape 7"/>
          <p:cNvSpPr/>
          <p:nvPr/>
        </p:nvSpPr>
        <p:spPr>
          <a:xfrm flipV="1">
            <a:off x="2286000" y="2894760"/>
            <a:ext cx="2742840" cy="19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8" name="Line 8"/>
          <p:cNvSpPr/>
          <p:nvPr/>
        </p:nvSpPr>
        <p:spPr>
          <a:xfrm>
            <a:off x="3504960" y="2819160"/>
            <a:ext cx="1524240" cy="76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19" name="Formula 9"/>
              <p:cNvSpPr txBox="1"/>
              <p:nvPr/>
            </p:nvSpPr>
            <p:spPr>
              <a:xfrm rot="19809600">
                <a:off x="2491920" y="2286360"/>
                <a:ext cx="1691280" cy="53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20" name="CustomShape 10"/>
          <p:cNvSpPr/>
          <p:nvPr/>
        </p:nvSpPr>
        <p:spPr>
          <a:xfrm rot="19809600">
            <a:off x="2491920" y="2286360"/>
            <a:ext cx="1691280" cy="538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w Cen MT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1" name="Formula 11"/>
              <p:cNvSpPr txBox="1"/>
              <p:nvPr/>
            </p:nvSpPr>
            <p:spPr>
              <a:xfrm>
                <a:off x="4114800" y="2362320"/>
                <a:ext cx="380520" cy="53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𝑑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2" name="CustomShape 12"/>
          <p:cNvSpPr/>
          <p:nvPr/>
        </p:nvSpPr>
        <p:spPr>
          <a:xfrm>
            <a:off x="4114800" y="2362320"/>
            <a:ext cx="380520" cy="5382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w Cen MT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2438280" y="4267080"/>
            <a:ext cx="380520" cy="45684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round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4" name="CustomShape 14"/>
          <p:cNvSpPr/>
          <p:nvPr/>
        </p:nvSpPr>
        <p:spPr>
          <a:xfrm>
            <a:off x="2743200" y="3809880"/>
            <a:ext cx="9140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900" spc="-1" strike="noStrike">
                <a:solidFill>
                  <a:srgbClr val="000000"/>
                </a:solidFill>
                <a:latin typeface="Times New Roman"/>
              </a:rPr>
              <a:t>Ѳ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 flipV="1">
            <a:off x="4495680" y="1980360"/>
            <a:ext cx="914040" cy="4568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Cosine similarity in data mining 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  <a:ea typeface="Cambria Math"/>
              </a:rPr>
              <a:t>                        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  <a:ea typeface="Cambria Math"/>
              </a:rPr>
              <a:t>	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  <a:ea typeface="Cambria Math"/>
              </a:rPr>
              <a:t>	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  <a:ea typeface="Cambria Math"/>
              </a:rPr>
              <a:t>   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latin typeface="Tw Cen MT"/>
              </a:rPr>
              <a:t> 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1847</TotalTime>
  <Application>LibreOffice/6.0.7.3$Linux_X86_64 LibreOffice_project/00m0$Build-3</Application>
  <Words>1480</Words>
  <Paragraphs>160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2014-03-05T03:13:52Z</dcterms:created>
  <dc:creator>Aneesh</dc:creator>
  <dc:description/>
  <dc:language>en-IN</dc:language>
  <cp:lastModifiedBy/>
  <dcterms:modified xsi:type="dcterms:W3CDTF">2020-02-08T18:49:16Z</dcterms:modified>
  <cp:revision>390</cp:revision>
  <dc:subject/>
  <dc:title>CBIR using fusion of color, texture and shape features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