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1f25fb3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1f25fb3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81f25fb38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1f25fb38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1f25fb38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1f25fb38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1f25fb3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1f25fb3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1f25fb38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1f25fb38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2654700" y="301675"/>
            <a:ext cx="2881200" cy="5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Amar Kumar - CED17I029</a:t>
            </a:r>
            <a:endParaRPr b="1" sz="1600"/>
          </a:p>
        </p:txBody>
      </p:sp>
      <p:sp>
        <p:nvSpPr>
          <p:cNvPr id="55" name="Google Shape;55;p13"/>
          <p:cNvSpPr txBox="1"/>
          <p:nvPr/>
        </p:nvSpPr>
        <p:spPr>
          <a:xfrm>
            <a:off x="454200" y="814625"/>
            <a:ext cx="8235600" cy="4080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Advantages of involving the customers in concept generation process can be :-</a:t>
            </a:r>
            <a:endParaRPr sz="1600"/>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solidFill>
                  <a:schemeClr val="dk1"/>
                </a:solidFill>
                <a:highlight>
                  <a:srgbClr val="FFFFFF"/>
                </a:highlight>
              </a:rPr>
              <a:t>Customers may be more familiar with the use environment than developers, which leads to concepts that fit this environment well.</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a:solidFill>
                  <a:schemeClr val="dk1"/>
                </a:solidFill>
                <a:highlight>
                  <a:srgbClr val="FFFFFF"/>
                </a:highlight>
              </a:rPr>
              <a:t>Customers may be able to express product concepts which address their frustrations more easily than they can express the needs directly which developers may have missed some important customer needs due to an ineffective process.</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a:solidFill>
                  <a:schemeClr val="dk1"/>
                </a:solidFill>
                <a:highlight>
                  <a:srgbClr val="FFFFFF"/>
                </a:highlight>
              </a:rPr>
              <a:t>Keeping the team in contact with customers will keep the team thinking about how to satisfy their needs.</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a:solidFill>
                  <a:schemeClr val="dk1"/>
                </a:solidFill>
                <a:highlight>
                  <a:srgbClr val="FFFFFF"/>
                </a:highlight>
              </a:rPr>
              <a:t>The customers will develop some allegiance and pride in the resulting product and confidence that a suitable development process was followed to create the best possible product.</a:t>
            </a:r>
            <a:endParaRPr>
              <a:solidFill>
                <a:schemeClr val="dk1"/>
              </a:solidFill>
              <a:highlight>
                <a:srgbClr val="FFFFFF"/>
              </a:highlight>
            </a:endParaRPr>
          </a:p>
          <a:p>
            <a:pPr indent="0" lvl="0" marL="91440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a:t>
            </a:r>
            <a:r>
              <a:rPr lang="en" sz="1600">
                <a:solidFill>
                  <a:schemeClr val="dk1"/>
                </a:solidFill>
                <a:highlight>
                  <a:srgbClr val="FFFFFF"/>
                </a:highlight>
              </a:rPr>
              <a:t>Disadvantages of i</a:t>
            </a:r>
            <a:r>
              <a:rPr lang="en" sz="1600">
                <a:solidFill>
                  <a:schemeClr val="dk1"/>
                </a:solidFill>
              </a:rPr>
              <a:t>nvolving the customers in concept generation process can be :-</a:t>
            </a:r>
            <a:endParaRPr sz="1600">
              <a:solidFill>
                <a:schemeClr val="dk1"/>
              </a:solidFill>
            </a:endParaRPr>
          </a:p>
          <a:p>
            <a:pPr indent="0" lvl="0" marL="0" rtl="0" algn="l">
              <a:spcBef>
                <a:spcPts val="0"/>
              </a:spcBef>
              <a:spcAft>
                <a:spcPts val="0"/>
              </a:spcAft>
              <a:buNone/>
            </a:pPr>
            <a:r>
              <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highlight>
                  <a:srgbClr val="FFFFFF"/>
                </a:highlight>
              </a:rPr>
              <a:t>Customers and developers have goals that are similar but not identical. Both are interested in creating high quality new products, but economically they are at odds.</a:t>
            </a:r>
            <a:endParaRPr>
              <a:solidFill>
                <a:schemeClr val="dk1"/>
              </a:solidFill>
              <a:highlight>
                <a:srgbClr val="FFFFFF"/>
              </a:highlight>
            </a:endParaRPr>
          </a:p>
          <a:p>
            <a:pPr indent="0" lvl="0" marL="457200" rtl="0" algn="l">
              <a:spcBef>
                <a:spcPts val="0"/>
              </a:spcBef>
              <a:spcAft>
                <a:spcPts val="0"/>
              </a:spcAft>
              <a:buNone/>
            </a:pPr>
            <a:r>
              <a:t/>
            </a:r>
            <a:endParaRPr>
              <a:solidFill>
                <a:schemeClr val="dk1"/>
              </a:solidFill>
              <a:highlight>
                <a:srgbClr val="FFFFFF"/>
              </a:highlight>
            </a:endParaRPr>
          </a:p>
          <a:p>
            <a:pPr indent="0" lvl="0" marL="45720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211175" y="165925"/>
            <a:ext cx="8673000" cy="4781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highlight>
                  <a:srgbClr val="FFFFFF"/>
                </a:highlight>
              </a:rPr>
              <a:t>Customers may become frustrated that the development process is too slow, since they probably do not understand the complex realities of development.</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a:solidFill>
                  <a:schemeClr val="dk1"/>
                </a:solidFill>
                <a:highlight>
                  <a:srgbClr val="FFFFFF"/>
                </a:highlight>
              </a:rPr>
              <a:t>The team may be uncomfortable with unfamiliar customers as part of the concept development process.</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a:solidFill>
                  <a:schemeClr val="dk1"/>
                </a:solidFill>
                <a:highlight>
                  <a:srgbClr val="FFFFFF"/>
                </a:highlight>
              </a:rPr>
              <a:t>Customers may have no allegiance to the team and the company. They may take the best ideas and other sensitive information and provide this to competitors.</a:t>
            </a:r>
            <a:endParaRPr>
              <a:solidFill>
                <a:schemeClr val="dk1"/>
              </a:solidFill>
              <a:highlight>
                <a:srgbClr val="FFFFFF"/>
              </a:highlight>
            </a:endParaRPr>
          </a:p>
          <a:p>
            <a:pPr indent="457200" lvl="0" marL="0" rtl="0" algn="l">
              <a:spcBef>
                <a:spcPts val="0"/>
              </a:spcBef>
              <a:spcAft>
                <a:spcPts val="0"/>
              </a:spcAft>
              <a:buNone/>
            </a:pPr>
            <a:r>
              <a:t/>
            </a:r>
            <a:endParaRPr>
              <a:solidFill>
                <a:schemeClr val="dk1"/>
              </a:solidFill>
              <a:highlight>
                <a:srgbClr val="FFFFFF"/>
              </a:highlight>
            </a:endParaRPr>
          </a:p>
          <a:p>
            <a:pPr indent="45720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2.  To gather needs in the Indian market considering the diverse interests /requirements:-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a:solidFill>
                  <a:schemeClr val="dk1"/>
                </a:solidFill>
                <a:highlight>
                  <a:srgbClr val="FFFFFF"/>
                </a:highlight>
              </a:rPr>
              <a:t>First of all, i will develop a wesite like tytocare to sell our product. I will look upon the various datas of sickness/illness/infections in the indian market such as average number of people falling ill due to fever, cough etc. per day.</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a:solidFill>
                  <a:schemeClr val="dk1"/>
                </a:solidFill>
                <a:highlight>
                  <a:srgbClr val="FFFFFF"/>
                </a:highlight>
              </a:rPr>
              <a:t>One of the easiest way to understand what our current customers want and need from our product is to ask them. I will  set up an on-site survey that asks questions such as “what is missing from this page?”, “how likely are you to recommend this product and why?” and use the answers to understand larger trends in what people are looking for.</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a:solidFill>
                  <a:schemeClr val="dk1"/>
                </a:solidFill>
                <a:highlight>
                  <a:srgbClr val="FFFFFF"/>
                </a:highlight>
              </a:rPr>
              <a:t>i will start by  reviewing all survey informations, on-site survey results and product reviews whichever i can find. This will tell me a lot about what my target market likes and what doesn’t, the problem they are trying to solve and facing, and the general perception they have of my product. This kind of information is a great place to start planning my product roadmap and developing an effective product strategy.</a:t>
            </a:r>
            <a:endParaRPr>
              <a:solidFill>
                <a:schemeClr val="dk1"/>
              </a:solidFill>
              <a:highlight>
                <a:srgbClr val="FFFFFF"/>
              </a:highlight>
            </a:endParaRPr>
          </a:p>
          <a:p>
            <a:pPr indent="0" lvl="0" marL="45720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sz="1350">
              <a:solidFill>
                <a:srgbClr val="3C3C3C"/>
              </a:solidFill>
              <a:highlight>
                <a:srgbClr val="FFFFFF"/>
              </a:highlight>
            </a:endParaRPr>
          </a:p>
          <a:p>
            <a:pPr indent="0" lvl="0" marL="0" rtl="0" algn="l">
              <a:spcBef>
                <a:spcPts val="0"/>
              </a:spcBef>
              <a:spcAft>
                <a:spcPts val="0"/>
              </a:spcAft>
              <a:buNone/>
            </a:pPr>
            <a:r>
              <a:t/>
            </a:r>
            <a:endParaRPr sz="1350">
              <a:solidFill>
                <a:srgbClr val="3C3C3C"/>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nvSpPr>
        <p:spPr>
          <a:xfrm>
            <a:off x="144900" y="452475"/>
            <a:ext cx="8854200" cy="4887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highlight>
                  <a:srgbClr val="FFFFFF"/>
                </a:highlight>
              </a:rPr>
              <a:t>I will also take the help from doctors from different regions regarding how many people come to them for a certain kind of infection on an average. I will try to find out what keeps my current customers around. What problems do my solution solve for them and what features would they love to see our team develop next.</a:t>
            </a:r>
            <a:endParaRPr>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a:solidFill>
                  <a:schemeClr val="dk1"/>
                </a:solidFill>
                <a:highlight>
                  <a:srgbClr val="FFFFFF"/>
                </a:highlight>
              </a:rPr>
              <a:t>We can also do Ethnographic markeketing research to understand the consumer in terms of cultural</a:t>
            </a:r>
            <a:endParaRPr>
              <a:solidFill>
                <a:schemeClr val="dk1"/>
              </a:solidFill>
              <a:highlight>
                <a:srgbClr val="FFFFFF"/>
              </a:highlight>
            </a:endParaRPr>
          </a:p>
          <a:p>
            <a:pPr indent="0" lvl="0" marL="457200" rtl="0" algn="l">
              <a:spcBef>
                <a:spcPts val="0"/>
              </a:spcBef>
              <a:spcAft>
                <a:spcPts val="0"/>
              </a:spcAft>
              <a:buNone/>
            </a:pPr>
            <a:r>
              <a:rPr lang="en">
                <a:solidFill>
                  <a:schemeClr val="dk1"/>
                </a:solidFill>
                <a:highlight>
                  <a:srgbClr val="FFFFFF"/>
                </a:highlight>
              </a:rPr>
              <a:t>trends, lifestyle factors, attitudes and how social context influences product selection and usage so that we may be able to get what can cause which kind of infections to them..</a:t>
            </a:r>
            <a:endParaRPr>
              <a:solidFill>
                <a:schemeClr val="dk1"/>
              </a:solidFill>
              <a:highlight>
                <a:srgbClr val="FFFFFF"/>
              </a:highlight>
            </a:endParaRPr>
          </a:p>
          <a:p>
            <a:pPr indent="0" lvl="0" marL="45720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3.</a:t>
            </a:r>
            <a:endParaRPr>
              <a:solidFill>
                <a:schemeClr val="dk1"/>
              </a:solidFill>
              <a:highlight>
                <a:srgbClr val="FFFFFF"/>
              </a:highlight>
            </a:endParaRPr>
          </a:p>
          <a:p>
            <a:pPr indent="-317500" lvl="0" marL="742950" rtl="0" algn="l">
              <a:spcBef>
                <a:spcPts val="0"/>
              </a:spcBef>
              <a:spcAft>
                <a:spcPts val="0"/>
              </a:spcAft>
              <a:buClr>
                <a:schemeClr val="dk1"/>
              </a:buClr>
              <a:buSzPts val="1400"/>
              <a:buChar char="●"/>
            </a:pPr>
            <a:r>
              <a:rPr lang="en">
                <a:solidFill>
                  <a:schemeClr val="dk1"/>
                </a:solidFill>
                <a:highlight>
                  <a:srgbClr val="FFFFFF"/>
                </a:highlight>
              </a:rPr>
              <a:t>Key business goals</a:t>
            </a:r>
            <a:endParaRPr>
              <a:solidFill>
                <a:schemeClr val="dk1"/>
              </a:solidFill>
              <a:highlight>
                <a:srgbClr val="FFFFFF"/>
              </a:highlight>
            </a:endParaRPr>
          </a:p>
          <a:p>
            <a:pPr indent="-317500" lvl="1" marL="1200150" rtl="0" algn="l">
              <a:spcBef>
                <a:spcPts val="0"/>
              </a:spcBef>
              <a:spcAft>
                <a:spcPts val="0"/>
              </a:spcAft>
              <a:buClr>
                <a:schemeClr val="dk1"/>
              </a:buClr>
              <a:buSzPts val="1400"/>
              <a:buChar char="○"/>
            </a:pPr>
            <a:r>
              <a:rPr lang="en">
                <a:solidFill>
                  <a:schemeClr val="dk1"/>
                </a:solidFill>
                <a:highlight>
                  <a:srgbClr val="FFFFFF"/>
                </a:highlight>
              </a:rPr>
              <a:t>Increase sales</a:t>
            </a:r>
            <a:endParaRPr>
              <a:solidFill>
                <a:schemeClr val="dk1"/>
              </a:solidFill>
              <a:highlight>
                <a:srgbClr val="FFFFFF"/>
              </a:highlight>
            </a:endParaRPr>
          </a:p>
          <a:p>
            <a:pPr indent="-317500" lvl="1" marL="1200150" rtl="0" algn="l">
              <a:spcBef>
                <a:spcPts val="0"/>
              </a:spcBef>
              <a:spcAft>
                <a:spcPts val="0"/>
              </a:spcAft>
              <a:buClr>
                <a:schemeClr val="dk1"/>
              </a:buClr>
              <a:buSzPts val="1400"/>
              <a:buChar char="○"/>
            </a:pPr>
            <a:r>
              <a:rPr lang="en">
                <a:solidFill>
                  <a:schemeClr val="dk1"/>
                </a:solidFill>
                <a:highlight>
                  <a:srgbClr val="FFFFFF"/>
                </a:highlight>
              </a:rPr>
              <a:t>Reduce ongoing business expenses</a:t>
            </a:r>
            <a:endParaRPr>
              <a:solidFill>
                <a:schemeClr val="dk1"/>
              </a:solidFill>
              <a:highlight>
                <a:srgbClr val="FFFFFF"/>
              </a:highlight>
            </a:endParaRPr>
          </a:p>
          <a:p>
            <a:pPr indent="-317500" lvl="1" marL="1200150" rtl="0" algn="l">
              <a:spcBef>
                <a:spcPts val="0"/>
              </a:spcBef>
              <a:spcAft>
                <a:spcPts val="0"/>
              </a:spcAft>
              <a:buClr>
                <a:schemeClr val="dk1"/>
              </a:buClr>
              <a:buSzPts val="1400"/>
              <a:buChar char="○"/>
            </a:pPr>
            <a:r>
              <a:rPr lang="en">
                <a:solidFill>
                  <a:schemeClr val="dk1"/>
                </a:solidFill>
                <a:highlight>
                  <a:srgbClr val="FFFFFF"/>
                </a:highlight>
              </a:rPr>
              <a:t>Increase traffic on our business website</a:t>
            </a:r>
            <a:endParaRPr>
              <a:solidFill>
                <a:schemeClr val="dk1"/>
              </a:solidFill>
              <a:highlight>
                <a:srgbClr val="FFFFFF"/>
              </a:highlight>
            </a:endParaRPr>
          </a:p>
          <a:p>
            <a:pPr indent="-317500" lvl="1" marL="1200150" rtl="0" algn="l">
              <a:spcBef>
                <a:spcPts val="0"/>
              </a:spcBef>
              <a:spcAft>
                <a:spcPts val="0"/>
              </a:spcAft>
              <a:buClr>
                <a:schemeClr val="dk1"/>
              </a:buClr>
              <a:buSzPts val="1400"/>
              <a:buChar char="○"/>
            </a:pPr>
            <a:r>
              <a:rPr lang="en">
                <a:solidFill>
                  <a:schemeClr val="dk1"/>
                </a:solidFill>
                <a:highlight>
                  <a:srgbClr val="FFFFFF"/>
                </a:highlight>
              </a:rPr>
              <a:t>Delight our customer</a:t>
            </a:r>
            <a:endParaRPr>
              <a:solidFill>
                <a:schemeClr val="dk1"/>
              </a:solidFill>
              <a:highlight>
                <a:srgbClr val="FFFFFF"/>
              </a:highlight>
            </a:endParaRPr>
          </a:p>
          <a:p>
            <a:pPr indent="-317500" lvl="1" marL="1200150" rtl="0" algn="l">
              <a:spcBef>
                <a:spcPts val="0"/>
              </a:spcBef>
              <a:spcAft>
                <a:spcPts val="0"/>
              </a:spcAft>
              <a:buClr>
                <a:schemeClr val="dk1"/>
              </a:buClr>
              <a:buSzPts val="1400"/>
              <a:buChar char="○"/>
            </a:pPr>
            <a:r>
              <a:rPr lang="en">
                <a:solidFill>
                  <a:schemeClr val="dk1"/>
                </a:solidFill>
                <a:highlight>
                  <a:srgbClr val="FFFFFF"/>
                </a:highlight>
              </a:rPr>
              <a:t>Start using social media marketing in our business</a:t>
            </a:r>
            <a:endParaRPr>
              <a:solidFill>
                <a:schemeClr val="dk1"/>
              </a:solidFill>
              <a:highlight>
                <a:srgbClr val="FFFFFF"/>
              </a:highlight>
            </a:endParaRPr>
          </a:p>
          <a:p>
            <a:pPr indent="-317500" lvl="1" marL="1200150" rtl="0" algn="l">
              <a:spcBef>
                <a:spcPts val="0"/>
              </a:spcBef>
              <a:spcAft>
                <a:spcPts val="0"/>
              </a:spcAft>
              <a:buClr>
                <a:schemeClr val="dk1"/>
              </a:buClr>
              <a:buSzPts val="1400"/>
              <a:buChar char="○"/>
            </a:pPr>
            <a:r>
              <a:rPr lang="en">
                <a:solidFill>
                  <a:schemeClr val="dk1"/>
                </a:solidFill>
                <a:highlight>
                  <a:srgbClr val="FFFFFF"/>
                </a:highlight>
              </a:rPr>
              <a:t>Increase our market share</a:t>
            </a:r>
            <a:endParaRPr>
              <a:solidFill>
                <a:schemeClr val="dk1"/>
              </a:solidFill>
              <a:highlight>
                <a:srgbClr val="FFFFFF"/>
              </a:highlight>
            </a:endParaRPr>
          </a:p>
          <a:p>
            <a:pPr indent="-317500" lvl="1" marL="1200150" rtl="0" algn="l">
              <a:spcBef>
                <a:spcPts val="0"/>
              </a:spcBef>
              <a:spcAft>
                <a:spcPts val="0"/>
              </a:spcAft>
              <a:buClr>
                <a:schemeClr val="dk1"/>
              </a:buClr>
              <a:buSzPts val="1400"/>
              <a:buChar char="○"/>
            </a:pPr>
            <a:r>
              <a:rPr lang="en">
                <a:solidFill>
                  <a:schemeClr val="dk1"/>
                </a:solidFill>
                <a:highlight>
                  <a:srgbClr val="FFFFFF"/>
                </a:highlight>
              </a:rPr>
              <a:t>Work on our personal brand</a:t>
            </a:r>
            <a:endParaRPr>
              <a:solidFill>
                <a:schemeClr val="dk1"/>
              </a:solidFill>
              <a:highlight>
                <a:srgbClr val="FFFFFF"/>
              </a:highlight>
            </a:endParaRPr>
          </a:p>
          <a:p>
            <a:pPr indent="-317500" lvl="1" marL="1200150" rtl="0" algn="l">
              <a:spcBef>
                <a:spcPts val="0"/>
              </a:spcBef>
              <a:spcAft>
                <a:spcPts val="0"/>
              </a:spcAft>
              <a:buClr>
                <a:schemeClr val="dk1"/>
              </a:buClr>
              <a:buSzPts val="1400"/>
              <a:buChar char="○"/>
            </a:pPr>
            <a:r>
              <a:rPr lang="en">
                <a:solidFill>
                  <a:schemeClr val="dk1"/>
                </a:solidFill>
                <a:highlight>
                  <a:srgbClr val="FFFFFF"/>
                </a:highlight>
              </a:rPr>
              <a:t>Revamp our business plans i.e. compare our current business with our expected business</a:t>
            </a:r>
            <a:endParaRPr>
              <a:solidFill>
                <a:schemeClr val="dk1"/>
              </a:solidFill>
              <a:highlight>
                <a:srgbClr val="FFFFFF"/>
              </a:highlight>
            </a:endParaRPr>
          </a:p>
          <a:p>
            <a:pPr indent="0" lvl="0" marL="1371600" rtl="0" algn="l">
              <a:spcBef>
                <a:spcPts val="0"/>
              </a:spcBef>
              <a:spcAft>
                <a:spcPts val="0"/>
              </a:spcAft>
              <a:buNone/>
            </a:pPr>
            <a:r>
              <a:t/>
            </a:r>
            <a:endParaRPr>
              <a:solidFill>
                <a:schemeClr val="dk1"/>
              </a:solidFill>
              <a:highlight>
                <a:srgbClr val="FFFFFF"/>
              </a:highlight>
            </a:endParaRPr>
          </a:p>
          <a:p>
            <a:pPr indent="0" lvl="0" marL="742950" rtl="0" algn="l">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nvSpPr>
        <p:spPr>
          <a:xfrm>
            <a:off x="211175" y="226250"/>
            <a:ext cx="8597700" cy="47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Key stakeholders and assumptions</a:t>
            </a:r>
            <a:endParaRPr/>
          </a:p>
          <a:p>
            <a:pPr indent="-317500" lvl="1" marL="914400" rtl="0" algn="l">
              <a:spcBef>
                <a:spcPts val="0"/>
              </a:spcBef>
              <a:spcAft>
                <a:spcPts val="0"/>
              </a:spcAft>
              <a:buSzPts val="1400"/>
              <a:buChar char="○"/>
            </a:pPr>
            <a:r>
              <a:rPr lang="en"/>
              <a:t>Dispensaries and clinics</a:t>
            </a:r>
            <a:endParaRPr/>
          </a:p>
          <a:p>
            <a:pPr indent="-317500" lvl="1" marL="914400" rtl="0" algn="l">
              <a:spcBef>
                <a:spcPts val="0"/>
              </a:spcBef>
              <a:spcAft>
                <a:spcPts val="0"/>
              </a:spcAft>
              <a:buSzPts val="1400"/>
              <a:buChar char="○"/>
            </a:pPr>
            <a:r>
              <a:rPr lang="en"/>
              <a:t>General stores</a:t>
            </a:r>
            <a:endParaRPr/>
          </a:p>
          <a:p>
            <a:pPr indent="-317500" lvl="1" marL="914400" rtl="0" algn="l">
              <a:spcBef>
                <a:spcPts val="0"/>
              </a:spcBef>
              <a:spcAft>
                <a:spcPts val="0"/>
              </a:spcAft>
              <a:buSzPts val="1400"/>
              <a:buChar char="○"/>
            </a:pPr>
            <a:r>
              <a:rPr lang="en"/>
              <a:t>Farmers</a:t>
            </a:r>
            <a:endParaRPr/>
          </a:p>
          <a:p>
            <a:pPr indent="-317500" lvl="1" marL="914400" rtl="0" algn="l">
              <a:spcBef>
                <a:spcPts val="0"/>
              </a:spcBef>
              <a:spcAft>
                <a:spcPts val="0"/>
              </a:spcAft>
              <a:buSzPts val="1400"/>
              <a:buChar char="○"/>
            </a:pPr>
            <a:r>
              <a:rPr lang="en"/>
              <a:t>Malls</a:t>
            </a:r>
            <a:endParaRPr/>
          </a:p>
          <a:p>
            <a:pPr indent="-317500" lvl="1" marL="914400" rtl="0" algn="l">
              <a:spcBef>
                <a:spcPts val="0"/>
              </a:spcBef>
              <a:spcAft>
                <a:spcPts val="0"/>
              </a:spcAft>
              <a:buSzPts val="1400"/>
              <a:buChar char="○"/>
            </a:pPr>
            <a:r>
              <a:rPr lang="en"/>
              <a:t>My assumption is that most of our product will be bought for old people as they have weak immune system. Dispensaries and small clinics may sell our product most because when people fall sick, they go to small clinics first and due to sickness they may feel lack of immune in their body, so doctors may provide them with our product to maintain the immune system.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Advertising strategy</a:t>
            </a:r>
            <a:endParaRPr/>
          </a:p>
          <a:p>
            <a:pPr indent="-317500" lvl="1" marL="914400" rtl="0" algn="l">
              <a:spcBef>
                <a:spcPts val="0"/>
              </a:spcBef>
              <a:spcAft>
                <a:spcPts val="0"/>
              </a:spcAft>
              <a:buSzPts val="1400"/>
              <a:buChar char="○"/>
            </a:pPr>
            <a:r>
              <a:rPr lang="en">
                <a:solidFill>
                  <a:schemeClr val="dk1"/>
                </a:solidFill>
                <a:highlight>
                  <a:srgbClr val="FFFFFF"/>
                </a:highlight>
              </a:rPr>
              <a:t>We will mostly advertise with the help of television</a:t>
            </a:r>
            <a:endParaRPr>
              <a:solidFill>
                <a:schemeClr val="dk1"/>
              </a:solidFill>
              <a:highlight>
                <a:srgbClr val="FFFFFF"/>
              </a:highlight>
            </a:endParaRPr>
          </a:p>
          <a:p>
            <a:pPr indent="-317500" lvl="1" marL="914400" rtl="0" algn="l">
              <a:spcBef>
                <a:spcPts val="0"/>
              </a:spcBef>
              <a:spcAft>
                <a:spcPts val="0"/>
              </a:spcAft>
              <a:buClr>
                <a:schemeClr val="dk1"/>
              </a:buClr>
              <a:buSzPts val="1400"/>
              <a:buChar char="○"/>
            </a:pPr>
            <a:r>
              <a:rPr lang="en">
                <a:solidFill>
                  <a:schemeClr val="dk1"/>
                </a:solidFill>
                <a:highlight>
                  <a:srgbClr val="FFFFFF"/>
                </a:highlight>
              </a:rPr>
              <a:t>Most of the communication done by our product aims at mothers as they are the buyer of the product for their kids and family.</a:t>
            </a:r>
            <a:endParaRPr>
              <a:solidFill>
                <a:schemeClr val="dk1"/>
              </a:solidFill>
              <a:highlight>
                <a:srgbClr val="FFFFFF"/>
              </a:highlight>
            </a:endParaRPr>
          </a:p>
          <a:p>
            <a:pPr indent="-330200" lvl="1" marL="914400" rtl="0" algn="l">
              <a:spcBef>
                <a:spcPts val="0"/>
              </a:spcBef>
              <a:spcAft>
                <a:spcPts val="0"/>
              </a:spcAft>
              <a:buClr>
                <a:schemeClr val="dk1"/>
              </a:buClr>
              <a:buSzPts val="1600"/>
              <a:buChar char="○"/>
            </a:pPr>
            <a:r>
              <a:rPr lang="en">
                <a:solidFill>
                  <a:schemeClr val="dk1"/>
                </a:solidFill>
                <a:highlight>
                  <a:srgbClr val="FFFFFF"/>
                </a:highlight>
              </a:rPr>
              <a:t>We can also use scientists and other healthcare professionals in our advertisements to gain the trust of the consumers.</a:t>
            </a:r>
            <a:endParaRPr sz="1600">
              <a:solidFill>
                <a:schemeClr val="dk1"/>
              </a:solidFill>
              <a:highlight>
                <a:srgbClr val="FFFFFF"/>
              </a:highlight>
            </a:endParaRPr>
          </a:p>
          <a:p>
            <a:pPr indent="-317500" lvl="1" marL="914400" rtl="0" algn="l">
              <a:spcBef>
                <a:spcPts val="0"/>
              </a:spcBef>
              <a:spcAft>
                <a:spcPts val="0"/>
              </a:spcAft>
              <a:buSzPts val="1400"/>
              <a:buChar char="○"/>
            </a:pPr>
            <a:r>
              <a:rPr lang="en">
                <a:solidFill>
                  <a:schemeClr val="dk1"/>
                </a:solidFill>
                <a:highlight>
                  <a:srgbClr val="FFFFFF"/>
                </a:highlight>
              </a:rPr>
              <a:t>Radio is also an effective channel to reach mothers and old age people and consumers in remote parts of the country.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nvSpPr>
        <p:spPr>
          <a:xfrm>
            <a:off x="165925" y="241325"/>
            <a:ext cx="8658000" cy="4675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Key market segment to address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Children and old age people because they have weak immune system in general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Rural area and middle class as well as lower class because urban area people and high class family mostly rely on already lauched products for boosting immune system which are verified and trusted and which they have been using from a long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