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2"/>
  </p:notesMasterIdLst>
  <p:handoutMasterIdLst>
    <p:handoutMasterId r:id="rId13"/>
  </p:handoutMasterIdLst>
  <p:sldIdLst>
    <p:sldId id="256" r:id="rId2"/>
    <p:sldId id="257" r:id="rId3"/>
    <p:sldId id="259" r:id="rId4"/>
    <p:sldId id="260" r:id="rId5"/>
    <p:sldId id="261" r:id="rId6"/>
    <p:sldId id="286" r:id="rId7"/>
    <p:sldId id="268" r:id="rId8"/>
    <p:sldId id="287" r:id="rId9"/>
    <p:sldId id="290" r:id="rId10"/>
    <p:sldId id="289" r:id="rId11"/>
  </p:sldIdLst>
  <p:sldSz cx="9144000" cy="6858000" type="screen4x3"/>
  <p:notesSz cx="7010400" cy="9372600"/>
  <p:custDataLst>
    <p:tags r:id="rId14"/>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3300"/>
    <a:srgbClr val="6600FF"/>
    <a:srgbClr val="009999"/>
    <a:srgbClr val="FF6633"/>
    <a:srgbClr val="F8F8F8"/>
    <a:srgbClr val="FFFF99"/>
    <a:srgbClr val="FFFF00"/>
    <a:srgbClr val="B2B2B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6967" autoAdjust="0"/>
  </p:normalViewPr>
  <p:slideViewPr>
    <p:cSldViewPr>
      <p:cViewPr>
        <p:scale>
          <a:sx n="80" d="100"/>
          <a:sy n="80" d="100"/>
        </p:scale>
        <p:origin x="-1272" y="-30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50" d="100"/>
        <a:sy n="150" d="100"/>
      </p:scale>
      <p:origin x="0" y="0"/>
    </p:cViewPr>
  </p:notesTextViewPr>
  <p:sorterViewPr>
    <p:cViewPr>
      <p:scale>
        <a:sx n="66" d="100"/>
        <a:sy n="66" d="100"/>
      </p:scale>
      <p:origin x="0" y="420"/>
    </p:cViewPr>
  </p:sorterViewPr>
  <p:notesViewPr>
    <p:cSldViewPr>
      <p:cViewPr varScale="1">
        <p:scale>
          <a:sx n="58" d="100"/>
          <a:sy n="58" d="100"/>
        </p:scale>
        <p:origin x="-1812" y="-72"/>
      </p:cViewPr>
      <p:guideLst>
        <p:guide orient="horz" pos="2952"/>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026"/>
          <p:cNvSpPr>
            <a:spLocks noGrp="1" noChangeArrowheads="1"/>
          </p:cNvSpPr>
          <p:nvPr>
            <p:ph type="hdr" sz="quarter"/>
          </p:nvPr>
        </p:nvSpPr>
        <p:spPr bwMode="auto">
          <a:xfrm>
            <a:off x="0" y="0"/>
            <a:ext cx="3038475" cy="468313"/>
          </a:xfrm>
          <a:prstGeom prst="rect">
            <a:avLst/>
          </a:prstGeom>
          <a:noFill/>
          <a:ln w="9525">
            <a:noFill/>
            <a:miter lim="800000"/>
            <a:headEnd/>
            <a:tailEnd/>
          </a:ln>
          <a:effectLst/>
        </p:spPr>
        <p:txBody>
          <a:bodyPr vert="horz" wrap="square" lIns="93397" tIns="46698" rIns="93397" bIns="46698" numCol="1" anchor="t" anchorCtr="0" compatLnSpc="1">
            <a:prstTxWarp prst="textNoShape">
              <a:avLst/>
            </a:prstTxWarp>
          </a:bodyPr>
          <a:lstStyle>
            <a:lvl1pPr defTabSz="933450">
              <a:defRPr sz="1200">
                <a:latin typeface="Times New Roman" charset="0"/>
              </a:defRPr>
            </a:lvl1pPr>
          </a:lstStyle>
          <a:p>
            <a:pPr>
              <a:defRPr/>
            </a:pPr>
            <a:endParaRPr lang="en-US"/>
          </a:p>
        </p:txBody>
      </p:sp>
      <p:sp>
        <p:nvSpPr>
          <p:cNvPr id="97283" name="Rectangle 1027"/>
          <p:cNvSpPr>
            <a:spLocks noGrp="1" noChangeArrowheads="1"/>
          </p:cNvSpPr>
          <p:nvPr>
            <p:ph type="dt" sz="quarter" idx="1"/>
          </p:nvPr>
        </p:nvSpPr>
        <p:spPr bwMode="auto">
          <a:xfrm>
            <a:off x="3971925" y="0"/>
            <a:ext cx="3038475" cy="468313"/>
          </a:xfrm>
          <a:prstGeom prst="rect">
            <a:avLst/>
          </a:prstGeom>
          <a:noFill/>
          <a:ln w="9525">
            <a:noFill/>
            <a:miter lim="800000"/>
            <a:headEnd/>
            <a:tailEnd/>
          </a:ln>
          <a:effectLst/>
        </p:spPr>
        <p:txBody>
          <a:bodyPr vert="horz" wrap="square" lIns="93397" tIns="46698" rIns="93397" bIns="46698" numCol="1" anchor="t" anchorCtr="0" compatLnSpc="1">
            <a:prstTxWarp prst="textNoShape">
              <a:avLst/>
            </a:prstTxWarp>
          </a:bodyPr>
          <a:lstStyle>
            <a:lvl1pPr algn="r" defTabSz="933450">
              <a:defRPr sz="1200">
                <a:latin typeface="Times New Roman" charset="0"/>
              </a:defRPr>
            </a:lvl1pPr>
          </a:lstStyle>
          <a:p>
            <a:pPr>
              <a:defRPr/>
            </a:pPr>
            <a:endParaRPr lang="en-US"/>
          </a:p>
        </p:txBody>
      </p:sp>
      <p:sp>
        <p:nvSpPr>
          <p:cNvPr id="97284" name="Rectangle 1028"/>
          <p:cNvSpPr>
            <a:spLocks noGrp="1" noChangeArrowheads="1"/>
          </p:cNvSpPr>
          <p:nvPr>
            <p:ph type="ftr" sz="quarter" idx="2"/>
          </p:nvPr>
        </p:nvSpPr>
        <p:spPr bwMode="auto">
          <a:xfrm>
            <a:off x="0" y="8904288"/>
            <a:ext cx="3038475" cy="468312"/>
          </a:xfrm>
          <a:prstGeom prst="rect">
            <a:avLst/>
          </a:prstGeom>
          <a:noFill/>
          <a:ln w="9525">
            <a:noFill/>
            <a:miter lim="800000"/>
            <a:headEnd/>
            <a:tailEnd/>
          </a:ln>
          <a:effectLst/>
        </p:spPr>
        <p:txBody>
          <a:bodyPr vert="horz" wrap="square" lIns="93397" tIns="46698" rIns="93397" bIns="46698" numCol="1" anchor="b" anchorCtr="0" compatLnSpc="1">
            <a:prstTxWarp prst="textNoShape">
              <a:avLst/>
            </a:prstTxWarp>
          </a:bodyPr>
          <a:lstStyle>
            <a:lvl1pPr defTabSz="933450">
              <a:defRPr sz="1200">
                <a:latin typeface="Times New Roman" charset="0"/>
              </a:defRPr>
            </a:lvl1pPr>
          </a:lstStyle>
          <a:p>
            <a:pPr>
              <a:defRPr/>
            </a:pPr>
            <a:endParaRPr lang="en-US"/>
          </a:p>
        </p:txBody>
      </p:sp>
      <p:sp>
        <p:nvSpPr>
          <p:cNvPr id="97285" name="Rectangle 1029"/>
          <p:cNvSpPr>
            <a:spLocks noGrp="1" noChangeArrowheads="1"/>
          </p:cNvSpPr>
          <p:nvPr>
            <p:ph type="sldNum" sz="quarter" idx="3"/>
          </p:nvPr>
        </p:nvSpPr>
        <p:spPr bwMode="auto">
          <a:xfrm>
            <a:off x="3971925" y="8904288"/>
            <a:ext cx="3038475" cy="468312"/>
          </a:xfrm>
          <a:prstGeom prst="rect">
            <a:avLst/>
          </a:prstGeom>
          <a:noFill/>
          <a:ln w="9525">
            <a:noFill/>
            <a:miter lim="800000"/>
            <a:headEnd/>
            <a:tailEnd/>
          </a:ln>
          <a:effectLst/>
        </p:spPr>
        <p:txBody>
          <a:bodyPr vert="horz" wrap="square" lIns="93397" tIns="46698" rIns="93397" bIns="46698" numCol="1" anchor="b" anchorCtr="0" compatLnSpc="1">
            <a:prstTxWarp prst="textNoShape">
              <a:avLst/>
            </a:prstTxWarp>
          </a:bodyPr>
          <a:lstStyle>
            <a:lvl1pPr algn="r" defTabSz="933450">
              <a:defRPr sz="1200">
                <a:latin typeface="Times New Roman" charset="0"/>
              </a:defRPr>
            </a:lvl1pPr>
          </a:lstStyle>
          <a:p>
            <a:pPr>
              <a:defRPr/>
            </a:pPr>
            <a:fld id="{BEE7FC6F-B498-49DF-8D42-0E0AA8FBC565}" type="slidenum">
              <a:rPr lang="en-US"/>
              <a:pPr>
                <a:defRPr/>
              </a:pPr>
              <a:t>‹#›</a:t>
            </a:fld>
            <a:endParaRPr lang="en-US"/>
          </a:p>
        </p:txBody>
      </p:sp>
    </p:spTree>
    <p:extLst>
      <p:ext uri="{BB962C8B-B14F-4D97-AF65-F5344CB8AC3E}">
        <p14:creationId xmlns="" xmlns:p14="http://schemas.microsoft.com/office/powerpoint/2010/main" val="3796037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83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8313"/>
          </a:xfrm>
          <a:prstGeom prst="rect">
            <a:avLst/>
          </a:prstGeom>
        </p:spPr>
        <p:txBody>
          <a:bodyPr vert="horz" lIns="91440" tIns="45720" rIns="91440" bIns="45720" rtlCol="0"/>
          <a:lstStyle>
            <a:lvl1pPr algn="r">
              <a:defRPr sz="1200"/>
            </a:lvl1pPr>
          </a:lstStyle>
          <a:p>
            <a:fld id="{DD5DCC74-ED4B-4109-9F01-03858657A039}" type="datetimeFigureOut">
              <a:rPr lang="en-US" smtClean="0"/>
              <a:pPr/>
              <a:t>10/18/2017</a:t>
            </a:fld>
            <a:endParaRPr lang="en-US"/>
          </a:p>
        </p:txBody>
      </p:sp>
      <p:sp>
        <p:nvSpPr>
          <p:cNvPr id="4" name="Slide Image Placeholder 3"/>
          <p:cNvSpPr>
            <a:spLocks noGrp="1" noRot="1" noChangeAspect="1"/>
          </p:cNvSpPr>
          <p:nvPr>
            <p:ph type="sldImg" idx="2"/>
          </p:nvPr>
        </p:nvSpPr>
        <p:spPr>
          <a:xfrm>
            <a:off x="1162050" y="703263"/>
            <a:ext cx="4686300" cy="3514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51350"/>
            <a:ext cx="5607050" cy="42179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02700"/>
            <a:ext cx="3038475" cy="4683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902700"/>
            <a:ext cx="3038475" cy="468313"/>
          </a:xfrm>
          <a:prstGeom prst="rect">
            <a:avLst/>
          </a:prstGeom>
        </p:spPr>
        <p:txBody>
          <a:bodyPr vert="horz" lIns="91440" tIns="45720" rIns="91440" bIns="45720" rtlCol="0" anchor="b"/>
          <a:lstStyle>
            <a:lvl1pPr algn="r">
              <a:defRPr sz="1200"/>
            </a:lvl1pPr>
          </a:lstStyle>
          <a:p>
            <a:fld id="{F823A44E-81EE-488E-BA18-3F5F4B3CC694}" type="slidenum">
              <a:rPr lang="en-US" smtClean="0"/>
              <a:pPr/>
              <a:t>‹#›</a:t>
            </a:fld>
            <a:endParaRPr lang="en-US"/>
          </a:p>
        </p:txBody>
      </p:sp>
    </p:spTree>
    <p:extLst>
      <p:ext uri="{BB962C8B-B14F-4D97-AF65-F5344CB8AC3E}">
        <p14:creationId xmlns="" xmlns:p14="http://schemas.microsoft.com/office/powerpoint/2010/main" val="3451969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far in your lives you have been in the role of student. Perhaps some of you have had part-time jobs that led to your decision to become a social worker. That was the case with me. I learned on the job how to promote choice and self-determination with the people that I supported, but it wasn’t until I was in my first field placement as an MSW student that I really began to develop my professional self and my identity as a professional social worker. This presentation is designed to help you think about, and plan to become, a professional in the social work field.</a:t>
            </a:r>
            <a:endParaRPr lang="en-US" dirty="0"/>
          </a:p>
        </p:txBody>
      </p:sp>
      <p:sp>
        <p:nvSpPr>
          <p:cNvPr id="4" name="Slide Number Placeholder 3"/>
          <p:cNvSpPr>
            <a:spLocks noGrp="1"/>
          </p:cNvSpPr>
          <p:nvPr>
            <p:ph type="sldNum" sz="quarter" idx="10"/>
          </p:nvPr>
        </p:nvSpPr>
        <p:spPr/>
        <p:txBody>
          <a:bodyPr/>
          <a:lstStyle/>
          <a:p>
            <a:fld id="{F823A44E-81EE-488E-BA18-3F5F4B3CC69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a:t>
            </a:r>
            <a:r>
              <a:rPr lang="en-US" baseline="0" dirty="0" smtClean="0"/>
              <a:t> is important for you as the emerging professional social worker to reflect on your behavior on the job and to think about how others like your clients and coworkers view your level of professionalism as a social worker. </a:t>
            </a:r>
          </a:p>
          <a:p>
            <a:r>
              <a:rPr lang="en-US" baseline="0" dirty="0" smtClean="0"/>
              <a:t>Role Modeling</a:t>
            </a:r>
            <a:endParaRPr lang="en-US" dirty="0"/>
          </a:p>
        </p:txBody>
      </p:sp>
      <p:sp>
        <p:nvSpPr>
          <p:cNvPr id="4" name="Slide Number Placeholder 3"/>
          <p:cNvSpPr>
            <a:spLocks noGrp="1"/>
          </p:cNvSpPr>
          <p:nvPr>
            <p:ph type="sldNum" sz="quarter" idx="10"/>
          </p:nvPr>
        </p:nvSpPr>
        <p:spPr/>
        <p:txBody>
          <a:bodyPr/>
          <a:lstStyle/>
          <a:p>
            <a:fld id="{F823A44E-81EE-488E-BA18-3F5F4B3CC694}"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Professionals have a body</a:t>
            </a:r>
            <a:r>
              <a:rPr lang="en-US" sz="1100" baseline="0" dirty="0" smtClean="0"/>
              <a:t> of knowledge. Is this true for social work? What knowledge does social work base itself on? (strengths based perspectives, PIE, psychological and systems theories)</a:t>
            </a:r>
          </a:p>
          <a:p>
            <a:r>
              <a:rPr lang="en-US" sz="1100" baseline="0" dirty="0" smtClean="0"/>
              <a:t>Professionals have a scope of practice</a:t>
            </a:r>
            <a:r>
              <a:rPr lang="en-US" baseline="0" dirty="0" smtClean="0"/>
              <a:t>. Social work has a scope of practice that seeks to create positive change in the lives of people.</a:t>
            </a:r>
          </a:p>
          <a:p>
            <a:r>
              <a:rPr lang="en-US" baseline="0" dirty="0" smtClean="0"/>
              <a:t>Professionals have agreed upon values and a code. How is this expressed in our field?</a:t>
            </a:r>
          </a:p>
          <a:p>
            <a:r>
              <a:rPr lang="en-US" baseline="0" dirty="0" smtClean="0"/>
              <a:t>Finally, professionals are accountable to the larger society as representatives of their field of practice and this is demonstrated through BEHAVIOR.</a:t>
            </a:r>
            <a:endParaRPr lang="en-US" dirty="0"/>
          </a:p>
        </p:txBody>
      </p:sp>
      <p:sp>
        <p:nvSpPr>
          <p:cNvPr id="4" name="Slide Number Placeholder 3"/>
          <p:cNvSpPr>
            <a:spLocks noGrp="1"/>
          </p:cNvSpPr>
          <p:nvPr>
            <p:ph type="sldNum" sz="quarter" idx="10"/>
          </p:nvPr>
        </p:nvSpPr>
        <p:spPr/>
        <p:txBody>
          <a:bodyPr/>
          <a:lstStyle/>
          <a:p>
            <a:fld id="{F823A44E-81EE-488E-BA18-3F5F4B3CC69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Professionalism is the behavior that</a:t>
            </a:r>
            <a:r>
              <a:rPr lang="en-US" baseline="0" dirty="0" smtClean="0"/>
              <a:t> is demonstrated by someone who is a professional in her or his field. </a:t>
            </a:r>
          </a:p>
          <a:p>
            <a:r>
              <a:rPr lang="en-US" baseline="0" dirty="0" smtClean="0"/>
              <a:t>As a behavior it is observable and may be measurable. </a:t>
            </a:r>
          </a:p>
          <a:p>
            <a:r>
              <a:rPr lang="en-US" baseline="0" dirty="0" smtClean="0"/>
              <a:t>People also have an expectation of what professionalism looks like because it is based on a role that is created and understood by those in the field. </a:t>
            </a:r>
          </a:p>
          <a:p>
            <a:r>
              <a:rPr lang="en-US" baseline="0" dirty="0" smtClean="0"/>
              <a:t>What do you expect professionalism in social work to look like?</a:t>
            </a:r>
            <a:endParaRPr lang="en-US" dirty="0"/>
          </a:p>
        </p:txBody>
      </p:sp>
      <p:sp>
        <p:nvSpPr>
          <p:cNvPr id="4" name="Slide Number Placeholder 3"/>
          <p:cNvSpPr>
            <a:spLocks noGrp="1"/>
          </p:cNvSpPr>
          <p:nvPr>
            <p:ph type="sldNum" sz="quarter" idx="10"/>
          </p:nvPr>
        </p:nvSpPr>
        <p:spPr/>
        <p:txBody>
          <a:bodyPr/>
          <a:lstStyle/>
          <a:p>
            <a:fld id="{F823A44E-81EE-488E-BA18-3F5F4B3CC69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Judging</a:t>
            </a:r>
            <a:r>
              <a:rPr lang="en-US" baseline="0" dirty="0" smtClean="0"/>
              <a:t> professionalism is subjective but there are guidelines that are shared about how it should be judged. What are some of the standards that social workers use to judge professionalism in our field? (client centeredness, respect, self determination)</a:t>
            </a:r>
            <a:endParaRPr lang="en-US" dirty="0"/>
          </a:p>
        </p:txBody>
      </p:sp>
      <p:sp>
        <p:nvSpPr>
          <p:cNvPr id="4" name="Slide Number Placeholder 3"/>
          <p:cNvSpPr>
            <a:spLocks noGrp="1"/>
          </p:cNvSpPr>
          <p:nvPr>
            <p:ph type="sldNum" sz="quarter" idx="10"/>
          </p:nvPr>
        </p:nvSpPr>
        <p:spPr/>
        <p:txBody>
          <a:bodyPr/>
          <a:lstStyle/>
          <a:p>
            <a:fld id="{F823A44E-81EE-488E-BA18-3F5F4B3CC69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23A44E-81EE-488E-BA18-3F5F4B3CC69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23A44E-81EE-488E-BA18-3F5F4B3CC69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23A44E-81EE-488E-BA18-3F5F4B3CC69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23A44E-81EE-488E-BA18-3F5F4B3CC69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a:t>
            </a:r>
            <a:r>
              <a:rPr lang="en-US" baseline="0" dirty="0" smtClean="0"/>
              <a:t> is important for you as the emerging professional social worker to reflect on your behavior on the job and to think about how others like your clients and coworkers view your level of professionalism as a social worker. </a:t>
            </a:r>
          </a:p>
          <a:p>
            <a:r>
              <a:rPr lang="en-US" baseline="0" dirty="0" smtClean="0"/>
              <a:t>Role Modeling</a:t>
            </a:r>
            <a:endParaRPr lang="en-US" dirty="0"/>
          </a:p>
        </p:txBody>
      </p:sp>
      <p:sp>
        <p:nvSpPr>
          <p:cNvPr id="4" name="Slide Number Placeholder 3"/>
          <p:cNvSpPr>
            <a:spLocks noGrp="1"/>
          </p:cNvSpPr>
          <p:nvPr>
            <p:ph type="sldNum" sz="quarter" idx="10"/>
          </p:nvPr>
        </p:nvSpPr>
        <p:spPr/>
        <p:txBody>
          <a:bodyPr/>
          <a:lstStyle/>
          <a:p>
            <a:fld id="{F823A44E-81EE-488E-BA18-3F5F4B3CC69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12"/>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5" name="Oval 13"/>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2B1680EA-72E3-4259-B3B7-B9BA9D524DBD}" type="datetimeFigureOut">
              <a:rPr lang="en-US"/>
              <a:pPr>
                <a:defRPr/>
              </a:pPr>
              <a:t>10/18/2017</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3E81EDA1-669C-439D-9BEB-9F2E1097F6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30E8F1E4-D7A8-4632-80EA-363147211A7B}" type="datetimeFigureOut">
              <a:rPr lang="en-US"/>
              <a:pPr>
                <a:defRPr/>
              </a:pPr>
              <a:t>10/18/2017</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4037531F-BDFD-467A-AA6A-DAD09371644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8E24DA53-8B4A-4F90-A36B-E1479F05A4EA}" type="datetimeFigureOut">
              <a:rPr lang="en-US"/>
              <a:pPr>
                <a:defRPr/>
              </a:pPr>
              <a:t>10/18/2017</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1B6AA1D8-2736-4A5B-AA08-36D82B494C8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EE64F4F9-B5F1-4490-95AC-BC3BE5E6FAB9}" type="datetimeFigureOut">
              <a:rPr lang="en-US"/>
              <a:pPr>
                <a:defRPr/>
              </a:pPr>
              <a:t>10/18/2017</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1939E93C-6C92-406C-AA5C-95741C448F8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2"/>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Rectangle 13"/>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Oval 1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7" name="Oval 1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91D89A19-2C56-40C2-A601-619C39C39066}" type="datetimeFigureOut">
              <a:rPr lang="en-US"/>
              <a:pPr>
                <a:defRPr/>
              </a:pPr>
              <a:t>10/18/2017</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DD17BD62-2E2F-4D67-8E14-DB42E726372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AD4953BE-E23E-42E8-812E-81821901BFCB}" type="datetimeFigureOut">
              <a:rPr lang="en-US"/>
              <a:pPr>
                <a:defRPr/>
              </a:pPr>
              <a:t>10/18/2017</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FB49444A-5EE5-49C0-8B74-AC5101ED790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1816F6BC-1214-4EE0-BF0E-94C29AF6DCB5}" type="datetimeFigureOut">
              <a:rPr lang="en-US"/>
              <a:pPr>
                <a:defRPr/>
              </a:pPr>
              <a:t>10/18/2017</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06872E7C-1A35-4F2B-9334-5B16B37AD65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36DB6BB4-CE87-48E6-B607-F16EACC9C8B3}" type="datetimeFigureOut">
              <a:rPr lang="en-US"/>
              <a:pPr>
                <a:defRPr/>
              </a:pPr>
              <a:t>10/18/2017</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36993079-3E1E-42EB-AC18-AD7D17471FD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2"/>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3" name="Rectangle 13"/>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4" name="Date Placeholder 1"/>
          <p:cNvSpPr>
            <a:spLocks noGrp="1"/>
          </p:cNvSpPr>
          <p:nvPr>
            <p:ph type="dt" sz="half" idx="10"/>
          </p:nvPr>
        </p:nvSpPr>
        <p:spPr/>
        <p:txBody>
          <a:bodyPr/>
          <a:lstStyle>
            <a:lvl1pPr>
              <a:defRPr/>
            </a:lvl1pPr>
            <a:extLst/>
          </a:lstStyle>
          <a:p>
            <a:pPr>
              <a:defRPr/>
            </a:pPr>
            <a:fld id="{80EB80EB-577A-45FC-9798-9A2952C196D7}" type="datetimeFigureOut">
              <a:rPr lang="en-US"/>
              <a:pPr>
                <a:defRPr/>
              </a:pPr>
              <a:t>10/18/2017</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74FFD7E5-AE71-4AE4-843F-E3DCFCE0954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98A1CFC7-40AA-4D0A-A265-C1899F5F9249}" type="datetimeFigureOut">
              <a:rPr lang="en-US"/>
              <a:pPr>
                <a:defRPr/>
              </a:pPr>
              <a:t>10/18/2017</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B368DDA7-3F68-46A9-9427-51DC7A0CF5B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12"/>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a:lnSpc>
                <a:spcPts val="3000"/>
              </a:lnSpc>
              <a:spcBef>
                <a:spcPts val="600"/>
              </a:spcBef>
              <a:buClr>
                <a:schemeClr val="accent1"/>
              </a:buClr>
              <a:buSzPct val="80000"/>
              <a:buFont typeface="Wingdings 2"/>
              <a:buNone/>
              <a:defRPr/>
            </a:pPr>
            <a:endParaRPr lang="en-US" sz="3200">
              <a:latin typeface="+mn-lt"/>
            </a:endParaRPr>
          </a:p>
        </p:txBody>
      </p:sp>
      <p:sp>
        <p:nvSpPr>
          <p:cNvPr id="6" name="Flowchart: Process 13"/>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7" name="Flowchart: Process 15"/>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049E1772-1EF3-4055-8064-7030E2F7741B}" type="datetimeFigureOut">
              <a:rPr lang="en-US"/>
              <a:pPr>
                <a:defRPr/>
              </a:pPr>
              <a:t>10/18/2017</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370E5BB3-4F73-45E9-8FCD-4954A3A8C85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smtClean="0">
                <a:solidFill>
                  <a:schemeClr val="bg2">
                    <a:shade val="50000"/>
                    <a:satMod val="200000"/>
                  </a:schemeClr>
                </a:solidFill>
              </a:defRPr>
            </a:lvl1pPr>
            <a:extLst/>
          </a:lstStyle>
          <a:p>
            <a:pPr>
              <a:defRPr/>
            </a:pPr>
            <a:fld id="{2477E1F0-1F42-4076-AA62-AE6C80831420}" type="datetimeFigureOut">
              <a:rPr lang="en-US"/>
              <a:pPr>
                <a:defRPr/>
              </a:pPr>
              <a:t>10/18/2017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latinLnBrk="0" hangingPunct="1">
              <a:defRPr kumimoji="0" sz="1200" smtClean="0">
                <a:solidFill>
                  <a:schemeClr val="bg2">
                    <a:shade val="50000"/>
                    <a:satMod val="200000"/>
                  </a:schemeClr>
                </a:solidFill>
                <a:effectLst/>
              </a:defRPr>
            </a:lvl1pPr>
            <a:extLst/>
          </a:lstStyle>
          <a:p>
            <a:pPr>
              <a:defRPr/>
            </a:pPr>
            <a:fld id="{0EA4C16E-9704-4F12-A19A-D80354242499}"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820" r:id="rId1"/>
    <p:sldLayoutId id="2147483815" r:id="rId2"/>
    <p:sldLayoutId id="2147483821" r:id="rId3"/>
    <p:sldLayoutId id="2147483816" r:id="rId4"/>
    <p:sldLayoutId id="2147483822" r:id="rId5"/>
    <p:sldLayoutId id="2147483817" r:id="rId6"/>
    <p:sldLayoutId id="2147483823" r:id="rId7"/>
    <p:sldLayoutId id="2147483824" r:id="rId8"/>
    <p:sldLayoutId id="2147483825" r:id="rId9"/>
    <p:sldLayoutId id="2147483818" r:id="rId10"/>
    <p:sldLayoutId id="2147483819" r:id="rId11"/>
  </p:sldLayoutIdLst>
  <p:txStyles>
    <p:titleStyle>
      <a:lvl1pPr algn="l" rtl="0" fontAlgn="base">
        <a:spcBef>
          <a:spcPct val="0"/>
        </a:spcBef>
        <a:spcAft>
          <a:spcPct val="0"/>
        </a:spcAft>
        <a:defRPr sz="4300" kern="1200">
          <a:solidFill>
            <a:srgbClr val="495A7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495A74"/>
          </a:solidFill>
          <a:latin typeface="Calibri" pitchFamily="34" charset="0"/>
        </a:defRPr>
      </a:lvl2pPr>
      <a:lvl3pPr algn="l" rtl="0" fontAlgn="base">
        <a:spcBef>
          <a:spcPct val="0"/>
        </a:spcBef>
        <a:spcAft>
          <a:spcPct val="0"/>
        </a:spcAft>
        <a:defRPr sz="4300">
          <a:solidFill>
            <a:srgbClr val="495A74"/>
          </a:solidFill>
          <a:latin typeface="Calibri" pitchFamily="34" charset="0"/>
        </a:defRPr>
      </a:lvl3pPr>
      <a:lvl4pPr algn="l" rtl="0" fontAlgn="base">
        <a:spcBef>
          <a:spcPct val="0"/>
        </a:spcBef>
        <a:spcAft>
          <a:spcPct val="0"/>
        </a:spcAft>
        <a:defRPr sz="4300">
          <a:solidFill>
            <a:srgbClr val="495A74"/>
          </a:solidFill>
          <a:latin typeface="Calibri" pitchFamily="34" charset="0"/>
        </a:defRPr>
      </a:lvl4pPr>
      <a:lvl5pPr algn="l" rtl="0" fontAlgn="base">
        <a:spcBef>
          <a:spcPct val="0"/>
        </a:spcBef>
        <a:spcAft>
          <a:spcPct val="0"/>
        </a:spcAft>
        <a:defRPr sz="4300">
          <a:solidFill>
            <a:srgbClr val="495A74"/>
          </a:solidFill>
          <a:latin typeface="Calibri" pitchFamily="34" charset="0"/>
        </a:defRPr>
      </a:lvl5pPr>
      <a:lvl6pPr marL="457200" algn="l" rtl="0" fontAlgn="base">
        <a:spcBef>
          <a:spcPct val="0"/>
        </a:spcBef>
        <a:spcAft>
          <a:spcPct val="0"/>
        </a:spcAft>
        <a:defRPr sz="4300">
          <a:solidFill>
            <a:srgbClr val="495A74"/>
          </a:solidFill>
          <a:latin typeface="Calibri" pitchFamily="34" charset="0"/>
        </a:defRPr>
      </a:lvl6pPr>
      <a:lvl7pPr marL="914400" algn="l" rtl="0" fontAlgn="base">
        <a:spcBef>
          <a:spcPct val="0"/>
        </a:spcBef>
        <a:spcAft>
          <a:spcPct val="0"/>
        </a:spcAft>
        <a:defRPr sz="4300">
          <a:solidFill>
            <a:srgbClr val="495A74"/>
          </a:solidFill>
          <a:latin typeface="Calibri" pitchFamily="34" charset="0"/>
        </a:defRPr>
      </a:lvl7pPr>
      <a:lvl8pPr marL="1371600" algn="l" rtl="0" fontAlgn="base">
        <a:spcBef>
          <a:spcPct val="0"/>
        </a:spcBef>
        <a:spcAft>
          <a:spcPct val="0"/>
        </a:spcAft>
        <a:defRPr sz="4300">
          <a:solidFill>
            <a:srgbClr val="495A74"/>
          </a:solidFill>
          <a:latin typeface="Calibri" pitchFamily="34" charset="0"/>
        </a:defRPr>
      </a:lvl8pPr>
      <a:lvl9pPr marL="1828800" algn="l" rtl="0" fontAlgn="base">
        <a:spcBef>
          <a:spcPct val="0"/>
        </a:spcBef>
        <a:spcAft>
          <a:spcPct val="0"/>
        </a:spcAft>
        <a:defRPr sz="4300">
          <a:solidFill>
            <a:srgbClr val="495A74"/>
          </a:solidFill>
          <a:latin typeface="Calibri" pitchFamily="34" charset="0"/>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FEB80A"/>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00ADDC"/>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hyperlink" Target="http://keydifferences.com/wp-content/uploads/2015/12/law-vs-ethics1.jp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idx="4294967295"/>
          </p:nvPr>
        </p:nvSpPr>
        <p:spPr>
          <a:xfrm>
            <a:off x="228600" y="3733800"/>
            <a:ext cx="8915400" cy="1143000"/>
          </a:xfrm>
        </p:spPr>
        <p:txBody>
          <a:bodyPr lIns="91440" tIns="45720" rIns="91440" bIns="45720">
            <a:normAutofit/>
          </a:bodyPr>
          <a:lstStyle/>
          <a:p>
            <a:pPr algn="ctr" fontAlgn="auto">
              <a:spcAft>
                <a:spcPts val="0"/>
              </a:spcAft>
              <a:defRPr/>
            </a:pPr>
            <a:r>
              <a:rPr lang="en-US" sz="4800" dirty="0" smtClean="0">
                <a:solidFill>
                  <a:schemeClr val="tx1"/>
                </a:solidFill>
              </a:rPr>
              <a:t>Ethics </a:t>
            </a:r>
            <a:r>
              <a:rPr lang="en-US" sz="4800" dirty="0" err="1" smtClean="0">
                <a:solidFill>
                  <a:schemeClr val="tx1"/>
                </a:solidFill>
              </a:rPr>
              <a:t>vs</a:t>
            </a:r>
            <a:r>
              <a:rPr lang="en-US" sz="4800" dirty="0" smtClean="0">
                <a:solidFill>
                  <a:schemeClr val="tx1"/>
                </a:solidFill>
              </a:rPr>
              <a:t> Law</a:t>
            </a:r>
            <a:endParaRPr lang="en-US" sz="4800" dirty="0">
              <a:solidFill>
                <a:schemeClr val="tx1"/>
              </a:solidFill>
            </a:endParaRPr>
          </a:p>
        </p:txBody>
      </p:sp>
      <p:sp>
        <p:nvSpPr>
          <p:cNvPr id="8195" name="Rectangle 3"/>
          <p:cNvSpPr>
            <a:spLocks noGrp="1" noChangeArrowheads="1"/>
          </p:cNvSpPr>
          <p:nvPr>
            <p:ph type="subTitle" idx="4294967295"/>
          </p:nvPr>
        </p:nvSpPr>
        <p:spPr>
          <a:xfrm>
            <a:off x="4572000" y="5791200"/>
            <a:ext cx="4343400" cy="533400"/>
          </a:xfrm>
        </p:spPr>
        <p:txBody>
          <a:bodyPr/>
          <a:lstStyle/>
          <a:p>
            <a:pPr marL="0" indent="0" algn="r">
              <a:buFontTx/>
              <a:buNone/>
            </a:pPr>
            <a:r>
              <a:rPr lang="en-US" sz="1100" i="1" dirty="0" smtClean="0"/>
              <a:t>Charles S. David Ph.D</a:t>
            </a:r>
            <a:endParaRPr lang="en-US" sz="1100" i="1" dirty="0" smtClean="0"/>
          </a:p>
        </p:txBody>
      </p:sp>
      <p:pic>
        <p:nvPicPr>
          <p:cNvPr id="8196" name="Picture 17" descr="C:\Documents and Settings\Therap Services\Local Settings\Temporary Internet Files\Content.IE5\V0WU067X\MC900437527[1].wmf"/>
          <p:cNvPicPr>
            <a:picLocks noChangeAspect="1" noChangeArrowheads="1"/>
          </p:cNvPicPr>
          <p:nvPr/>
        </p:nvPicPr>
        <p:blipFill>
          <a:blip r:embed="rId3" cstate="print"/>
          <a:srcRect/>
          <a:stretch>
            <a:fillRect/>
          </a:stretch>
        </p:blipFill>
        <p:spPr bwMode="auto">
          <a:xfrm>
            <a:off x="1828800" y="533400"/>
            <a:ext cx="5700713" cy="2133600"/>
          </a:xfrm>
          <a:prstGeom prst="rect">
            <a:avLst/>
          </a:prstGeom>
          <a:noFill/>
          <a:ln w="9525">
            <a:noFill/>
            <a:miter lim="800000"/>
            <a:headEnd/>
            <a:tailEnd/>
          </a:ln>
        </p:spPr>
      </p:pic>
      <p:pic>
        <p:nvPicPr>
          <p:cNvPr id="5" name="Picture 4" descr="Law vs Ethics">
            <a:hlinkClick r:id="rId4"/>
          </p:cNvPr>
          <p:cNvPicPr/>
          <p:nvPr/>
        </p:nvPicPr>
        <p:blipFill>
          <a:blip r:embed="rId5"/>
          <a:srcRect/>
          <a:stretch>
            <a:fillRect/>
          </a:stretch>
        </p:blipFill>
        <p:spPr bwMode="auto">
          <a:xfrm>
            <a:off x="2405062" y="2971801"/>
            <a:ext cx="4333875" cy="3429000"/>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371600" y="381000"/>
            <a:ext cx="7315200" cy="533400"/>
          </a:xfrm>
        </p:spPr>
        <p:txBody>
          <a:bodyPr lIns="91440" tIns="45720" rIns="91440" bIns="45720" anchor="b">
            <a:normAutofit/>
          </a:bodyPr>
          <a:lstStyle/>
          <a:p>
            <a:pPr algn="ctr" fontAlgn="auto">
              <a:spcAft>
                <a:spcPts val="0"/>
              </a:spcAft>
              <a:defRPr/>
            </a:pPr>
            <a:r>
              <a:rPr lang="en-US" sz="2400" dirty="0" smtClean="0">
                <a:solidFill>
                  <a:schemeClr val="tx2">
                    <a:satMod val="130000"/>
                  </a:schemeClr>
                </a:solidFill>
                <a:effectLst/>
              </a:rPr>
              <a:t>CONCLUSION</a:t>
            </a:r>
            <a:endParaRPr lang="en-US" sz="2400" dirty="0">
              <a:solidFill>
                <a:schemeClr val="tx2">
                  <a:satMod val="130000"/>
                </a:schemeClr>
              </a:solidFill>
              <a:effectLst/>
            </a:endParaRPr>
          </a:p>
        </p:txBody>
      </p:sp>
      <p:sp>
        <p:nvSpPr>
          <p:cNvPr id="13315" name="Rectangle 3"/>
          <p:cNvSpPr>
            <a:spLocks noGrp="1" noChangeArrowheads="1"/>
          </p:cNvSpPr>
          <p:nvPr>
            <p:ph type="body" idx="4294967295"/>
          </p:nvPr>
        </p:nvSpPr>
        <p:spPr>
          <a:xfrm>
            <a:off x="1371600" y="990600"/>
            <a:ext cx="7239000" cy="5410200"/>
          </a:xfrm>
        </p:spPr>
        <p:txBody>
          <a:bodyPr/>
          <a:lstStyle/>
          <a:p>
            <a:r>
              <a:rPr lang="en-IN" sz="2000" u="sng" dirty="0" smtClean="0"/>
              <a:t>The </a:t>
            </a:r>
            <a:r>
              <a:rPr lang="en-IN" sz="2000" u="sng" dirty="0" smtClean="0"/>
              <a:t>law is described as the set of rules and regulation, created by the government to govern the whole society. The law is universally accepted, recognized and enforced. It is created with the purpose of maintaining social order, peace, justice in the society and to provide protection to the general public and safeguard their interest. It is made after considering ethical principles and moral values.</a:t>
            </a:r>
            <a:endParaRPr lang="en-IN" sz="2000" dirty="0" smtClean="0"/>
          </a:p>
          <a:p>
            <a:r>
              <a:rPr lang="en-IN" sz="2000" u="sng" dirty="0" smtClean="0"/>
              <a:t>The law is made by the judicial system of the country. Every person in the country is bound to follow the law. It clearly defines what a person must or must not do. So, in the case of the breach of law may result in the punishment or penalty or sometimes both.</a:t>
            </a:r>
            <a:endParaRPr lang="en-IN" sz="2000" dirty="0" smtClean="0"/>
          </a:p>
          <a:p>
            <a:pPr>
              <a:buNone/>
            </a:pPr>
            <a:endParaRPr lang="en-US" sz="2000" dirty="0" smtClean="0"/>
          </a:p>
        </p:txBody>
      </p:sp>
      <p:pic>
        <p:nvPicPr>
          <p:cNvPr id="13316" name="Picture 6" descr="C:\Documents and Settings\Therap Services\Local Settings\Temporary Internet Files\Content.IE5\UKX8595E\MC900437515[1].wmf"/>
          <p:cNvPicPr>
            <a:picLocks noChangeAspect="1" noChangeArrowheads="1"/>
          </p:cNvPicPr>
          <p:nvPr/>
        </p:nvPicPr>
        <p:blipFill>
          <a:blip r:embed="rId3" cstate="print"/>
          <a:srcRect/>
          <a:stretch>
            <a:fillRect/>
          </a:stretch>
        </p:blipFill>
        <p:spPr bwMode="auto">
          <a:xfrm>
            <a:off x="6172199" y="4410300"/>
            <a:ext cx="3078409" cy="2447700"/>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6" descr="C:\Documents and Settings\Therap Services\Local Settings\Temporary Internet Files\Content.IE5\3K55UZK7\MC900437525[1].wmf"/>
          <p:cNvPicPr>
            <a:picLocks noChangeAspect="1" noChangeArrowheads="1"/>
          </p:cNvPicPr>
          <p:nvPr/>
        </p:nvPicPr>
        <p:blipFill>
          <a:blip r:embed="rId3" cstate="print"/>
          <a:srcRect/>
          <a:stretch>
            <a:fillRect/>
          </a:stretch>
        </p:blipFill>
        <p:spPr bwMode="auto">
          <a:xfrm>
            <a:off x="5191125" y="304800"/>
            <a:ext cx="3952875" cy="3190875"/>
          </a:xfrm>
          <a:prstGeom prst="rect">
            <a:avLst/>
          </a:prstGeom>
          <a:noFill/>
          <a:ln w="9525">
            <a:noFill/>
            <a:miter lim="800000"/>
            <a:headEnd/>
            <a:tailEnd/>
          </a:ln>
        </p:spPr>
      </p:pic>
      <p:sp>
        <p:nvSpPr>
          <p:cNvPr id="9219" name="Rectangle 3"/>
          <p:cNvSpPr>
            <a:spLocks noGrp="1" noChangeArrowheads="1"/>
          </p:cNvSpPr>
          <p:nvPr>
            <p:ph type="body" idx="4294967295"/>
          </p:nvPr>
        </p:nvSpPr>
        <p:spPr>
          <a:xfrm>
            <a:off x="914400" y="3276600"/>
            <a:ext cx="7772400" cy="4495800"/>
          </a:xfrm>
        </p:spPr>
        <p:txBody>
          <a:bodyPr/>
          <a:lstStyle/>
          <a:p>
            <a:pPr algn="just">
              <a:buNone/>
            </a:pPr>
            <a:r>
              <a:rPr lang="en-IN" sz="2400" dirty="0" smtClean="0"/>
              <a:t>	In </a:t>
            </a:r>
            <a:r>
              <a:rPr lang="en-IN" sz="2400" dirty="0" smtClean="0"/>
              <a:t>simple terms, the </a:t>
            </a:r>
            <a:r>
              <a:rPr lang="en-IN" sz="2400" b="1" dirty="0" smtClean="0"/>
              <a:t>law</a:t>
            </a:r>
            <a:r>
              <a:rPr lang="en-IN" sz="2400" dirty="0" smtClean="0"/>
              <a:t> may be understood as the systematic set of universally accepted rules and regulation created by an appropriate authority such as government, which may be regional, national, international, etc. It is used to govern the action and </a:t>
            </a:r>
            <a:r>
              <a:rPr lang="en-IN" sz="2400" dirty="0" err="1" smtClean="0"/>
              <a:t>behavior</a:t>
            </a:r>
            <a:r>
              <a:rPr lang="en-IN" sz="2400" dirty="0" smtClean="0"/>
              <a:t> of the members and can be enforced, by imposing penalties.</a:t>
            </a:r>
            <a:endParaRPr lang="en-IN" sz="2400" dirty="0"/>
          </a:p>
        </p:txBody>
      </p:sp>
      <p:sp>
        <p:nvSpPr>
          <p:cNvPr id="11266" name="Rectangle 2"/>
          <p:cNvSpPr>
            <a:spLocks noGrp="1" noChangeArrowheads="1"/>
          </p:cNvSpPr>
          <p:nvPr>
            <p:ph type="title" idx="4294967295"/>
          </p:nvPr>
        </p:nvSpPr>
        <p:spPr>
          <a:xfrm>
            <a:off x="914400" y="2133600"/>
            <a:ext cx="7772400" cy="1143000"/>
          </a:xfrm>
        </p:spPr>
        <p:txBody>
          <a:bodyPr lIns="91440" tIns="45720" rIns="91440" bIns="45720" anchor="b"/>
          <a:lstStyle/>
          <a:p>
            <a:pPr fontAlgn="auto">
              <a:spcAft>
                <a:spcPts val="0"/>
              </a:spcAft>
              <a:defRPr/>
            </a:pPr>
            <a:r>
              <a:rPr lang="en-US" dirty="0" smtClean="0">
                <a:solidFill>
                  <a:schemeClr val="tx2">
                    <a:satMod val="130000"/>
                  </a:schemeClr>
                </a:solidFill>
              </a:rPr>
              <a:t>What </a:t>
            </a:r>
            <a:r>
              <a:rPr lang="en-US" dirty="0" smtClean="0">
                <a:solidFill>
                  <a:schemeClr val="tx2">
                    <a:satMod val="130000"/>
                  </a:schemeClr>
                </a:solidFill>
              </a:rPr>
              <a:t>Law?</a:t>
            </a:r>
            <a:endParaRPr lang="en-US" dirty="0">
              <a:solidFill>
                <a:schemeClr val="tx2">
                  <a:satMod val="130000"/>
                </a:schemeClr>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31"/>
          <p:cNvSpPr>
            <a:spLocks noGrp="1" noChangeArrowheads="1"/>
          </p:cNvSpPr>
          <p:nvPr>
            <p:ph type="title" idx="4294967295"/>
          </p:nvPr>
        </p:nvSpPr>
        <p:spPr>
          <a:xfrm>
            <a:off x="990600" y="228600"/>
            <a:ext cx="7772400" cy="1143000"/>
          </a:xfrm>
        </p:spPr>
        <p:txBody>
          <a:bodyPr lIns="91440" tIns="45720" rIns="91440" bIns="45720" anchor="b"/>
          <a:lstStyle/>
          <a:p>
            <a:pPr fontAlgn="auto">
              <a:spcAft>
                <a:spcPts val="0"/>
              </a:spcAft>
              <a:defRPr/>
            </a:pPr>
            <a:r>
              <a:rPr lang="en-US" dirty="0" smtClean="0">
                <a:solidFill>
                  <a:schemeClr val="tx2">
                    <a:satMod val="130000"/>
                  </a:schemeClr>
                </a:solidFill>
              </a:rPr>
              <a:t>What is </a:t>
            </a:r>
            <a:r>
              <a:rPr lang="en-US" dirty="0" smtClean="0">
                <a:solidFill>
                  <a:schemeClr val="tx2">
                    <a:satMod val="130000"/>
                  </a:schemeClr>
                </a:solidFill>
              </a:rPr>
              <a:t>Ethics</a:t>
            </a:r>
            <a:endParaRPr lang="en-US" dirty="0">
              <a:solidFill>
                <a:schemeClr val="tx2">
                  <a:satMod val="130000"/>
                </a:schemeClr>
              </a:solidFill>
            </a:endParaRPr>
          </a:p>
        </p:txBody>
      </p:sp>
      <p:sp>
        <p:nvSpPr>
          <p:cNvPr id="10243" name="Rectangle 1032"/>
          <p:cNvSpPr>
            <a:spLocks noGrp="1" noChangeArrowheads="1"/>
          </p:cNvSpPr>
          <p:nvPr>
            <p:ph type="body" idx="4294967295"/>
          </p:nvPr>
        </p:nvSpPr>
        <p:spPr>
          <a:xfrm>
            <a:off x="990600" y="1447800"/>
            <a:ext cx="7772400" cy="4114800"/>
          </a:xfrm>
        </p:spPr>
        <p:txBody>
          <a:bodyPr/>
          <a:lstStyle/>
          <a:p>
            <a:pPr algn="just"/>
            <a:r>
              <a:rPr lang="en-IN" sz="2400" u="sng" dirty="0" smtClean="0"/>
              <a:t>Many times the term law is </a:t>
            </a:r>
            <a:r>
              <a:rPr lang="en-IN" sz="2400" u="sng" dirty="0" smtClean="0"/>
              <a:t>confused </a:t>
            </a:r>
            <a:r>
              <a:rPr lang="en-IN" sz="2400" u="sng" dirty="0" smtClean="0"/>
              <a:t>with the term ethics, but there is a difference, as </a:t>
            </a:r>
            <a:r>
              <a:rPr lang="en-IN" sz="2400" b="1" u="sng" dirty="0" smtClean="0"/>
              <a:t>ethics</a:t>
            </a:r>
            <a:r>
              <a:rPr lang="en-IN" sz="2400" u="sng" dirty="0" smtClean="0"/>
              <a:t> are the principles that guide a person or society, created to decide what is good or bad, right or wrong, in a given situation. </a:t>
            </a:r>
            <a:endParaRPr lang="en-IN" sz="2400" u="sng" dirty="0" smtClean="0"/>
          </a:p>
          <a:p>
            <a:pPr algn="just">
              <a:buNone/>
            </a:pPr>
            <a:r>
              <a:rPr lang="en-IN" sz="2400" u="sng" dirty="0" smtClean="0"/>
              <a:t>	</a:t>
            </a:r>
            <a:r>
              <a:rPr lang="en-IN" sz="2400" u="sng" dirty="0" smtClean="0"/>
              <a:t>It </a:t>
            </a:r>
            <a:r>
              <a:rPr lang="en-IN" sz="2400" u="sng" dirty="0" smtClean="0"/>
              <a:t>regulates a person’s behavio</a:t>
            </a:r>
            <a:r>
              <a:rPr lang="en-IN" sz="2400" dirty="0" smtClean="0"/>
              <a:t>u</a:t>
            </a:r>
            <a:r>
              <a:rPr lang="en-IN" sz="2400" u="sng" dirty="0" smtClean="0"/>
              <a:t>r or conduct and helps an individual in living a good life, by applying the moral rules and guidelines.</a:t>
            </a:r>
            <a:endParaRPr lang="en-IN" sz="2400" dirty="0" smtClean="0"/>
          </a:p>
          <a:p>
            <a:pPr algn="just"/>
            <a:r>
              <a:rPr lang="en-US" sz="2400" dirty="0" smtClean="0"/>
              <a:t>A </a:t>
            </a:r>
            <a:r>
              <a:rPr lang="en-US" sz="2400" dirty="0" smtClean="0"/>
              <a:t>certain type of behavior in the workplace</a:t>
            </a:r>
          </a:p>
          <a:p>
            <a:pPr algn="just"/>
            <a:r>
              <a:rPr lang="en-US" sz="2400" dirty="0" smtClean="0"/>
              <a:t>Based on our values and understanding of our professional roles</a:t>
            </a:r>
          </a:p>
          <a:p>
            <a:pPr algn="just"/>
            <a:r>
              <a:rPr lang="en-US" sz="2400" dirty="0" smtClean="0"/>
              <a:t>Evidenced in our behavior</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990600" y="228600"/>
            <a:ext cx="7772400" cy="1143000"/>
          </a:xfrm>
        </p:spPr>
        <p:txBody>
          <a:bodyPr lIns="91440" tIns="45720" rIns="91440" bIns="45720" anchor="b"/>
          <a:lstStyle/>
          <a:p>
            <a:pPr fontAlgn="auto">
              <a:spcAft>
                <a:spcPts val="0"/>
              </a:spcAft>
              <a:defRPr/>
            </a:pPr>
            <a:r>
              <a:rPr lang="en-US" dirty="0" smtClean="0">
                <a:solidFill>
                  <a:schemeClr val="tx2">
                    <a:satMod val="130000"/>
                  </a:schemeClr>
                </a:solidFill>
              </a:rPr>
              <a:t>Ethics </a:t>
            </a:r>
            <a:r>
              <a:rPr lang="en-US" dirty="0" err="1" smtClean="0">
                <a:solidFill>
                  <a:schemeClr val="tx2">
                    <a:satMod val="130000"/>
                  </a:schemeClr>
                </a:solidFill>
              </a:rPr>
              <a:t>vs</a:t>
            </a:r>
            <a:r>
              <a:rPr lang="en-US" dirty="0" smtClean="0">
                <a:solidFill>
                  <a:schemeClr val="tx2">
                    <a:satMod val="130000"/>
                  </a:schemeClr>
                </a:solidFill>
              </a:rPr>
              <a:t> Law</a:t>
            </a:r>
            <a:endParaRPr lang="en-US" dirty="0">
              <a:solidFill>
                <a:schemeClr val="tx2">
                  <a:satMod val="130000"/>
                </a:schemeClr>
              </a:solidFill>
            </a:endParaRPr>
          </a:p>
        </p:txBody>
      </p:sp>
      <p:pic>
        <p:nvPicPr>
          <p:cNvPr id="11267" name="Picture 6" descr="C:\Documents and Settings\Therap Services\Local Settings\Temporary Internet Files\Content.IE5\UKX8595E\MC900437535[1].wmf"/>
          <p:cNvPicPr>
            <a:picLocks noChangeAspect="1" noChangeArrowheads="1"/>
          </p:cNvPicPr>
          <p:nvPr/>
        </p:nvPicPr>
        <p:blipFill>
          <a:blip r:embed="rId3" cstate="print"/>
          <a:srcRect/>
          <a:stretch>
            <a:fillRect/>
          </a:stretch>
        </p:blipFill>
        <p:spPr bwMode="auto">
          <a:xfrm>
            <a:off x="1143000" y="3736975"/>
            <a:ext cx="3711575" cy="3121025"/>
          </a:xfrm>
          <a:prstGeom prst="rect">
            <a:avLst/>
          </a:prstGeom>
          <a:noFill/>
          <a:ln w="9525">
            <a:noFill/>
            <a:miter lim="800000"/>
            <a:headEnd/>
            <a:tailEnd/>
          </a:ln>
        </p:spPr>
      </p:pic>
      <p:sp>
        <p:nvSpPr>
          <p:cNvPr id="11268" name="Rectangle 3"/>
          <p:cNvSpPr>
            <a:spLocks noGrp="1" noChangeArrowheads="1"/>
          </p:cNvSpPr>
          <p:nvPr>
            <p:ph type="body" idx="4294967295"/>
          </p:nvPr>
        </p:nvSpPr>
        <p:spPr>
          <a:xfrm>
            <a:off x="2514600" y="1371600"/>
            <a:ext cx="6324600" cy="4114800"/>
          </a:xfrm>
        </p:spPr>
        <p:txBody>
          <a:bodyPr/>
          <a:lstStyle/>
          <a:p>
            <a:pPr>
              <a:buNone/>
            </a:pPr>
            <a:r>
              <a:rPr lang="en-IN" sz="2400" u="sng" dirty="0" smtClean="0"/>
              <a:t>	</a:t>
            </a:r>
            <a:r>
              <a:rPr lang="en-IN" sz="2800" u="sng" dirty="0" smtClean="0"/>
              <a:t>For </a:t>
            </a:r>
            <a:r>
              <a:rPr lang="en-IN" sz="2800" u="sng" dirty="0" smtClean="0"/>
              <a:t>a layman, these two terms are same, but the fact is that there is a difference between law and ethics. </a:t>
            </a:r>
            <a:endParaRPr lang="en-IN" sz="2800" dirty="0"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219200" y="1295400"/>
            <a:ext cx="6096000" cy="3581400"/>
          </a:xfrm>
        </p:spPr>
        <p:txBody>
          <a:bodyPr lIns="91440" tIns="45720" rIns="91440" bIns="45720" anchor="b">
            <a:noAutofit/>
          </a:bodyPr>
          <a:lstStyle/>
          <a:p>
            <a:r>
              <a:rPr lang="en-IN" sz="2000" dirty="0" smtClean="0"/>
              <a:t/>
            </a:r>
            <a:br>
              <a:rPr lang="en-IN" sz="2000" dirty="0" smtClean="0"/>
            </a:br>
            <a:r>
              <a:rPr lang="en-IN" sz="1800" dirty="0" smtClean="0">
                <a:solidFill>
                  <a:srgbClr val="FF0000"/>
                </a:solidFill>
              </a:rPr>
              <a:t>The law refers to a systematic body of rules that governs the whole society and the actions of its individual members.</a:t>
            </a:r>
            <a:br>
              <a:rPr lang="en-IN" sz="1800" dirty="0" smtClean="0">
                <a:solidFill>
                  <a:srgbClr val="FF0000"/>
                </a:solidFill>
              </a:rPr>
            </a:br>
            <a:r>
              <a:rPr lang="en-IN" sz="1800" dirty="0" smtClean="0">
                <a:solidFill>
                  <a:srgbClr val="FF0000"/>
                </a:solidFill>
              </a:rPr>
              <a:t>What is it?</a:t>
            </a:r>
            <a:r>
              <a:rPr lang="en-IN" sz="1800" dirty="0" smtClean="0"/>
              <a:t/>
            </a:r>
            <a:br>
              <a:rPr lang="en-IN" sz="1800" dirty="0" smtClean="0"/>
            </a:br>
            <a:r>
              <a:rPr lang="en-IN" sz="1800" dirty="0" smtClean="0"/>
              <a:t>Set of rules and </a:t>
            </a:r>
            <a:r>
              <a:rPr lang="en-IN" sz="1800" dirty="0" smtClean="0"/>
              <a:t>regulations Governed By Government</a:t>
            </a:r>
            <a:r>
              <a:rPr lang="en-IN" sz="1800" dirty="0" smtClean="0"/>
              <a:t/>
            </a:r>
            <a:br>
              <a:rPr lang="en-IN" sz="1800" dirty="0" smtClean="0"/>
            </a:br>
            <a:r>
              <a:rPr lang="en-IN" sz="1800" dirty="0" smtClean="0">
                <a:solidFill>
                  <a:srgbClr val="00B0F0"/>
                </a:solidFill>
              </a:rPr>
              <a:t>Expression</a:t>
            </a:r>
            <a:br>
              <a:rPr lang="en-IN" sz="1800" dirty="0" smtClean="0">
                <a:solidFill>
                  <a:srgbClr val="00B0F0"/>
                </a:solidFill>
              </a:rPr>
            </a:br>
            <a:r>
              <a:rPr lang="en-IN" sz="1800" dirty="0" smtClean="0">
                <a:solidFill>
                  <a:srgbClr val="00B0F0"/>
                </a:solidFill>
              </a:rPr>
              <a:t>Expressed and published in writing.</a:t>
            </a:r>
            <a:r>
              <a:rPr lang="en-IN" sz="1800" dirty="0" smtClean="0"/>
              <a:t/>
            </a:r>
            <a:br>
              <a:rPr lang="en-IN" sz="1800" dirty="0" smtClean="0"/>
            </a:br>
            <a:r>
              <a:rPr lang="en-IN" sz="1800" dirty="0" smtClean="0">
                <a:solidFill>
                  <a:schemeClr val="tx1"/>
                </a:solidFill>
              </a:rPr>
              <a:t>Violation</a:t>
            </a:r>
            <a:br>
              <a:rPr lang="en-IN" sz="1800" dirty="0" smtClean="0">
                <a:solidFill>
                  <a:schemeClr val="tx1"/>
                </a:solidFill>
              </a:rPr>
            </a:br>
            <a:r>
              <a:rPr lang="en-IN" sz="1800" dirty="0" smtClean="0">
                <a:solidFill>
                  <a:schemeClr val="tx1"/>
                </a:solidFill>
              </a:rPr>
              <a:t>Violation of law is not permissible which may result in punishment like imprisonment or fine or both</a:t>
            </a:r>
            <a:r>
              <a:rPr lang="en-IN" sz="1800" dirty="0" smtClean="0">
                <a:solidFill>
                  <a:schemeClr val="tx1"/>
                </a:solidFill>
              </a:rPr>
              <a:t>.</a:t>
            </a:r>
            <a:br>
              <a:rPr lang="en-IN" sz="1800" dirty="0" smtClean="0">
                <a:solidFill>
                  <a:schemeClr val="tx1"/>
                </a:solidFill>
              </a:rPr>
            </a:br>
            <a:r>
              <a:rPr lang="en-IN" sz="1800" dirty="0" smtClean="0"/>
              <a:t> Objective</a:t>
            </a:r>
            <a:br>
              <a:rPr lang="en-IN" sz="1800" dirty="0" smtClean="0"/>
            </a:br>
            <a:r>
              <a:rPr lang="en-IN" sz="1800" dirty="0" smtClean="0"/>
              <a:t>Law is created with an intent to maintain social order and peace in the society and provide protection to all the citizens.</a:t>
            </a:r>
            <a:r>
              <a:rPr lang="en-IN" sz="2000" dirty="0" smtClean="0"/>
              <a:t/>
            </a:r>
            <a:br>
              <a:rPr lang="en-IN" sz="2000" dirty="0" smtClean="0"/>
            </a:br>
            <a:r>
              <a:rPr lang="en-IN" sz="2000" dirty="0" smtClean="0">
                <a:solidFill>
                  <a:srgbClr val="00B050"/>
                </a:solidFill>
              </a:rPr>
              <a:t>Binding</a:t>
            </a:r>
            <a:br>
              <a:rPr lang="en-IN" sz="2000" dirty="0" smtClean="0">
                <a:solidFill>
                  <a:srgbClr val="00B050"/>
                </a:solidFill>
              </a:rPr>
            </a:br>
            <a:r>
              <a:rPr lang="en-IN" sz="2000" dirty="0" smtClean="0">
                <a:solidFill>
                  <a:srgbClr val="00B050"/>
                </a:solidFill>
              </a:rPr>
              <a:t>Law has a legal binding. </a:t>
            </a:r>
            <a:br>
              <a:rPr lang="en-IN" sz="2000" dirty="0" smtClean="0">
                <a:solidFill>
                  <a:srgbClr val="00B050"/>
                </a:solidFill>
              </a:rPr>
            </a:br>
            <a:endParaRPr lang="en-IN" sz="2000" dirty="0">
              <a:solidFill>
                <a:srgbClr val="00B050"/>
              </a:solidFill>
            </a:endParaRPr>
          </a:p>
        </p:txBody>
      </p:sp>
      <p:pic>
        <p:nvPicPr>
          <p:cNvPr id="12291" name="Picture 5" descr="C:\Documents and Settings\Therap Services\Local Settings\Temporary Internet Files\Content.IE5\0KK606G9\MC900437517[1].wmf"/>
          <p:cNvPicPr>
            <a:picLocks noChangeAspect="1" noChangeArrowheads="1"/>
          </p:cNvPicPr>
          <p:nvPr/>
        </p:nvPicPr>
        <p:blipFill>
          <a:blip r:embed="rId3" cstate="print"/>
          <a:srcRect/>
          <a:stretch>
            <a:fillRect/>
          </a:stretch>
        </p:blipFill>
        <p:spPr bwMode="auto">
          <a:xfrm>
            <a:off x="5181600" y="3387240"/>
            <a:ext cx="3219450" cy="2457935"/>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219200" y="685800"/>
            <a:ext cx="6096000" cy="3048000"/>
          </a:xfrm>
        </p:spPr>
        <p:txBody>
          <a:bodyPr lIns="91440" tIns="45720" rIns="91440" bIns="45720" anchor="b">
            <a:noAutofit/>
          </a:bodyPr>
          <a:lstStyle/>
          <a:p>
            <a:r>
              <a:rPr lang="en-IN" sz="2000" dirty="0" smtClean="0"/>
              <a:t/>
            </a:r>
            <a:br>
              <a:rPr lang="en-IN" sz="2000" dirty="0" smtClean="0"/>
            </a:br>
            <a:r>
              <a:rPr lang="en-IN" sz="1800" dirty="0" smtClean="0">
                <a:solidFill>
                  <a:srgbClr val="00B050"/>
                </a:solidFill>
              </a:rPr>
              <a:t>Ethics </a:t>
            </a:r>
            <a:r>
              <a:rPr lang="en-IN" sz="1800" dirty="0" smtClean="0">
                <a:solidFill>
                  <a:srgbClr val="00B050"/>
                </a:solidFill>
              </a:rPr>
              <a:t>is a branch of moral philosophy that guides people about the basic human conduct.</a:t>
            </a:r>
            <a:r>
              <a:rPr lang="en-IN" sz="1800" dirty="0" smtClean="0"/>
              <a:t/>
            </a:r>
            <a:br>
              <a:rPr lang="en-IN" sz="1800" dirty="0" smtClean="0"/>
            </a:br>
            <a:r>
              <a:rPr lang="en-IN" sz="1800" dirty="0" smtClean="0">
                <a:solidFill>
                  <a:srgbClr val="6600FF"/>
                </a:solidFill>
              </a:rPr>
              <a:t>Set of guidelines</a:t>
            </a:r>
            <a:br>
              <a:rPr lang="en-IN" sz="1800" dirty="0" smtClean="0">
                <a:solidFill>
                  <a:srgbClr val="6600FF"/>
                </a:solidFill>
              </a:rPr>
            </a:br>
            <a:r>
              <a:rPr lang="en-IN" sz="1800" dirty="0" smtClean="0">
                <a:solidFill>
                  <a:srgbClr val="6600FF"/>
                </a:solidFill>
              </a:rPr>
              <a:t>Individual, Legal and Professional norms</a:t>
            </a:r>
            <a:r>
              <a:rPr lang="en-IN" sz="1800" dirty="0" smtClean="0"/>
              <a:t/>
            </a:r>
            <a:br>
              <a:rPr lang="en-IN" sz="1800" dirty="0" smtClean="0"/>
            </a:br>
            <a:r>
              <a:rPr lang="en-IN" sz="1800" dirty="0" smtClean="0"/>
              <a:t>They are abstract.</a:t>
            </a:r>
            <a:br>
              <a:rPr lang="en-IN" sz="1800" dirty="0" smtClean="0"/>
            </a:br>
            <a:r>
              <a:rPr lang="en-IN" sz="1800" dirty="0" smtClean="0">
                <a:solidFill>
                  <a:srgbClr val="FF3300"/>
                </a:solidFill>
              </a:rPr>
              <a:t>There is no punishment for violation of ethics.</a:t>
            </a:r>
            <a:r>
              <a:rPr lang="en-IN" sz="1800" dirty="0" smtClean="0"/>
              <a:t/>
            </a:r>
            <a:br>
              <a:rPr lang="en-IN" sz="1800" dirty="0" smtClean="0"/>
            </a:br>
            <a:r>
              <a:rPr lang="en-IN" sz="1800" dirty="0" smtClean="0"/>
              <a:t>Ethics are made to help people to decide what is right or wrong and how to act.</a:t>
            </a:r>
            <a:br>
              <a:rPr lang="en-IN" sz="1800" dirty="0" smtClean="0"/>
            </a:br>
            <a:r>
              <a:rPr lang="en-IN" sz="1800" dirty="0" smtClean="0">
                <a:solidFill>
                  <a:schemeClr val="bg2">
                    <a:lumMod val="50000"/>
                  </a:schemeClr>
                </a:solidFill>
              </a:rPr>
              <a:t>Ethics do not have a binding nature.</a:t>
            </a:r>
            <a:r>
              <a:rPr lang="en-IN" sz="1800" dirty="0" smtClean="0"/>
              <a:t/>
            </a:r>
            <a:br>
              <a:rPr lang="en-IN" sz="1800" dirty="0" smtClean="0"/>
            </a:br>
            <a:endParaRPr lang="en-IN" sz="2000" dirty="0">
              <a:solidFill>
                <a:srgbClr val="00B050"/>
              </a:solidFill>
            </a:endParaRPr>
          </a:p>
        </p:txBody>
      </p:sp>
      <p:pic>
        <p:nvPicPr>
          <p:cNvPr id="12291" name="Picture 5" descr="C:\Documents and Settings\Therap Services\Local Settings\Temporary Internet Files\Content.IE5\0KK606G9\MC900437517[1].wmf"/>
          <p:cNvPicPr>
            <a:picLocks noChangeAspect="1" noChangeArrowheads="1"/>
          </p:cNvPicPr>
          <p:nvPr/>
        </p:nvPicPr>
        <p:blipFill>
          <a:blip r:embed="rId3" cstate="print"/>
          <a:srcRect/>
          <a:stretch>
            <a:fillRect/>
          </a:stretch>
        </p:blipFill>
        <p:spPr bwMode="auto">
          <a:xfrm>
            <a:off x="5181600" y="3387240"/>
            <a:ext cx="3219450" cy="2457935"/>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990600" y="0"/>
            <a:ext cx="7772400" cy="1143000"/>
          </a:xfrm>
        </p:spPr>
        <p:txBody>
          <a:bodyPr lIns="91440" tIns="45720" rIns="91440" bIns="45720" anchor="b">
            <a:normAutofit/>
          </a:bodyPr>
          <a:lstStyle/>
          <a:p>
            <a:pPr algn="ctr" fontAlgn="auto">
              <a:spcAft>
                <a:spcPts val="0"/>
              </a:spcAft>
              <a:defRPr/>
            </a:pPr>
            <a:r>
              <a:rPr lang="en-US" sz="2400" dirty="0" smtClean="0">
                <a:solidFill>
                  <a:schemeClr val="tx2">
                    <a:satMod val="130000"/>
                  </a:schemeClr>
                </a:solidFill>
              </a:rPr>
              <a:t>Law </a:t>
            </a:r>
            <a:r>
              <a:rPr lang="en-US" sz="2400" dirty="0" err="1" smtClean="0">
                <a:solidFill>
                  <a:schemeClr val="tx2">
                    <a:satMod val="130000"/>
                  </a:schemeClr>
                </a:solidFill>
              </a:rPr>
              <a:t>vs</a:t>
            </a:r>
            <a:r>
              <a:rPr lang="en-US" sz="2400" dirty="0" smtClean="0">
                <a:solidFill>
                  <a:schemeClr val="tx2">
                    <a:satMod val="130000"/>
                  </a:schemeClr>
                </a:solidFill>
              </a:rPr>
              <a:t> </a:t>
            </a:r>
            <a:r>
              <a:rPr lang="en-US" sz="2400" dirty="0" smtClean="0">
                <a:solidFill>
                  <a:schemeClr val="tx2">
                    <a:satMod val="130000"/>
                  </a:schemeClr>
                </a:solidFill>
              </a:rPr>
              <a:t>Ethics</a:t>
            </a:r>
            <a:endParaRPr lang="en-US" sz="2400" dirty="0">
              <a:solidFill>
                <a:schemeClr val="tx2">
                  <a:satMod val="130000"/>
                </a:schemeClr>
              </a:solidFill>
            </a:endParaRPr>
          </a:p>
        </p:txBody>
      </p:sp>
      <p:sp>
        <p:nvSpPr>
          <p:cNvPr id="15363" name="Rectangle 3"/>
          <p:cNvSpPr>
            <a:spLocks noGrp="1" noChangeArrowheads="1"/>
          </p:cNvSpPr>
          <p:nvPr>
            <p:ph type="body" idx="4294967295"/>
          </p:nvPr>
        </p:nvSpPr>
        <p:spPr>
          <a:xfrm>
            <a:off x="1066800" y="1219200"/>
            <a:ext cx="7620000" cy="4800600"/>
          </a:xfrm>
        </p:spPr>
        <p:txBody>
          <a:bodyPr/>
          <a:lstStyle/>
          <a:p>
            <a:pPr lvl="0"/>
            <a:r>
              <a:rPr lang="en-IN" sz="2400" u="sng" dirty="0" smtClean="0"/>
              <a:t>The law is defined as the systematic body of rules that governs the whole society and the actions of its individual members. Ethics means the science of a standard human conduct.</a:t>
            </a:r>
            <a:endParaRPr lang="en-IN" sz="2400" dirty="0" smtClean="0"/>
          </a:p>
          <a:p>
            <a:pPr lvl="0"/>
            <a:r>
              <a:rPr lang="en-IN" sz="2400" u="sng" dirty="0" smtClean="0"/>
              <a:t>The law consists of a set of rules and regulations, whereas Ethics comprises of guidelines and principles that inform people about how to live or how to behave in a particular situation.</a:t>
            </a:r>
            <a:endParaRPr lang="en-IN" sz="2400" dirty="0" smtClean="0"/>
          </a:p>
          <a:p>
            <a:pPr lvl="0"/>
            <a:r>
              <a:rPr lang="en-IN" sz="2400" u="sng" dirty="0" smtClean="0"/>
              <a:t>The law is created by the Government, which may be local, regional, national or international. On the other hand, ethics are governed by an individual, legal or professional norms, i.e. workplace ethics, environmental ethics and so on.</a:t>
            </a:r>
            <a:endParaRPr lang="en-IN" sz="2400" dirty="0" smtClean="0"/>
          </a:p>
          <a:p>
            <a:pPr lvl="0"/>
            <a:endParaRPr lang="en-IN" sz="2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990600" y="0"/>
            <a:ext cx="7772400" cy="1143000"/>
          </a:xfrm>
        </p:spPr>
        <p:txBody>
          <a:bodyPr lIns="91440" tIns="45720" rIns="91440" bIns="45720" anchor="b">
            <a:normAutofit/>
          </a:bodyPr>
          <a:lstStyle/>
          <a:p>
            <a:pPr algn="ctr" fontAlgn="auto">
              <a:spcAft>
                <a:spcPts val="0"/>
              </a:spcAft>
              <a:defRPr/>
            </a:pPr>
            <a:r>
              <a:rPr lang="en-US" sz="2800" dirty="0" smtClean="0">
                <a:solidFill>
                  <a:schemeClr val="tx2">
                    <a:satMod val="130000"/>
                  </a:schemeClr>
                </a:solidFill>
              </a:rPr>
              <a:t>Law </a:t>
            </a:r>
            <a:r>
              <a:rPr lang="en-US" sz="2800" dirty="0" err="1" smtClean="0">
                <a:solidFill>
                  <a:schemeClr val="tx2">
                    <a:satMod val="130000"/>
                  </a:schemeClr>
                </a:solidFill>
              </a:rPr>
              <a:t>vs</a:t>
            </a:r>
            <a:r>
              <a:rPr lang="en-US" sz="2800" dirty="0" smtClean="0">
                <a:solidFill>
                  <a:schemeClr val="tx2">
                    <a:satMod val="130000"/>
                  </a:schemeClr>
                </a:solidFill>
              </a:rPr>
              <a:t> Ethics</a:t>
            </a:r>
            <a:endParaRPr lang="en-US" sz="2800" dirty="0">
              <a:solidFill>
                <a:schemeClr val="tx2">
                  <a:satMod val="130000"/>
                </a:schemeClr>
              </a:solidFill>
            </a:endParaRPr>
          </a:p>
        </p:txBody>
      </p:sp>
      <p:sp>
        <p:nvSpPr>
          <p:cNvPr id="15363" name="Rectangle 3"/>
          <p:cNvSpPr>
            <a:spLocks noGrp="1" noChangeArrowheads="1"/>
          </p:cNvSpPr>
          <p:nvPr>
            <p:ph type="body" idx="4294967295"/>
          </p:nvPr>
        </p:nvSpPr>
        <p:spPr>
          <a:xfrm>
            <a:off x="1066800" y="1219200"/>
            <a:ext cx="7620000" cy="4800600"/>
          </a:xfrm>
        </p:spPr>
        <p:txBody>
          <a:bodyPr/>
          <a:lstStyle/>
          <a:p>
            <a:pPr lvl="0"/>
            <a:r>
              <a:rPr lang="en-IN" sz="2400" u="sng" dirty="0" smtClean="0"/>
              <a:t>The law is expressed in the constitution in a written form. As opposed to ethics, it cannot be found in writing form.</a:t>
            </a:r>
            <a:endParaRPr lang="en-IN" sz="2400" dirty="0" smtClean="0"/>
          </a:p>
          <a:p>
            <a:pPr lvl="0"/>
            <a:r>
              <a:rPr lang="en-IN" sz="2400" u="sng" dirty="0" smtClean="0"/>
              <a:t>The breach of law may result in punishment or penalty, or both which is not in the case of breach of ethics.</a:t>
            </a:r>
            <a:endParaRPr lang="en-IN" sz="2400" dirty="0" smtClean="0"/>
          </a:p>
          <a:p>
            <a:pPr lvl="0"/>
            <a:r>
              <a:rPr lang="en-IN" sz="2400" u="sng" dirty="0" smtClean="0"/>
              <a:t>The objective of the law is to maintain social order and peace within the nation and protection to all the citizens. Unlike, ethics that are the code of conduct that helps a person to decide what is right or wrong and how to act.</a:t>
            </a:r>
            <a:endParaRPr lang="en-IN" sz="2400" dirty="0" smtClean="0"/>
          </a:p>
          <a:p>
            <a:pPr lvl="0"/>
            <a:r>
              <a:rPr lang="en-IN" sz="2400" u="sng" dirty="0" smtClean="0"/>
              <a:t>The law creates a legal binding, but ethics has no such binding on the people.</a:t>
            </a:r>
            <a:endParaRPr lang="en-IN" sz="2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371600" y="381000"/>
            <a:ext cx="7315200" cy="533400"/>
          </a:xfrm>
        </p:spPr>
        <p:txBody>
          <a:bodyPr lIns="91440" tIns="45720" rIns="91440" bIns="45720" anchor="b">
            <a:normAutofit/>
          </a:bodyPr>
          <a:lstStyle/>
          <a:p>
            <a:pPr algn="ctr" fontAlgn="auto">
              <a:spcAft>
                <a:spcPts val="0"/>
              </a:spcAft>
              <a:defRPr/>
            </a:pPr>
            <a:r>
              <a:rPr lang="en-US" sz="2400" dirty="0" smtClean="0">
                <a:solidFill>
                  <a:schemeClr val="tx2">
                    <a:satMod val="130000"/>
                  </a:schemeClr>
                </a:solidFill>
                <a:effectLst/>
              </a:rPr>
              <a:t>CONCLUSION</a:t>
            </a:r>
            <a:endParaRPr lang="en-US" sz="2400" dirty="0">
              <a:solidFill>
                <a:schemeClr val="tx2">
                  <a:satMod val="130000"/>
                </a:schemeClr>
              </a:solidFill>
              <a:effectLst/>
            </a:endParaRPr>
          </a:p>
        </p:txBody>
      </p:sp>
      <p:sp>
        <p:nvSpPr>
          <p:cNvPr id="13315" name="Rectangle 3"/>
          <p:cNvSpPr>
            <a:spLocks noGrp="1" noChangeArrowheads="1"/>
          </p:cNvSpPr>
          <p:nvPr>
            <p:ph type="body" idx="4294967295"/>
          </p:nvPr>
        </p:nvSpPr>
        <p:spPr>
          <a:xfrm>
            <a:off x="1371600" y="990600"/>
            <a:ext cx="7239000" cy="5410200"/>
          </a:xfrm>
        </p:spPr>
        <p:txBody>
          <a:bodyPr/>
          <a:lstStyle/>
          <a:p>
            <a:r>
              <a:rPr lang="en-IN" sz="2000" u="sng" dirty="0" smtClean="0"/>
              <a:t>By </a:t>
            </a:r>
            <a:r>
              <a:rPr lang="en-IN" sz="2000" u="sng" dirty="0" smtClean="0"/>
              <a:t>ethics, we mean that branch of moral philosophy that guides people about what is good or bad. It is a collection of fundamental concepts and principles of an ideal human character. The principles help us in making decisions regarding, what is right or wrong. It informs us about how to act in a particular situation and make a judgment to make better choices for ourselves.</a:t>
            </a:r>
            <a:endParaRPr lang="en-IN" sz="2000" dirty="0" smtClean="0"/>
          </a:p>
          <a:p>
            <a:pPr>
              <a:buNone/>
            </a:pPr>
            <a:endParaRPr lang="en-US" sz="2000" dirty="0" smtClean="0"/>
          </a:p>
        </p:txBody>
      </p:sp>
      <p:pic>
        <p:nvPicPr>
          <p:cNvPr id="13316" name="Picture 6" descr="C:\Documents and Settings\Therap Services\Local Settings\Temporary Internet Files\Content.IE5\UKX8595E\MC900437515[1].wmf"/>
          <p:cNvPicPr>
            <a:picLocks noChangeAspect="1" noChangeArrowheads="1"/>
          </p:cNvPicPr>
          <p:nvPr/>
        </p:nvPicPr>
        <p:blipFill>
          <a:blip r:embed="rId3" cstate="print"/>
          <a:srcRect/>
          <a:stretch>
            <a:fillRect/>
          </a:stretch>
        </p:blipFill>
        <p:spPr bwMode="auto">
          <a:xfrm>
            <a:off x="4648200" y="3198540"/>
            <a:ext cx="3911600" cy="3110185"/>
          </a:xfrm>
          <a:prstGeom prst="rect">
            <a:avLst/>
          </a:prstGeom>
          <a:noFill/>
          <a:ln w="9525">
            <a:noFill/>
            <a:miter lim="800000"/>
            <a:headEnd/>
            <a:tailEnd/>
          </a:ln>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DEFINEDINNAVIGATOR" val="False"/>
  <p:tag name="BRANCHTO"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647</TotalTime>
  <Words>879</Words>
  <Application>Microsoft Office PowerPoint</Application>
  <PresentationFormat>On-screen Show (4:3)</PresentationFormat>
  <Paragraphs>52</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Ethics vs Law</vt:lpstr>
      <vt:lpstr>What Law?</vt:lpstr>
      <vt:lpstr>What is Ethics</vt:lpstr>
      <vt:lpstr>Ethics vs Law</vt:lpstr>
      <vt:lpstr> The law refers to a systematic body of rules that governs the whole society and the actions of its individual members. What is it? Set of rules and regulations Governed By Government Expression Expressed and published in writing. Violation Violation of law is not permissible which may result in punishment like imprisonment or fine or both.  Objective Law is created with an intent to maintain social order and peace in the society and provide protection to all the citizens. Binding Law has a legal binding.  </vt:lpstr>
      <vt:lpstr> Ethics is a branch of moral philosophy that guides people about the basic human conduct. Set of guidelines Individual, Legal and Professional norms They are abstract. There is no punishment for violation of ethics. Ethics are made to help people to decide what is right or wrong and how to act. Ethics do not have a binding nature. </vt:lpstr>
      <vt:lpstr>Law vs Ethics</vt:lpstr>
      <vt:lpstr>Law vs Ethics</vt:lpstr>
      <vt:lpstr>CONCLUSION</vt:lpstr>
      <vt:lpstr>CONCLUSION</vt:lpstr>
    </vt:vector>
  </TitlesOfParts>
  <Company>VCU Health Care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Professionalism in the Workplace</dc:title>
  <dc:creator>Cbritton</dc:creator>
  <cp:lastModifiedBy>Charles</cp:lastModifiedBy>
  <cp:revision>34</cp:revision>
  <cp:lastPrinted>1601-01-01T00:00:00Z</cp:lastPrinted>
  <dcterms:created xsi:type="dcterms:W3CDTF">2003-04-24T00:10:08Z</dcterms:created>
  <dcterms:modified xsi:type="dcterms:W3CDTF">2017-10-18T18:10:31Z</dcterms:modified>
</cp:coreProperties>
</file>