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legacyDocTextInfo.bin" ContentType="application/vnd.ms-office.legacyDocTextInf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ms-office.legacyDiagramTex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82" r:id="rId3"/>
    <p:sldId id="283" r:id="rId4"/>
    <p:sldId id="284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7" r:id="rId14"/>
    <p:sldId id="281" r:id="rId15"/>
    <p:sldId id="287" r:id="rId16"/>
    <p:sldId id="286" r:id="rId17"/>
    <p:sldId id="276" r:id="rId18"/>
    <p:sldId id="278" r:id="rId19"/>
    <p:sldId id="279" r:id="rId20"/>
    <p:sldId id="269" r:id="rId21"/>
    <p:sldId id="270" r:id="rId22"/>
    <p:sldId id="271" r:id="rId23"/>
    <p:sldId id="274" r:id="rId24"/>
    <p:sldId id="272" r:id="rId25"/>
    <p:sldId id="273" r:id="rId26"/>
  </p:sldIdLst>
  <p:sldSz cx="9144000" cy="6858000" type="screen4x3"/>
  <p:notesSz cx="7077075" cy="9051925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rgbClr val="000066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000066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000066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000066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000066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rgbClr val="000066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rgbClr val="000066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rgbClr val="000066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rgbClr val="000066"/>
        </a:solidFill>
        <a:latin typeface="Arial" charset="0"/>
        <a:ea typeface="ＭＳ Ｐゴシック" pitchFamily="34" charset="-128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66"/>
    <a:srgbClr val="FBFBFB"/>
    <a:srgbClr val="EDD89B"/>
    <a:srgbClr val="CEB448"/>
    <a:srgbClr val="FFFF66"/>
    <a:srgbClr val="FFCC00"/>
    <a:srgbClr val="00C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812" y="-90"/>
      </p:cViewPr>
      <p:guideLst>
        <p:guide orient="horz" pos="2851"/>
        <p:guide pos="222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06/relationships/legacyDocTextInfo" Target="legacyDocTextInfo.bin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microsoft.com/office/2006/relationships/legacyDiagramText" Target="legacyDiagramText3.bin"/><Relationship Id="rId2" Type="http://schemas.microsoft.com/office/2006/relationships/legacyDiagramText" Target="legacyDiagramText2.bin"/><Relationship Id="rId1" Type="http://schemas.microsoft.com/office/2006/relationships/legacyDiagramText" Target="legacyDiagramText1.bin"/><Relationship Id="rId6" Type="http://schemas.microsoft.com/office/2006/relationships/legacyDiagramText" Target="legacyDiagramText6.bin"/><Relationship Id="rId5" Type="http://schemas.microsoft.com/office/2006/relationships/legacyDiagramText" Target="legacyDiagramText5.bin"/><Relationship Id="rId4" Type="http://schemas.microsoft.com/office/2006/relationships/legacyDiagramText" Target="legacyDiagramText4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7050" cy="452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157" tIns="46079" rIns="92157" bIns="46079" numCol="1" anchor="t" anchorCtr="0" compatLnSpc="1">
            <a:prstTxWarp prst="textNoShape">
              <a:avLst/>
            </a:prstTxWarp>
          </a:bodyPr>
          <a:lstStyle>
            <a:lvl1pPr defTabSz="921736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0025" y="0"/>
            <a:ext cx="3067050" cy="452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157" tIns="46079" rIns="92157" bIns="46079" numCol="1" anchor="t" anchorCtr="0" compatLnSpc="1">
            <a:prstTxWarp prst="textNoShape">
              <a:avLst/>
            </a:prstTxWarp>
          </a:bodyPr>
          <a:lstStyle>
            <a:lvl1pPr algn="r" defTabSz="921736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0025" y="8599488"/>
            <a:ext cx="3067050" cy="452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157" tIns="46079" rIns="92157" bIns="46079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5AA97CA-8449-42B9-93AF-4FB27F3B8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2843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7050" cy="452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157" tIns="46079" rIns="92157" bIns="46079" numCol="1" anchor="t" anchorCtr="0" compatLnSpc="1">
            <a:prstTxWarp prst="textNoShape">
              <a:avLst/>
            </a:prstTxWarp>
          </a:bodyPr>
          <a:lstStyle>
            <a:lvl1pPr defTabSz="921736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0025" y="0"/>
            <a:ext cx="3067050" cy="452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157" tIns="46079" rIns="92157" bIns="46079" numCol="1" anchor="t" anchorCtr="0" compatLnSpc="1">
            <a:prstTxWarp prst="textNoShape">
              <a:avLst/>
            </a:prstTxWarp>
          </a:bodyPr>
          <a:lstStyle>
            <a:lvl1pPr algn="r" defTabSz="921736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6350" y="679450"/>
            <a:ext cx="4524375" cy="3394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2975" y="4300538"/>
            <a:ext cx="5191125" cy="40719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157" tIns="46079" rIns="92157" bIns="460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99488"/>
            <a:ext cx="3067050" cy="452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157" tIns="46079" rIns="92157" bIns="46079" numCol="1" anchor="b" anchorCtr="0" compatLnSpc="1">
            <a:prstTxWarp prst="textNoShape">
              <a:avLst/>
            </a:prstTxWarp>
          </a:bodyPr>
          <a:lstStyle>
            <a:lvl1pPr defTabSz="921736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Trade &amp; Industrial Education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0025" y="8599488"/>
            <a:ext cx="3067050" cy="452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157" tIns="46079" rIns="92157" bIns="46079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8BE0F0F-B339-4ECE-9255-1E47808AD0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132532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0750"/>
            <a:r>
              <a:rPr lang="en-US" smtClean="0">
                <a:ea typeface="ＭＳ Ｐゴシック" pitchFamily="34" charset="-128"/>
              </a:rPr>
              <a:t>Trade &amp; Industrial Education</a:t>
            </a:r>
          </a:p>
        </p:txBody>
      </p:sp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5A207B-7869-45FB-86C7-D27C53546296}" type="slidenum">
              <a:rPr lang="en-US" smtClean="0">
                <a:latin typeface="Times New Roman" pitchFamily="18" charset="0"/>
                <a:ea typeface="ＭＳ Ｐゴシック" pitchFamily="34" charset="-128"/>
              </a:rPr>
              <a:pPr/>
              <a:t>1</a:t>
            </a:fld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5421CA-1C3C-4CEB-AB45-7ADDCDD794B5}" type="slidenum">
              <a:rPr lang="en-US"/>
              <a:pPr/>
              <a:t>13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6EBF76-6FD4-49E3-B165-C540EECC2354}" type="slidenum">
              <a:rPr lang="en-US"/>
              <a:pPr/>
              <a:t>14</a:t>
            </a:fld>
            <a:endParaRPr lang="en-US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E0BC126-3D45-4C49-A134-0F375AC7B2AC}" type="slidenum">
              <a:rPr lang="es-CL" smtClean="0"/>
              <a:pPr/>
              <a:t>15</a:t>
            </a:fld>
            <a:endParaRPr lang="es-CL" smtClean="0"/>
          </a:p>
        </p:txBody>
      </p:sp>
      <p:sp>
        <p:nvSpPr>
          <p:cNvPr id="4710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276350" y="688975"/>
            <a:ext cx="4524375" cy="33940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8" name="Rectangle 2"/>
          <p:cNvSpPr>
            <a:spLocks noChangeArrowheads="1"/>
          </p:cNvSpPr>
          <p:nvPr>
            <p:ph type="body" idx="1"/>
          </p:nvPr>
        </p:nvSpPr>
        <p:spPr>
          <a:xfrm>
            <a:off x="707708" y="4299665"/>
            <a:ext cx="5661660" cy="4073366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People have a lot of reasons for being ethical:</a:t>
            </a:r>
          </a:p>
          <a:p>
            <a:r>
              <a:rPr lang="en-US" smtClean="0"/>
              <a:t>Inner benefit.  Virtue is its own reward.</a:t>
            </a:r>
          </a:p>
          <a:p>
            <a:r>
              <a:rPr lang="en-US" smtClean="0"/>
              <a:t>It gives us a personal advantage.</a:t>
            </a:r>
          </a:p>
          <a:p>
            <a:r>
              <a:rPr lang="en-US" smtClean="0"/>
              <a:t>It leads to approval, self-esteem, admiration and respect of peers.</a:t>
            </a:r>
          </a:p>
          <a:p>
            <a:r>
              <a:rPr lang="en-US" smtClean="0"/>
              <a:t>Good behavior can please or help you serve your GOD.</a:t>
            </a:r>
          </a:p>
          <a:p>
            <a:r>
              <a:rPr lang="en-US" smtClean="0"/>
              <a:t>Some people are ethical out of habit, they were trained as children.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D7C7E1-AE5F-4DCC-8580-3A0A2461AE4A}" type="slidenum">
              <a:rPr lang="en-US"/>
              <a:pPr/>
              <a:t>17</a:t>
            </a:fld>
            <a:endParaRPr lang="en-US"/>
          </a:p>
        </p:txBody>
      </p:sp>
      <p:sp>
        <p:nvSpPr>
          <p:cNvPr id="45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28E8B7-C813-4B59-820A-D29EFD6AC3FB}" type="slidenum">
              <a:rPr lang="en-US"/>
              <a:pPr/>
              <a:t>18</a:t>
            </a:fld>
            <a:endParaRPr lang="en-US"/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E6AFC6-18FA-483B-A529-A943691E1408}" type="slidenum">
              <a:rPr lang="en-US"/>
              <a:pPr/>
              <a:t>19</a:t>
            </a:fld>
            <a:endParaRPr lang="en-US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/>
        </p:nvSpPr>
        <p:spPr bwMode="auto">
          <a:xfrm>
            <a:off x="609600" y="1600200"/>
            <a:ext cx="8001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9" descr="ARTS_SMcopy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4613" y="228600"/>
            <a:ext cx="337978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33400" y="1600200"/>
            <a:ext cx="8001000" cy="1000125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7685087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37338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UNT in partnership with TEA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5E437-9430-4F99-82ED-1283CE19A8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r>
              <a:rPr lang="en-US" altLang="en-US"/>
              <a:t>Copyright © Texas Education Agency, 2012. All rights reserved. Images and other multimedia content used with permission.</a:t>
            </a:r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UNT in partnership with TEA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Texas Education Agency, 2012. All rights reserved. Images and other multimedia content used with permission.</a:t>
            </a:r>
            <a:endParaRPr lang="en-US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CDD21-CEF5-431C-88CC-362D523D13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UNT in partnership with TEA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Texas Education Agency, 2012. All rights reserved. Images and other multimedia content used with permission.</a:t>
            </a:r>
            <a:endParaRPr lang="en-US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C7D34D-BC6D-49D8-AA78-0CDFDFC34A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6248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UNT in partnership with TEA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Texas Education Agency, 2012. All rights reserved. Images and other multimedia content used with permission.</a:t>
            </a:r>
            <a:endParaRPr lang="en-US" alt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B6A60-5CD2-4687-833A-E440D514D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6248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UNT in partnership with TEA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Texas Education Agency, 2012. All rights reserved. Images and other multimedia content used with permission.</a:t>
            </a:r>
            <a:endParaRPr lang="en-US" alt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06910-2D89-4514-BC30-7748F3F29A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6248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UNT in partnership with TEA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Texas Education Agency, 2012. All rights reserved. Images and other multimedia content used with permission.</a:t>
            </a:r>
            <a:endParaRPr lang="en-US" alt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6E20D-8347-4631-89BF-393DF40409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UNT in partnership with TEA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Texas Education Agency, 2012. All rights reserved. Images and other multimedia content used with permission.</a:t>
            </a:r>
            <a:endParaRPr lang="en-US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A73A8-2B34-435A-8B1B-05004EF97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UNT in partnership with TEA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Texas Education Agency, 2012. All rights reserved. Images and other multimedia content used with permission.</a:t>
            </a:r>
            <a:endParaRPr lang="en-US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54A14-11FF-4B64-9495-3F24256487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UNT in partnership with TEA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Texas Education Agency, 2012. All rights reserved. Images and other multimedia content used with permission.</a:t>
            </a:r>
            <a:endParaRPr lang="en-US" alt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E5F91-E05B-4482-819A-17705F7C5C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UNT in partnership with TEA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Texas Education Agency, 2012. All rights reserved. Images and other multimedia content used with permission.</a:t>
            </a:r>
            <a:endParaRPr lang="en-US" alt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3E300-4197-4DEC-8A8B-1C3B62CD23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UNT in partnership with TEA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Texas Education Agency, 2012. All rights reserved. Images and other multimedia content used with permission.</a:t>
            </a:r>
            <a:endParaRPr lang="en-US" alt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E3E73-6360-4173-9532-EB2808A886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UNT in partnership with TEA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Texas Education Agency, 2012. All rights reserved. Images and other multimedia content used with permission.</a:t>
            </a:r>
            <a:endParaRPr lang="en-US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C6639-884D-4801-B815-B7434579F8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UNT in partnership with TEA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Texas Education Agency, 2012. All rights reserved. Images and other multimedia content used with permission.</a:t>
            </a:r>
            <a:endParaRPr lang="en-US" alt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39017-05F5-48BF-B820-8DB7C116B6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UNT in partnership with TEA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Texas Education Agency, 2012. All rights reserved. Images and other multimedia content used with permission.</a:t>
            </a:r>
            <a:endParaRPr lang="en-US" alt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48AD4-6423-4AD9-941C-E7998081F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6248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tx1"/>
                </a:solidFill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UNT in partnership with TEA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2484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Copyright © Texas Education Agency, 2012. All rights reserved. Images and other multimedia content used with permission.</a:t>
            </a:r>
            <a:endParaRPr lang="en-US" altLang="en-US" dirty="0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78A0B6A-D53C-48DF-9250-C852444049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ARTS_SMcopy.jpg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29413" y="381000"/>
            <a:ext cx="218598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5" r:id="rId3"/>
    <p:sldLayoutId id="2147483664" r:id="rId4"/>
    <p:sldLayoutId id="2147483663" r:id="rId5"/>
    <p:sldLayoutId id="2147483662" r:id="rId6"/>
    <p:sldLayoutId id="2147483661" r:id="rId7"/>
    <p:sldLayoutId id="2147483660" r:id="rId8"/>
    <p:sldLayoutId id="2147483659" r:id="rId9"/>
    <p:sldLayoutId id="2147483658" r:id="rId10"/>
    <p:sldLayoutId id="2147483657" r:id="rId11"/>
    <p:sldLayoutId id="2147483656" r:id="rId12"/>
    <p:sldLayoutId id="2147483655" r:id="rId13"/>
    <p:sldLayoutId id="2147483654" r:id="rId14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rgbClr val="000066"/>
          </a:solidFill>
          <a:latin typeface="+mn-lt"/>
          <a:ea typeface="ＭＳ Ｐゴシック" charset="0"/>
          <a:cs typeface="ＭＳ Ｐゴシック" charset="0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rgbClr val="000066"/>
          </a:solidFill>
          <a:latin typeface="+mn-lt"/>
          <a:ea typeface="ＭＳ Ｐゴシック" charset="0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rgbClr val="000066"/>
          </a:solidFill>
          <a:latin typeface="+mn-lt"/>
          <a:ea typeface="ＭＳ Ｐゴシック" charset="0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rgbClr val="000066"/>
          </a:solidFill>
          <a:latin typeface="+mn-lt"/>
          <a:ea typeface="ＭＳ Ｐゴシック" charset="0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rgbClr val="000066"/>
          </a:solidFill>
          <a:latin typeface="+mn-lt"/>
          <a:ea typeface="ＭＳ Ｐゴシック" charset="0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rgbClr val="000066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rgbClr val="000066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rgbClr val="000066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rgbClr val="0000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ilosophypages.com/dy/ix1.htm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4527550" cy="304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sy="23000" kx="-1199993" algn="bl" rotWithShape="0">
              <a:srgbClr val="808080">
                <a:alpha val="20000"/>
              </a:srgbClr>
            </a:outerShdw>
          </a:effectLst>
        </p:spPr>
      </p:pic>
      <p:sp>
        <p:nvSpPr>
          <p:cNvPr id="1843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609600"/>
            <a:ext cx="48006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000066"/>
                </a:solidFill>
                <a:ea typeface="ＭＳ Ｐゴシック" pitchFamily="34" charset="-128"/>
              </a:rPr>
              <a:t> Professional </a:t>
            </a:r>
            <a:r>
              <a:rPr lang="en-US" sz="4400" dirty="0" smtClean="0">
                <a:solidFill>
                  <a:srgbClr val="000066"/>
                </a:solidFill>
                <a:ea typeface="ＭＳ Ｐゴシック" pitchFamily="34" charset="-128"/>
              </a:rPr>
              <a:t>Ethics</a:t>
            </a:r>
            <a:endParaRPr lang="en-US" sz="440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33552D4-F6BF-43C4-9961-B4C8EA49AC81}" type="slidenum">
              <a:rPr lang="en-US" smtClean="0">
                <a:ea typeface="ＭＳ Ｐゴシック" pitchFamily="34" charset="-128"/>
              </a:rPr>
              <a:pPr/>
              <a:t>1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2590800"/>
            <a:ext cx="3189288" cy="2362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Professionalism In The Workplace</a:t>
            </a:r>
            <a:endParaRPr lang="en-US" dirty="0" smtClean="0">
              <a:solidFill>
                <a:schemeClr val="bg2"/>
              </a:solidFill>
              <a:ea typeface="ＭＳ Ｐゴシック" pitchFamily="34" charset="-128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Texas Education Agency, 2012. All rights reserved. Images and other multimedia content used with permission.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Wrong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57200" y="1531938"/>
            <a:ext cx="4800600" cy="4411662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Contrary to fact or reason, unlawful, crooked, twisted, immoral, improper.</a:t>
            </a:r>
          </a:p>
          <a:p>
            <a:pPr marL="0" indent="0"/>
            <a:endParaRPr lang="en-US" smtClean="0">
              <a:ea typeface="ＭＳ Ｐゴシック" pitchFamily="34" charset="-128"/>
            </a:endParaRP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8B0F8F-16CF-4B6E-B4F6-9D1C64D3AE69}" type="slidenum">
              <a:rPr lang="en-US" smtClean="0">
                <a:ea typeface="ＭＳ Ｐゴシック" pitchFamily="34" charset="-128"/>
              </a:rPr>
              <a:pPr/>
              <a:t>10</a:t>
            </a:fld>
            <a:endParaRPr lang="en-US" smtClean="0">
              <a:ea typeface="ＭＳ Ｐゴシック" pitchFamily="34" charset="-128"/>
            </a:endParaRPr>
          </a:p>
        </p:txBody>
      </p:sp>
      <p:pic>
        <p:nvPicPr>
          <p:cNvPr id="25604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439870">
            <a:off x="4494213" y="584200"/>
            <a:ext cx="3679825" cy="555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Texas Education Agency, 2012. All rights reserved. Images and other multimedia content used with permission.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Content Placeholder 2"/>
          <p:cNvSpPr>
            <a:spLocks noGrp="1"/>
          </p:cNvSpPr>
          <p:nvPr>
            <p:ph idx="1"/>
          </p:nvPr>
        </p:nvSpPr>
        <p:spPr>
          <a:xfrm>
            <a:off x="3962400" y="1719263"/>
            <a:ext cx="4724400" cy="44116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   A set of conventional principles and expectations that are considered binding on any person who is a member of a particular group. 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19AEFE-47F1-406E-9C81-D12719D080AC}" type="slidenum">
              <a:rPr lang="en-US" smtClean="0">
                <a:ea typeface="ＭＳ Ｐゴシック" pitchFamily="34" charset="-128"/>
              </a:rPr>
              <a:pPr/>
              <a:t>11</a:t>
            </a:fld>
            <a:endParaRPr lang="en-US" smtClean="0">
              <a:ea typeface="ＭＳ Ｐゴシック" pitchFamily="34" charset="-128"/>
            </a:endParaRPr>
          </a:p>
        </p:txBody>
      </p:sp>
      <p:pic>
        <p:nvPicPr>
          <p:cNvPr id="26627" name="Picture 6" descr="Docto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37401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6248400" cy="1249363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Code of Conduct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Texas Education Agency, 2012. All rights reserved. Images and other multimedia content used with permission.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7" descr="SleepingEmployee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77724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Employee Expectations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229600" cy="11763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   What is expected of the employee to get the job done.</a:t>
            </a:r>
          </a:p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D10B4C-80DB-4027-9586-4D207222DE24}" type="slidenum">
              <a:rPr lang="en-US" smtClean="0">
                <a:ea typeface="ＭＳ Ｐゴシック" pitchFamily="34" charset="-128"/>
              </a:rPr>
              <a:pPr/>
              <a:t>12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Texas Education Agency, 2012. All rights reserved. Images and other multimedia content used with permission.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People Act Unethically</a:t>
            </a:r>
          </a:p>
        </p:txBody>
      </p:sp>
      <p:sp>
        <p:nvSpPr>
          <p:cNvPr id="376835" name="AutoShape 3"/>
          <p:cNvSpPr>
            <a:spLocks noChangeArrowheads="1"/>
          </p:cNvSpPr>
          <p:nvPr/>
        </p:nvSpPr>
        <p:spPr bwMode="auto">
          <a:xfrm>
            <a:off x="912813" y="1827213"/>
            <a:ext cx="7313612" cy="109696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bIns="91440" anchor="ctr"/>
          <a:lstStyle/>
          <a:p>
            <a:pPr eaLnBrk="1" hangingPunct="1"/>
            <a:r>
              <a:rPr lang="en-US" sz="2800"/>
              <a:t>The person’s ethical standards are different</a:t>
            </a:r>
          </a:p>
          <a:p>
            <a:pPr eaLnBrk="1" hangingPunct="1"/>
            <a:r>
              <a:rPr lang="en-US" sz="2800"/>
              <a:t>from those of society as a whole.</a:t>
            </a:r>
          </a:p>
        </p:txBody>
      </p:sp>
      <p:sp>
        <p:nvSpPr>
          <p:cNvPr id="376836" name="AutoShape 4"/>
          <p:cNvSpPr>
            <a:spLocks noChangeArrowheads="1"/>
          </p:cNvSpPr>
          <p:nvPr/>
        </p:nvSpPr>
        <p:spPr bwMode="auto">
          <a:xfrm>
            <a:off x="912813" y="3289300"/>
            <a:ext cx="7313612" cy="63976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bIns="91440" anchor="ctr"/>
          <a:lstStyle/>
          <a:p>
            <a:r>
              <a:rPr lang="en-US" sz="2800"/>
              <a:t>The person chooses to act selfishly.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Ethical Dilemmas</a:t>
            </a:r>
          </a:p>
        </p:txBody>
      </p:sp>
      <p:sp>
        <p:nvSpPr>
          <p:cNvPr id="380931" name="AutoShape 3"/>
          <p:cNvSpPr>
            <a:spLocks noChangeArrowheads="1"/>
          </p:cNvSpPr>
          <p:nvPr/>
        </p:nvSpPr>
        <p:spPr bwMode="auto">
          <a:xfrm>
            <a:off x="1095375" y="1827213"/>
            <a:ext cx="6946900" cy="155416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bIns="91440" anchor="ctr"/>
          <a:lstStyle/>
          <a:p>
            <a:pPr eaLnBrk="1" hangingPunct="1"/>
            <a:r>
              <a:rPr lang="en-US" sz="2800"/>
              <a:t>An ethical dilemma is a situation a person</a:t>
            </a:r>
          </a:p>
          <a:p>
            <a:pPr eaLnBrk="1" hangingPunct="1"/>
            <a:r>
              <a:rPr lang="en-US" sz="2800"/>
              <a:t>faces in which a decision must be made</a:t>
            </a:r>
          </a:p>
          <a:p>
            <a:pPr eaLnBrk="1" hangingPunct="1"/>
            <a:r>
              <a:rPr lang="en-US" sz="2800"/>
              <a:t>about appropriate behavior.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960438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600" smtClean="0">
                <a:latin typeface="Calibri" charset="0"/>
              </a:rPr>
              <a:t>Ethics is two- way!</a:t>
            </a: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8458200" y="6492875"/>
            <a:ext cx="457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31C05734-4C2A-4B33-99EC-7C436D96BA0E}" type="slidenum">
              <a:rPr lang="es-CL" sz="1400" b="1">
                <a:solidFill>
                  <a:srgbClr val="000000"/>
                </a:solidFill>
                <a:latin typeface="Calibri" charset="0"/>
              </a:rPr>
              <a:pPr hangingPunct="1">
                <a:lnSpc>
                  <a:spcPct val="100000"/>
                </a:lnSpc>
              </a:pPr>
              <a:t>15</a:t>
            </a:fld>
            <a:endParaRPr lang="es-CL" sz="1400" b="1">
              <a:solidFill>
                <a:srgbClr val="000000"/>
              </a:solidFill>
              <a:latin typeface="Calibri" charset="0"/>
            </a:endParaRP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2000" y="1524000"/>
            <a:ext cx="5080000" cy="3810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D1F92-1723-4549-AFEB-C0935A3ED436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82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b="0" dirty="0" smtClean="0">
                <a:latin typeface="Arial Black" pitchFamily="34" charset="0"/>
              </a:rPr>
              <a:t>WHY BE ETHICAL</a:t>
            </a:r>
            <a:r>
              <a:rPr lang="en-US" sz="4800" b="1" dirty="0" smtClean="0">
                <a:latin typeface="Arial Black" pitchFamily="34" charset="0"/>
              </a:rPr>
              <a:t>?</a:t>
            </a:r>
          </a:p>
        </p:txBody>
      </p:sp>
      <p:sp>
        <p:nvSpPr>
          <p:cNvPr id="82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7158" y="1357298"/>
            <a:ext cx="8558242" cy="928702"/>
          </a:xfrm>
        </p:spPr>
        <p:txBody>
          <a:bodyPr/>
          <a:lstStyle/>
          <a:p>
            <a:pPr eaLnBrk="1" hangingPunct="1"/>
            <a:r>
              <a:rPr lang="en-US" sz="2000" b="1" dirty="0" smtClean="0"/>
              <a:t>It’s just good business	</a:t>
            </a:r>
          </a:p>
          <a:p>
            <a:pPr eaLnBrk="1" hangingPunct="1"/>
            <a:r>
              <a:rPr lang="en-US" sz="2000" b="1" dirty="0" smtClean="0"/>
              <a:t>It’s the smart thing to do</a:t>
            </a:r>
          </a:p>
        </p:txBody>
      </p:sp>
      <p:graphicFrame>
        <p:nvGraphicFramePr>
          <p:cNvPr id="8198" name="Diagram 6"/>
          <p:cNvGraphicFramePr>
            <a:graphicFrameLocks/>
          </p:cNvGraphicFramePr>
          <p:nvPr>
            <p:ph sz="half" idx="2"/>
          </p:nvPr>
        </p:nvGraphicFramePr>
        <p:xfrm>
          <a:off x="1828800" y="2133600"/>
          <a:ext cx="5029200" cy="4495800"/>
        </p:xfrm>
        <a:graphic>
          <a:graphicData uri="http://schemas.openxmlformats.org/drawingml/2006/compatibility">
            <com:legacyDrawing xmlns:com="http://schemas.openxmlformats.org/drawingml/2006/compatibility" spid="_x0000_s102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Need for Ethics</a:t>
            </a:r>
          </a:p>
        </p:txBody>
      </p:sp>
      <p:sp>
        <p:nvSpPr>
          <p:cNvPr id="375811" name="AutoShape 3"/>
          <p:cNvSpPr>
            <a:spLocks noChangeArrowheads="1"/>
          </p:cNvSpPr>
          <p:nvPr/>
        </p:nvSpPr>
        <p:spPr bwMode="auto">
          <a:xfrm>
            <a:off x="1004888" y="1827213"/>
            <a:ext cx="7129462" cy="109696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bIns="91440" anchor="ctr"/>
          <a:lstStyle/>
          <a:p>
            <a:pPr eaLnBrk="1" hangingPunct="1"/>
            <a:r>
              <a:rPr lang="en-US" sz="2800" dirty="0"/>
              <a:t>Ethical behavior is necessary for a society</a:t>
            </a:r>
          </a:p>
          <a:p>
            <a:pPr eaLnBrk="1" hangingPunct="1"/>
            <a:r>
              <a:rPr lang="en-US" sz="2800" dirty="0"/>
              <a:t>to function in an orderly manner.</a:t>
            </a:r>
          </a:p>
        </p:txBody>
      </p:sp>
      <p:sp>
        <p:nvSpPr>
          <p:cNvPr id="375812" name="AutoShape 4"/>
          <p:cNvSpPr>
            <a:spLocks noChangeArrowheads="1"/>
          </p:cNvSpPr>
          <p:nvPr/>
        </p:nvSpPr>
        <p:spPr bwMode="auto">
          <a:xfrm>
            <a:off x="1004888" y="3381375"/>
            <a:ext cx="7129462" cy="155416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bIns="91440" anchor="ctr"/>
          <a:lstStyle/>
          <a:p>
            <a:pPr eaLnBrk="1" hangingPunct="1"/>
            <a:r>
              <a:rPr lang="en-US" sz="2800"/>
              <a:t>The need for ethics in society is sufficiently</a:t>
            </a:r>
          </a:p>
          <a:p>
            <a:pPr eaLnBrk="1" hangingPunct="1"/>
            <a:r>
              <a:rPr lang="en-US" sz="2800"/>
              <a:t>important that many commonly held</a:t>
            </a:r>
          </a:p>
          <a:p>
            <a:pPr eaLnBrk="1" hangingPunct="1"/>
            <a:r>
              <a:rPr lang="en-US" sz="2800"/>
              <a:t>ethical values are incorporated into laws.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Person Chooses to</a:t>
            </a:r>
            <a:br>
              <a:rPr lang="en-US"/>
            </a:br>
            <a:r>
              <a:rPr lang="en-US"/>
              <a:t>Act Selfishly – Example</a:t>
            </a:r>
          </a:p>
        </p:txBody>
      </p:sp>
      <p:sp>
        <p:nvSpPr>
          <p:cNvPr id="377859" name="AutoShape 3"/>
          <p:cNvSpPr>
            <a:spLocks noChangeArrowheads="1"/>
          </p:cNvSpPr>
          <p:nvPr/>
        </p:nvSpPr>
        <p:spPr bwMode="auto">
          <a:xfrm>
            <a:off x="639763" y="1827213"/>
            <a:ext cx="7861300" cy="109696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bIns="91440" anchor="ctr"/>
          <a:lstStyle/>
          <a:p>
            <a:pPr eaLnBrk="1" hangingPunct="1"/>
            <a:r>
              <a:rPr lang="en-US" sz="2800" b="1" i="1"/>
              <a:t>Person A</a:t>
            </a:r>
            <a:r>
              <a:rPr lang="en-US" sz="2800" i="1"/>
              <a:t> </a:t>
            </a:r>
            <a:r>
              <a:rPr lang="en-US" sz="2800"/>
              <a:t>finds a briefcase containing</a:t>
            </a:r>
          </a:p>
          <a:p>
            <a:pPr eaLnBrk="1" hangingPunct="1"/>
            <a:r>
              <a:rPr lang="en-US" sz="2800"/>
              <a:t>important papers and $1,000.</a:t>
            </a:r>
          </a:p>
        </p:txBody>
      </p:sp>
      <p:sp>
        <p:nvSpPr>
          <p:cNvPr id="377860" name="AutoShape 4"/>
          <p:cNvSpPr>
            <a:spLocks noChangeArrowheads="1"/>
          </p:cNvSpPr>
          <p:nvPr/>
        </p:nvSpPr>
        <p:spPr bwMode="auto">
          <a:xfrm>
            <a:off x="639763" y="3198813"/>
            <a:ext cx="7861300" cy="63976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bIns="91440" anchor="ctr"/>
          <a:lstStyle/>
          <a:p>
            <a:r>
              <a:rPr lang="en-US" sz="2800"/>
              <a:t>He tosses the briefcase and keeps the money.</a:t>
            </a:r>
          </a:p>
        </p:txBody>
      </p:sp>
      <p:sp>
        <p:nvSpPr>
          <p:cNvPr id="377861" name="AutoShape 5"/>
          <p:cNvSpPr>
            <a:spLocks noChangeArrowheads="1"/>
          </p:cNvSpPr>
          <p:nvPr/>
        </p:nvSpPr>
        <p:spPr bwMode="auto">
          <a:xfrm>
            <a:off x="639763" y="4113213"/>
            <a:ext cx="7861300" cy="63976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bIns="91440" anchor="ctr"/>
          <a:lstStyle/>
          <a:p>
            <a:r>
              <a:rPr lang="en-US" sz="2800"/>
              <a:t>He brags to his friends about his good fortune.</a:t>
            </a:r>
          </a:p>
        </p:txBody>
      </p:sp>
      <p:sp>
        <p:nvSpPr>
          <p:cNvPr id="377862" name="AutoShape 6"/>
          <p:cNvSpPr>
            <a:spLocks noChangeArrowheads="1"/>
          </p:cNvSpPr>
          <p:nvPr/>
        </p:nvSpPr>
        <p:spPr bwMode="auto">
          <a:xfrm>
            <a:off x="639763" y="5027613"/>
            <a:ext cx="7861300" cy="63976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bIns="91440" anchor="ctr"/>
          <a:lstStyle/>
          <a:p>
            <a:r>
              <a:rPr lang="en-US" sz="2800"/>
              <a:t>This action probably differs from most of society.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Person Chooses to</a:t>
            </a:r>
            <a:br>
              <a:rPr lang="en-US"/>
            </a:br>
            <a:r>
              <a:rPr lang="en-US"/>
              <a:t>Act Selfishly – Example</a:t>
            </a:r>
          </a:p>
        </p:txBody>
      </p:sp>
      <p:sp>
        <p:nvSpPr>
          <p:cNvPr id="378883" name="AutoShape 3"/>
          <p:cNvSpPr>
            <a:spLocks noChangeArrowheads="1"/>
          </p:cNvSpPr>
          <p:nvPr/>
        </p:nvSpPr>
        <p:spPr bwMode="auto">
          <a:xfrm>
            <a:off x="639763" y="1827213"/>
            <a:ext cx="7861300" cy="109696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bIns="91440" anchor="ctr"/>
          <a:lstStyle/>
          <a:p>
            <a:pPr eaLnBrk="1" hangingPunct="1"/>
            <a:r>
              <a:rPr lang="en-US" sz="2800" b="1" i="1"/>
              <a:t>Person B</a:t>
            </a:r>
            <a:r>
              <a:rPr lang="en-US" sz="2800" i="1"/>
              <a:t> </a:t>
            </a:r>
            <a:r>
              <a:rPr lang="en-US" sz="2800"/>
              <a:t>faces the same situation but</a:t>
            </a:r>
          </a:p>
          <a:p>
            <a:pPr eaLnBrk="1" hangingPunct="1"/>
            <a:r>
              <a:rPr lang="en-US" sz="2800"/>
              <a:t>responds differently.</a:t>
            </a:r>
          </a:p>
        </p:txBody>
      </p:sp>
      <p:sp>
        <p:nvSpPr>
          <p:cNvPr id="378884" name="AutoShape 4"/>
          <p:cNvSpPr>
            <a:spLocks noChangeArrowheads="1"/>
          </p:cNvSpPr>
          <p:nvPr/>
        </p:nvSpPr>
        <p:spPr bwMode="auto">
          <a:xfrm>
            <a:off x="639763" y="3198813"/>
            <a:ext cx="7861300" cy="63976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bIns="91440" anchor="ctr"/>
          <a:lstStyle/>
          <a:p>
            <a:r>
              <a:rPr lang="en-US" sz="2800"/>
              <a:t>He keeps the money but leaves the briefcase.</a:t>
            </a:r>
          </a:p>
        </p:txBody>
      </p:sp>
      <p:sp>
        <p:nvSpPr>
          <p:cNvPr id="378885" name="AutoShape 5"/>
          <p:cNvSpPr>
            <a:spLocks noChangeArrowheads="1"/>
          </p:cNvSpPr>
          <p:nvPr/>
        </p:nvSpPr>
        <p:spPr bwMode="auto">
          <a:xfrm>
            <a:off x="639763" y="4113213"/>
            <a:ext cx="7861300" cy="63976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bIns="91440" anchor="ctr"/>
          <a:lstStyle/>
          <a:p>
            <a:r>
              <a:rPr lang="en-US" sz="2800"/>
              <a:t>He tells nobody and spends the money.</a:t>
            </a:r>
          </a:p>
        </p:txBody>
      </p:sp>
      <p:sp>
        <p:nvSpPr>
          <p:cNvPr id="378886" name="AutoShape 6"/>
          <p:cNvSpPr>
            <a:spLocks noChangeArrowheads="1"/>
          </p:cNvSpPr>
          <p:nvPr/>
        </p:nvSpPr>
        <p:spPr bwMode="auto">
          <a:xfrm>
            <a:off x="639763" y="5026025"/>
            <a:ext cx="7861300" cy="109696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bIns="91440" anchor="ctr"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He has violated his own ethical standards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and chose to </a:t>
            </a:r>
            <a:r>
              <a:rPr lang="en-US" sz="2800" b="1" i="1"/>
              <a:t>act selfishly</a:t>
            </a:r>
            <a:r>
              <a:rPr lang="en-US" sz="2800" i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Texas Education Agency, 2012. All rights reserved. Images and other multimedia content used with permission.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C6639-884D-4801-B815-B7434579F83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42976" y="1142984"/>
            <a:ext cx="678661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ru-RU" dirty="0" smtClean="0"/>
              <a:t>Є</a:t>
            </a:r>
            <a:r>
              <a:rPr lang="el-GR" dirty="0" smtClean="0"/>
              <a:t>θοσ</a:t>
            </a:r>
            <a:r>
              <a:rPr lang="en-US" dirty="0" smtClean="0"/>
              <a:t> [ethos] </a:t>
            </a:r>
          </a:p>
          <a:p>
            <a:pPr lvl="1" eaLnBrk="1" hangingPunct="1"/>
            <a:r>
              <a:rPr lang="en-US" dirty="0" smtClean="0"/>
              <a:t>Greek word for custom or habit, the characteristic conduct of an individual human life. </a:t>
            </a:r>
          </a:p>
          <a:p>
            <a:pPr algn="r" eaLnBrk="1" hangingPunct="1">
              <a:buFontTx/>
              <a:buNone/>
            </a:pPr>
            <a:r>
              <a:rPr lang="en-US" sz="2000" dirty="0" smtClean="0">
                <a:hlinkClick r:id="rId2"/>
              </a:rPr>
              <a:t>A Dictionary of Philosophical Terms and Names</a:t>
            </a:r>
          </a:p>
          <a:p>
            <a:pPr eaLnBrk="1" hangingPunct="1">
              <a:buFontTx/>
              <a:buNone/>
            </a:pPr>
            <a:r>
              <a:rPr lang="en-US" dirty="0" smtClean="0"/>
              <a:t>Why is Ethics important?</a:t>
            </a:r>
          </a:p>
          <a:p>
            <a:pPr lvl="1" eaLnBrk="1" hangingPunct="1"/>
            <a:r>
              <a:rPr lang="en-US" dirty="0" smtClean="0"/>
              <a:t>Ethics is a requirement for human life. It is our means of deciding a course of action. </a:t>
            </a:r>
            <a:r>
              <a:rPr lang="en-US" dirty="0" smtClean="0">
                <a:hlinkClick r:id="rId2"/>
              </a:rPr>
              <a:t> </a:t>
            </a:r>
            <a:endParaRPr lang="en-US" dirty="0" smtClean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Unprofessional Ethics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5334000" cy="45291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Not conforming to the standards of a profession; contrary to the accepted code of conduct of a profession.</a:t>
            </a:r>
          </a:p>
          <a:p>
            <a:pPr marL="0" indent="0"/>
            <a:endParaRPr lang="en-US" smtClean="0">
              <a:ea typeface="ＭＳ Ｐゴシック" pitchFamily="34" charset="-128"/>
            </a:endParaRP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AE1A3B-0E7A-4026-9B43-24068E1F175E}" type="slidenum">
              <a:rPr lang="en-US" smtClean="0">
                <a:ea typeface="ＭＳ Ｐゴシック" pitchFamily="34" charset="-128"/>
              </a:rPr>
              <a:pPr/>
              <a:t>20</a:t>
            </a:fld>
            <a:endParaRPr lang="en-US" smtClean="0">
              <a:ea typeface="ＭＳ Ｐゴシック" pitchFamily="34" charset="-128"/>
            </a:endParaRPr>
          </a:p>
        </p:txBody>
      </p:sp>
      <p:pic>
        <p:nvPicPr>
          <p:cNvPr id="28676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1614488"/>
            <a:ext cx="3886200" cy="448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" descr="Professional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2071678"/>
            <a:ext cx="3219480" cy="3567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Characteristics of  Professional Ethics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smtClean="0">
                <a:ea typeface="ＭＳ Ｐゴシック" pitchFamily="34" charset="-128"/>
              </a:rPr>
              <a:t>Honest</a:t>
            </a:r>
            <a:endParaRPr lang="en-US" sz="2400" dirty="0" smtClean="0">
              <a:ea typeface="ＭＳ Ｐゴシック" pitchFamily="34" charset="-128"/>
            </a:endParaRPr>
          </a:p>
          <a:p>
            <a:pPr lvl="1"/>
            <a:r>
              <a:rPr lang="en-US" sz="2800" dirty="0" smtClean="0">
                <a:ea typeface="ＭＳ Ｐゴシック" pitchFamily="34" charset="-128"/>
              </a:rPr>
              <a:t>Skilled</a:t>
            </a:r>
            <a:endParaRPr lang="en-US" sz="2400" dirty="0" smtClean="0">
              <a:ea typeface="ＭＳ Ｐゴシック" pitchFamily="34" charset="-128"/>
            </a:endParaRPr>
          </a:p>
          <a:p>
            <a:pPr lvl="1"/>
            <a:r>
              <a:rPr lang="en-US" sz="2800" dirty="0" smtClean="0">
                <a:ea typeface="ＭＳ Ｐゴシック" pitchFamily="34" charset="-128"/>
              </a:rPr>
              <a:t>Courteous</a:t>
            </a:r>
            <a:endParaRPr lang="en-US" sz="2400" dirty="0" smtClean="0">
              <a:ea typeface="ＭＳ Ｐゴシック" pitchFamily="34" charset="-128"/>
            </a:endParaRPr>
          </a:p>
          <a:p>
            <a:pPr lvl="1"/>
            <a:r>
              <a:rPr lang="en-US" sz="2800" dirty="0" smtClean="0">
                <a:ea typeface="ＭＳ Ｐゴシック" pitchFamily="34" charset="-128"/>
              </a:rPr>
              <a:t>Reliable</a:t>
            </a:r>
            <a:endParaRPr lang="en-US" sz="2400" dirty="0" smtClean="0">
              <a:ea typeface="ＭＳ Ｐゴシック" pitchFamily="34" charset="-128"/>
            </a:endParaRPr>
          </a:p>
          <a:p>
            <a:pPr lvl="1"/>
            <a:r>
              <a:rPr lang="en-US" sz="2800" dirty="0" smtClean="0">
                <a:ea typeface="ＭＳ Ｐゴシック" pitchFamily="34" charset="-128"/>
              </a:rPr>
              <a:t>Considerate</a:t>
            </a:r>
            <a:endParaRPr lang="en-US" sz="2400" dirty="0" smtClean="0">
              <a:ea typeface="ＭＳ Ｐゴシック" pitchFamily="34" charset="-128"/>
            </a:endParaRPr>
          </a:p>
          <a:p>
            <a:pPr lvl="1"/>
            <a:r>
              <a:rPr lang="en-US" sz="2800" dirty="0" smtClean="0">
                <a:ea typeface="ＭＳ Ｐゴシック" pitchFamily="34" charset="-128"/>
              </a:rPr>
              <a:t>Dependable</a:t>
            </a:r>
            <a:endParaRPr lang="en-US" sz="2400" dirty="0" smtClean="0">
              <a:ea typeface="ＭＳ Ｐゴシック" pitchFamily="34" charset="-128"/>
            </a:endParaRPr>
          </a:p>
          <a:p>
            <a:pPr lvl="1"/>
            <a:r>
              <a:rPr lang="en-US" sz="2800" dirty="0" smtClean="0">
                <a:ea typeface="ＭＳ Ｐゴシック" pitchFamily="34" charset="-128"/>
              </a:rPr>
              <a:t>Cooperative</a:t>
            </a:r>
            <a:endParaRPr lang="en-US" sz="2400" dirty="0" smtClean="0">
              <a:ea typeface="ＭＳ Ｐゴシック" pitchFamily="34" charset="-128"/>
            </a:endParaRPr>
          </a:p>
          <a:p>
            <a:pPr lvl="1"/>
            <a:r>
              <a:rPr lang="en-US" sz="2800" dirty="0" smtClean="0">
                <a:ea typeface="ＭＳ Ｐゴシック" pitchFamily="34" charset="-128"/>
              </a:rPr>
              <a:t>Committed</a:t>
            </a:r>
            <a:endParaRPr lang="en-US" sz="2400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C79084-9A9E-4689-86EF-EAB9346E1480}" type="slidenum">
              <a:rPr lang="en-US" smtClean="0">
                <a:ea typeface="ＭＳ Ｐゴシック" pitchFamily="34" charset="-128"/>
              </a:rPr>
              <a:pPr/>
              <a:t>21</a:t>
            </a:fld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29701" name="Picture 7" descr="ProfessionalFemal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-3356" t="-319"/>
          <a:stretch>
            <a:fillRect/>
          </a:stretch>
        </p:blipFill>
        <p:spPr bwMode="auto">
          <a:xfrm>
            <a:off x="3168651" y="2500306"/>
            <a:ext cx="2974986" cy="312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Professional Ethics is judged by: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3962400" y="1719263"/>
            <a:ext cx="4724400" cy="4411662"/>
          </a:xfrm>
        </p:spPr>
        <p:txBody>
          <a:bodyPr/>
          <a:lstStyle/>
          <a:p>
            <a:pPr lvl="1"/>
            <a:r>
              <a:rPr lang="en-US" sz="2800" dirty="0" smtClean="0">
                <a:ea typeface="ＭＳ Ｐゴシック" pitchFamily="34" charset="-128"/>
              </a:rPr>
              <a:t>Unwritten rules</a:t>
            </a:r>
            <a:endParaRPr lang="en-US" sz="2400" dirty="0" smtClean="0">
              <a:ea typeface="ＭＳ Ｐゴシック" pitchFamily="34" charset="-128"/>
            </a:endParaRPr>
          </a:p>
          <a:p>
            <a:pPr lvl="1"/>
            <a:r>
              <a:rPr lang="en-US" sz="2800" dirty="0" smtClean="0">
                <a:ea typeface="ＭＳ Ｐゴシック" pitchFamily="34" charset="-128"/>
              </a:rPr>
              <a:t>Code of conduct</a:t>
            </a:r>
            <a:endParaRPr lang="en-US" sz="2400" dirty="0" smtClean="0">
              <a:ea typeface="ＭＳ Ｐゴシック" pitchFamily="34" charset="-128"/>
            </a:endParaRPr>
          </a:p>
          <a:p>
            <a:pPr lvl="1"/>
            <a:r>
              <a:rPr lang="en-US" sz="2800" dirty="0" smtClean="0">
                <a:ea typeface="ＭＳ Ｐゴシック" pitchFamily="34" charset="-128"/>
              </a:rPr>
              <a:t>Culture</a:t>
            </a:r>
            <a:endParaRPr lang="en-US" sz="2400" dirty="0" smtClean="0">
              <a:ea typeface="ＭＳ Ｐゴシック" pitchFamily="34" charset="-128"/>
            </a:endParaRPr>
          </a:p>
          <a:p>
            <a:pPr lvl="1"/>
            <a:r>
              <a:rPr lang="en-US" sz="2800" dirty="0" smtClean="0">
                <a:ea typeface="ＭＳ Ｐゴシック" pitchFamily="34" charset="-128"/>
              </a:rPr>
              <a:t>Expectations and standards</a:t>
            </a:r>
            <a:endParaRPr lang="en-US" sz="2400" dirty="0" smtClean="0">
              <a:ea typeface="ＭＳ Ｐゴシック" pitchFamily="34" charset="-128"/>
            </a:endParaRPr>
          </a:p>
          <a:p>
            <a:pPr lvl="1"/>
            <a:r>
              <a:rPr lang="en-US" sz="2800" dirty="0" smtClean="0">
                <a:ea typeface="ＭＳ Ｐゴシック" pitchFamily="34" charset="-128"/>
              </a:rPr>
              <a:t>One’s personal values</a:t>
            </a:r>
            <a:endParaRPr lang="en-US" sz="2400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0430DE-B4D9-46D4-8339-114426B1051E}" type="slidenum">
              <a:rPr lang="en-US" smtClean="0">
                <a:ea typeface="ＭＳ Ｐゴシック" pitchFamily="34" charset="-128"/>
              </a:rPr>
              <a:pPr/>
              <a:t>22</a:t>
            </a:fld>
            <a:endParaRPr lang="en-US" smtClean="0">
              <a:ea typeface="ＭＳ Ｐゴシック" pitchFamily="34" charset="-128"/>
            </a:endParaRPr>
          </a:p>
        </p:txBody>
      </p:sp>
      <p:pic>
        <p:nvPicPr>
          <p:cNvPr id="30724" name="Picture 1" descr="Judg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00200"/>
            <a:ext cx="403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ea typeface="ＭＳ Ｐゴシック" pitchFamily="34" charset="-128"/>
              </a:rPr>
              <a:t>How Are You Judged As an Ethically Sound Professional?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smtClean="0">
                <a:ea typeface="ＭＳ Ｐゴシック" pitchFamily="34" charset="-128"/>
              </a:rPr>
              <a:t>Your Communication</a:t>
            </a:r>
            <a:endParaRPr lang="en-US" sz="2400" smtClean="0">
              <a:ea typeface="ＭＳ Ｐゴシック" pitchFamily="34" charset="-128"/>
            </a:endParaRPr>
          </a:p>
          <a:p>
            <a:pPr lvl="1"/>
            <a:r>
              <a:rPr lang="en-US" sz="2800" smtClean="0">
                <a:ea typeface="ＭＳ Ｐゴシック" pitchFamily="34" charset="-128"/>
              </a:rPr>
              <a:t>Your Image</a:t>
            </a:r>
            <a:endParaRPr lang="en-US" sz="2400" smtClean="0">
              <a:ea typeface="ＭＳ Ｐゴシック" pitchFamily="34" charset="-128"/>
            </a:endParaRPr>
          </a:p>
          <a:p>
            <a:pPr lvl="1"/>
            <a:r>
              <a:rPr lang="en-US" sz="2800" smtClean="0">
                <a:ea typeface="ＭＳ Ｐゴシック" pitchFamily="34" charset="-128"/>
              </a:rPr>
              <a:t>Your Competence</a:t>
            </a:r>
            <a:endParaRPr lang="en-US" sz="2400" smtClean="0">
              <a:ea typeface="ＭＳ Ｐゴシック" pitchFamily="34" charset="-128"/>
            </a:endParaRPr>
          </a:p>
          <a:p>
            <a:pPr lvl="1"/>
            <a:r>
              <a:rPr lang="en-US" sz="2800" smtClean="0">
                <a:ea typeface="ＭＳ Ｐゴシック" pitchFamily="34" charset="-128"/>
              </a:rPr>
              <a:t>Your Demeanor</a:t>
            </a:r>
          </a:p>
          <a:p>
            <a:pPr lvl="1"/>
            <a:r>
              <a:rPr lang="en-US" sz="2800" smtClean="0">
                <a:ea typeface="ＭＳ Ｐゴシック" pitchFamily="34" charset="-128"/>
              </a:rPr>
              <a:t>Your Appearance</a:t>
            </a:r>
          </a:p>
          <a:p>
            <a:pPr lvl="1"/>
            <a:r>
              <a:rPr lang="en-US" sz="2800" smtClean="0">
                <a:ea typeface="ＭＳ Ｐゴシック" pitchFamily="34" charset="-128"/>
              </a:rPr>
              <a:t>Your Behavior</a:t>
            </a:r>
          </a:p>
          <a:p>
            <a:pPr lvl="1"/>
            <a:r>
              <a:rPr lang="en-US" sz="2800" smtClean="0">
                <a:ea typeface="ＭＳ Ｐゴシック" pitchFamily="34" charset="-128"/>
              </a:rPr>
              <a:t>Your Attitude</a:t>
            </a:r>
            <a:endParaRPr lang="en-US" sz="2400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42A2C3-966F-4E7B-BA0C-22DC66E12F73}" type="slidenum">
              <a:rPr lang="en-US" smtClean="0">
                <a:ea typeface="ＭＳ Ｐゴシック" pitchFamily="34" charset="-128"/>
              </a:rPr>
              <a:pPr/>
              <a:t>23</a:t>
            </a:fld>
            <a:endParaRPr lang="en-US" smtClean="0">
              <a:ea typeface="ＭＳ Ｐゴシック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400" y="1828800"/>
            <a:ext cx="3657600" cy="2462213"/>
          </a:xfrm>
          <a:prstGeom prst="rect">
            <a:avLst/>
          </a:prstGeom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Yelling.jpg"/>
          <p:cNvPicPr>
            <a:picLocks noChangeAspect="1"/>
          </p:cNvPicPr>
          <p:nvPr/>
        </p:nvPicPr>
        <p:blipFill rotWithShape="1">
          <a:blip r:embed="rId2" cstate="email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4800600" y="2260821"/>
            <a:ext cx="4114800" cy="2692179"/>
          </a:xfrm>
          <a:prstGeom prst="rect">
            <a:avLst/>
          </a:prstGeom>
          <a:ln w="28575" cmpd="sng">
            <a:solidFill>
              <a:schemeClr val="tx1"/>
            </a:solidFill>
          </a:ln>
          <a:effectLst>
            <a:glow rad="101600">
              <a:schemeClr val="accent6">
                <a:lumMod val="60000"/>
                <a:lumOff val="40000"/>
                <a:alpha val="75000"/>
              </a:schemeClr>
            </a:glow>
          </a:effectLst>
        </p:spPr>
      </p:pic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Unethical Behavior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763000" cy="4411663"/>
          </a:xfrm>
        </p:spPr>
        <p:txBody>
          <a:bodyPr/>
          <a:lstStyle/>
          <a:p>
            <a:pPr lvl="1"/>
            <a:r>
              <a:rPr lang="en-US" sz="2000" smtClean="0">
                <a:ea typeface="ＭＳ Ｐゴシック" pitchFamily="34" charset="-128"/>
              </a:rPr>
              <a:t>Conduct that could be characterized as harassment or discrimination. 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Verbal threats of violence,					  retribution, or lawsuits.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Verbal outbursts.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Inappropriate physical touching					  or contact.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Arguing in front of customers,	 			        clients and families.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Physical actions that threaten 				         others such as throwing or 				    knocking down objects.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Insults, verbal comments, or criticism intended to belittle or berate others.</a:t>
            </a:r>
          </a:p>
          <a:p>
            <a:pPr marL="0" indent="0">
              <a:buFont typeface="Wingdings" pitchFamily="2" charset="2"/>
              <a:buNone/>
            </a:pPr>
            <a:endParaRPr lang="en-US" sz="2000" smtClean="0">
              <a:ea typeface="ＭＳ Ｐゴシック" pitchFamily="34" charset="-128"/>
            </a:endParaRP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98A01D-AD06-40ED-9946-894966E92D40}" type="slidenum">
              <a:rPr lang="en-US" smtClean="0">
                <a:ea typeface="ＭＳ Ｐゴシック" pitchFamily="34" charset="-128"/>
              </a:rPr>
              <a:pPr/>
              <a:t>24</a:t>
            </a:fld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Always Remember!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533400" y="2903537"/>
            <a:ext cx="3505200" cy="204946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dirty="0" smtClean="0">
                <a:ea typeface="ＭＳ Ｐゴシック" pitchFamily="34" charset="-128"/>
              </a:rPr>
              <a:t>Keep personal issues separated from the workplace!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03FADD-95B8-40F8-8A92-90AD727E8D14}" type="slidenum">
              <a:rPr lang="en-US" smtClean="0">
                <a:ea typeface="ＭＳ Ｐゴシック" pitchFamily="34" charset="-128"/>
              </a:rPr>
              <a:pPr/>
              <a:t>25</a:t>
            </a:fld>
            <a:endParaRPr lang="en-US" smtClean="0">
              <a:ea typeface="ＭＳ Ｐゴシック" pitchFamily="34" charset="-128"/>
            </a:endParaRPr>
          </a:p>
        </p:txBody>
      </p:sp>
      <p:pic>
        <p:nvPicPr>
          <p:cNvPr id="1026" name="Picture 2" descr="C:\Users\Owner\AppData\Local\Microsoft\Windows\Temporary Internet Files\Content.IE5\2U2HHVVA\MP900422787[1]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400" y="1524000"/>
            <a:ext cx="4419600" cy="441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Texas Education Agency, 2012. All rights reserved. Images and other multimedia content used with permission.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C6639-884D-4801-B815-B7434579F83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1857364"/>
            <a:ext cx="457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sz="2400" dirty="0" smtClean="0"/>
              <a:t>“Ethics is studying and talking about what is right and wrong, good and bad. It is also studying what makes something good or bad. This helps decide whether </a:t>
            </a:r>
            <a:r>
              <a:rPr lang="en-US" sz="2400" i="1" dirty="0" smtClean="0"/>
              <a:t>other</a:t>
            </a:r>
            <a:r>
              <a:rPr lang="en-US" sz="2400" dirty="0" smtClean="0"/>
              <a:t> things are good or bad.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Texas Education Agency, 2012. All rights reserved. Images and other multimedia content used with permission.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C6639-884D-4801-B815-B7434579F83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1928802"/>
            <a:ext cx="457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sz="2400" dirty="0" smtClean="0"/>
              <a:t>Professional ethics concerns one's conduct of behavior and practice when carrying out professional work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/>
            <a:r>
              <a:rPr lang="en-US" sz="2400" dirty="0" smtClean="0"/>
              <a:t>Practically every professional organization has  an official code of ethics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Professional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719138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A person who is expert at his or her work. </a:t>
            </a:r>
          </a:p>
          <a:p>
            <a:pPr marL="0" indent="0"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Copyright © Texas Education Agency, 2012. All rights reserved. Images and other multimedia content used with permission.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171F56-7978-4175-B84F-A19B87EC166A}" type="slidenum">
              <a:rPr lang="en-US" smtClean="0">
                <a:ea typeface="ＭＳ Ｐゴシック" pitchFamily="34" charset="-128"/>
              </a:rPr>
              <a:pPr/>
              <a:t>5</a:t>
            </a:fld>
            <a:endParaRPr lang="en-US" smtClean="0">
              <a:ea typeface="ＭＳ Ｐゴシック" pitchFamily="34" charset="-128"/>
            </a:endParaRPr>
          </a:p>
        </p:txBody>
      </p:sp>
      <p:pic>
        <p:nvPicPr>
          <p:cNvPr id="20485" name="Picture 2" descr="ProfessionalFemale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2613025"/>
            <a:ext cx="4232275" cy="340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3" descr="Professional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3200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4" descr="Professional2.jp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6096001" y="2438400"/>
            <a:ext cx="2925452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2" descr="Bored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73914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Professionalism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1166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A specific style of behavior in the workplace.</a:t>
            </a:r>
          </a:p>
          <a:p>
            <a:pPr marL="0" indent="0"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FDE4E8-7BDE-4E61-A9D2-F98DB1BD3C42}" type="slidenum">
              <a:rPr lang="en-US" smtClean="0">
                <a:ea typeface="ＭＳ Ｐゴシック" pitchFamily="34" charset="-128"/>
              </a:rPr>
              <a:pPr/>
              <a:t>6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Texas Education Agency, 2012. All rights reserved. Images and other multimedia content used with permission.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7" descr="scroll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2200" y="1371600"/>
            <a:ext cx="6781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Values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4267200" cy="4038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   The social principles, goals, or standards held or accepted by an individual, a class, a society, culture, etc.</a:t>
            </a:r>
          </a:p>
          <a:p>
            <a:pPr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EA9323-8C43-4647-9765-FBAA9B4C1C3B}" type="slidenum">
              <a:rPr lang="en-US" smtClean="0">
                <a:ea typeface="ＭＳ Ｐゴシック" pitchFamily="34" charset="-128"/>
              </a:rPr>
              <a:pPr/>
              <a:t>7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Texas Education Agency, 2012. All rights reserved. Images and other multimedia content used with permission.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ngel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7200" y="457200"/>
            <a:ext cx="3200400" cy="44865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 descr="Devil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4600" y="1752600"/>
            <a:ext cx="3276600" cy="45933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2667000" y="0"/>
            <a:ext cx="6248400" cy="12954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Morals</a:t>
            </a:r>
          </a:p>
        </p:txBody>
      </p:sp>
      <p:sp>
        <p:nvSpPr>
          <p:cNvPr id="23556" name="Content Placeholder 2"/>
          <p:cNvSpPr>
            <a:spLocks noGrp="1"/>
          </p:cNvSpPr>
          <p:nvPr>
            <p:ph idx="1"/>
          </p:nvPr>
        </p:nvSpPr>
        <p:spPr>
          <a:xfrm>
            <a:off x="2362200" y="1295400"/>
            <a:ext cx="4572000" cy="44116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   Relating to, dealing with, or capable of making the distinction between right or wrong conduct.  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principles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standards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beliefs with respect to right or wrong behavior</a:t>
            </a:r>
          </a:p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6D7AD7-B6CA-4776-BDEC-9FFD66DA9C2F}" type="slidenum">
              <a:rPr lang="en-US" smtClean="0">
                <a:ea typeface="ＭＳ Ｐゴシック" pitchFamily="34" charset="-128"/>
              </a:rPr>
              <a:pPr/>
              <a:t>8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Texas Education Agency, 2012. All rights reserved. Images and other multimedia content used with permission.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Right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4114800" cy="4411662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In accordance with fact, reason, justice, law, and morality. 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400600-2CAC-40FA-A094-F1AE9EEC16CB}" type="slidenum">
              <a:rPr lang="en-US" smtClean="0">
                <a:ea typeface="ＭＳ Ｐゴシック" pitchFamily="34" charset="-128"/>
              </a:rPr>
              <a:pPr/>
              <a:t>9</a:t>
            </a:fld>
            <a:endParaRPr lang="en-US" smtClean="0">
              <a:ea typeface="ＭＳ Ｐゴシック" pitchFamily="34" charset="-128"/>
            </a:endParaRPr>
          </a:p>
        </p:txBody>
      </p:sp>
      <p:pic>
        <p:nvPicPr>
          <p:cNvPr id="24580" name="Picture 1" descr="BooksGavel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16450" y="1600200"/>
            <a:ext cx="4298950" cy="429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Texas Education Agency, 2012. All rights reserved. Images and other multimedia content used with permission.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 Professional Communication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Professional&amp;quot;&quot;/&gt;&lt;property id=&quot;20307&quot; value=&quot;261&quot;/&gt;&lt;/object&gt;&lt;object type=&quot;3&quot; unique_id=&quot;10006&quot;&gt;&lt;property id=&quot;20148&quot; value=&quot;5&quot;/&gt;&lt;property id=&quot;20300&quot; value=&quot;Slide 3 - &amp;quot;Professionalism&amp;quot;&quot;/&gt;&lt;property id=&quot;20307&quot; value=&quot;262&quot;/&gt;&lt;/object&gt;&lt;object type=&quot;3&quot; unique_id=&quot;10007&quot;&gt;&lt;property id=&quot;20148&quot; value=&quot;5&quot;/&gt;&lt;property id=&quot;20300&quot; value=&quot;Slide 4 - &amp;quot;Values&amp;quot;&quot;/&gt;&lt;property id=&quot;20307&quot; value=&quot;263&quot;/&gt;&lt;/object&gt;&lt;object type=&quot;3&quot; unique_id=&quot;10008&quot;&gt;&lt;property id=&quot;20148&quot; value=&quot;5&quot;/&gt;&lt;property id=&quot;20300&quot; value=&quot;Slide 5 - &amp;quot;Morals&amp;quot;&quot;/&gt;&lt;property id=&quot;20307&quot; value=&quot;264&quot;/&gt;&lt;/object&gt;&lt;object type=&quot;3&quot; unique_id=&quot;10009&quot;&gt;&lt;property id=&quot;20148&quot; value=&quot;5&quot;/&gt;&lt;property id=&quot;20300&quot; value=&quot;Slide 6 - &amp;quot;Right&amp;quot;&quot;/&gt;&lt;property id=&quot;20307&quot; value=&quot;265&quot;/&gt;&lt;/object&gt;&lt;object type=&quot;3&quot; unique_id=&quot;10010&quot;&gt;&lt;property id=&quot;20148&quot; value=&quot;5&quot;/&gt;&lt;property id=&quot;20300&quot; value=&quot;Slide 7 - &amp;quot;Wrong&amp;quot;&quot;/&gt;&lt;property id=&quot;20307&quot; value=&quot;266&quot;/&gt;&lt;/object&gt;&lt;object type=&quot;3&quot; unique_id=&quot;10011&quot;&gt;&lt;property id=&quot;20148&quot; value=&quot;5&quot;/&gt;&lt;property id=&quot;20300&quot; value=&quot;Slide 8 - &amp;quot;Code of Conduct&amp;quot;&quot;/&gt;&lt;property id=&quot;20307&quot; value=&quot;267&quot;/&gt;&lt;/object&gt;&lt;object type=&quot;3&quot; unique_id=&quot;10012&quot;&gt;&lt;property id=&quot;20148&quot; value=&quot;5&quot;/&gt;&lt;property id=&quot;20300&quot; value=&quot;Slide 9 - &amp;quot;Employee Expectations&amp;quot;&quot;/&gt;&lt;property id=&quot;20307&quot; value=&quot;268&quot;/&gt;&lt;/object&gt;&lt;object type=&quot;3&quot; unique_id=&quot;10013&quot;&gt;&lt;property id=&quot;20148&quot; value=&quot;5&quot;/&gt;&lt;property id=&quot;20300&quot; value=&quot;Slide 10 - &amp;quot;Unprofessionalism&amp;quot;&quot;/&gt;&lt;property id=&quot;20307&quot; value=&quot;269&quot;/&gt;&lt;/object&gt;&lt;object type=&quot;3&quot; unique_id=&quot;10014&quot;&gt;&lt;property id=&quot;20148&quot; value=&quot;5&quot;/&gt;&lt;property id=&quot;20300&quot; value=&quot;Slide 11 - &amp;quot;Characteristics of a Professional&amp;quot;&quot;/&gt;&lt;property id=&quot;20307&quot; value=&quot;270&quot;/&gt;&lt;/object&gt;&lt;object type=&quot;3&quot; unique_id=&quot;10015&quot;&gt;&lt;property id=&quot;20148&quot; value=&quot;5&quot;/&gt;&lt;property id=&quot;20300&quot; value=&quot;Slide 12 - &amp;quot;Professionalism is judged by:&amp;quot;&quot;/&gt;&lt;property id=&quot;20307&quot; value=&quot;271&quot;/&gt;&lt;/object&gt;&lt;object type=&quot;3&quot; unique_id=&quot;10016&quot;&gt;&lt;property id=&quot;20148&quot; value=&quot;5&quot;/&gt;&lt;property id=&quot;20300&quot; value=&quot;Slide 13 - &amp;quot;How Are You Judged As A Professional?&amp;quot;&quot;/&gt;&lt;property id=&quot;20307&quot; value=&quot;274&quot;/&gt;&lt;/object&gt;&lt;object type=&quot;3&quot; unique_id=&quot;10017&quot;&gt;&lt;property id=&quot;20148&quot; value=&quot;5&quot;/&gt;&lt;property id=&quot;20300&quot; value=&quot;Slide 14 - &amp;quot;Unprofessional Behavior&amp;quot;&quot;/&gt;&lt;property id=&quot;20307&quot; value=&quot;272&quot;/&gt;&lt;/object&gt;&lt;object type=&quot;3&quot; unique_id=&quot;10018&quot;&gt;&lt;property id=&quot;20148&quot; value=&quot;5&quot;/&gt;&lt;property id=&quot;20300&quot; value=&quot;Slide 15 - &amp;quot;Always Remember!&amp;quot;&quot;/&gt;&lt;property id=&quot;20307&quot; value=&quot;27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433</TotalTime>
  <Words>918</Words>
  <Application>Microsoft Office PowerPoint</Application>
  <PresentationFormat>On-screen Show (4:3)</PresentationFormat>
  <Paragraphs>148</Paragraphs>
  <Slides>25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Network</vt:lpstr>
      <vt:lpstr> Professional Ethics</vt:lpstr>
      <vt:lpstr>Slide 2</vt:lpstr>
      <vt:lpstr>Slide 3</vt:lpstr>
      <vt:lpstr>Slide 4</vt:lpstr>
      <vt:lpstr>Professional</vt:lpstr>
      <vt:lpstr>Professionalism</vt:lpstr>
      <vt:lpstr>Values</vt:lpstr>
      <vt:lpstr>Morals</vt:lpstr>
      <vt:lpstr>Right</vt:lpstr>
      <vt:lpstr>Wrong</vt:lpstr>
      <vt:lpstr>Code of Conduct</vt:lpstr>
      <vt:lpstr>Employee Expectations</vt:lpstr>
      <vt:lpstr>Why People Act Unethically</vt:lpstr>
      <vt:lpstr>Ethical Dilemmas</vt:lpstr>
      <vt:lpstr>Ethics is two- way!</vt:lpstr>
      <vt:lpstr>WHY BE ETHICAL?</vt:lpstr>
      <vt:lpstr>Need for Ethics</vt:lpstr>
      <vt:lpstr>A Person Chooses to Act Selfishly – Example</vt:lpstr>
      <vt:lpstr>A Person Chooses to Act Selfishly – Example</vt:lpstr>
      <vt:lpstr>Unprofessional Ethics</vt:lpstr>
      <vt:lpstr>Characteristics of  Professional Ethics</vt:lpstr>
      <vt:lpstr>Professional Ethics is judged by:</vt:lpstr>
      <vt:lpstr>How Are You Judged As an Ethically Sound Professional?</vt:lpstr>
      <vt:lpstr>Unethical Behavior</vt:lpstr>
      <vt:lpstr>Always Remember!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Charles</cp:lastModifiedBy>
  <cp:revision>69</cp:revision>
  <cp:lastPrinted>1601-01-01T00:00:00Z</cp:lastPrinted>
  <dcterms:created xsi:type="dcterms:W3CDTF">2011-12-30T01:56:21Z</dcterms:created>
  <dcterms:modified xsi:type="dcterms:W3CDTF">2017-08-06T17:59:51Z</dcterms:modified>
</cp:coreProperties>
</file>