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97" r:id="rId2"/>
    <p:sldId id="261" r:id="rId3"/>
    <p:sldId id="290" r:id="rId4"/>
    <p:sldId id="295" r:id="rId5"/>
    <p:sldId id="262" r:id="rId6"/>
    <p:sldId id="292" r:id="rId7"/>
    <p:sldId id="293" r:id="rId8"/>
    <p:sldId id="294" r:id="rId9"/>
    <p:sldId id="263" r:id="rId10"/>
    <p:sldId id="298" r:id="rId11"/>
    <p:sldId id="271" r:id="rId12"/>
    <p:sldId id="272" r:id="rId13"/>
    <p:sldId id="273" r:id="rId14"/>
    <p:sldId id="275" r:id="rId15"/>
    <p:sldId id="274" r:id="rId16"/>
    <p:sldId id="276" r:id="rId17"/>
    <p:sldId id="277" r:id="rId18"/>
    <p:sldId id="278" r:id="rId19"/>
    <p:sldId id="279" r:id="rId20"/>
    <p:sldId id="282" r:id="rId21"/>
    <p:sldId id="280" r:id="rId22"/>
    <p:sldId id="281" r:id="rId23"/>
    <p:sldId id="283" r:id="rId24"/>
    <p:sldId id="284" r:id="rId25"/>
    <p:sldId id="285" r:id="rId26"/>
    <p:sldId id="286" r:id="rId27"/>
    <p:sldId id="287" r:id="rId28"/>
    <p:sldId id="288" r:id="rId29"/>
    <p:sldId id="299" r:id="rId30"/>
    <p:sldId id="29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33FF"/>
    <a:srgbClr val="99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0" d="100"/>
          <a:sy n="40" d="100"/>
        </p:scale>
        <p:origin x="-2442" y="-136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40A46-CE88-475D-9353-98BA129DCF7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613C6AB-CE69-4D0C-B646-20D75401EC7B}">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LEVEL I</a:t>
          </a:r>
          <a:endParaRPr lang="en-US" dirty="0"/>
        </a:p>
      </dgm:t>
    </dgm:pt>
    <dgm:pt modelId="{3FA250DE-EC1E-476F-B654-DFC150688E60}" type="parTrans" cxnId="{540299B5-3F91-4092-82E1-708986486238}">
      <dgm:prSet/>
      <dgm:spPr/>
      <dgm:t>
        <a:bodyPr/>
        <a:lstStyle/>
        <a:p>
          <a:endParaRPr lang="en-US"/>
        </a:p>
      </dgm:t>
    </dgm:pt>
    <dgm:pt modelId="{E11F66DC-52AC-41DE-ADA5-F79433208922}" type="sibTrans" cxnId="{540299B5-3F91-4092-82E1-708986486238}">
      <dgm:prSet/>
      <dgm:spPr/>
      <dgm:t>
        <a:bodyPr/>
        <a:lstStyle/>
        <a:p>
          <a:endParaRPr lang="en-US"/>
        </a:p>
      </dgm:t>
    </dgm:pt>
    <dgm:pt modelId="{71A91774-91BE-4EF9-91DB-1858D49B1B58}">
      <dgm:prSet phldrT="[Text]">
        <dgm:style>
          <a:lnRef idx="3">
            <a:schemeClr val="lt1"/>
          </a:lnRef>
          <a:fillRef idx="1">
            <a:schemeClr val="accent4"/>
          </a:fillRef>
          <a:effectRef idx="1">
            <a:schemeClr val="accent4"/>
          </a:effectRef>
          <a:fontRef idx="minor">
            <a:schemeClr val="lt1"/>
          </a:fontRef>
        </dgm:style>
      </dgm:prSet>
      <dgm:spPr/>
      <dgm:t>
        <a:bodyPr/>
        <a:lstStyle/>
        <a:p>
          <a:r>
            <a:rPr lang="en-US" b="1" dirty="0" smtClean="0"/>
            <a:t>Stage 1 – Punishment-Obedience Orientation</a:t>
          </a:r>
          <a:endParaRPr lang="en-US" b="1" dirty="0"/>
        </a:p>
      </dgm:t>
    </dgm:pt>
    <dgm:pt modelId="{860EC243-9D3B-4F21-8E03-D50D4C16180A}" type="parTrans" cxnId="{9E41658E-C7CF-403A-BB71-6AFB52B98A7D}">
      <dgm:prSet/>
      <dgm:spPr/>
      <dgm:t>
        <a:bodyPr/>
        <a:lstStyle/>
        <a:p>
          <a:endParaRPr lang="en-US"/>
        </a:p>
      </dgm:t>
    </dgm:pt>
    <dgm:pt modelId="{5D65071F-9400-4092-9969-156BDE8AD86F}" type="sibTrans" cxnId="{9E41658E-C7CF-403A-BB71-6AFB52B98A7D}">
      <dgm:prSet/>
      <dgm:spPr/>
      <dgm:t>
        <a:bodyPr/>
        <a:lstStyle/>
        <a:p>
          <a:endParaRPr lang="en-US"/>
        </a:p>
      </dgm:t>
    </dgm:pt>
    <dgm:pt modelId="{D4CF3E41-CA01-48C9-8B68-86E40996FBD8}">
      <dgm:prSet phldrT="[Text]">
        <dgm:style>
          <a:lnRef idx="3">
            <a:schemeClr val="lt1"/>
          </a:lnRef>
          <a:fillRef idx="1">
            <a:schemeClr val="accent4"/>
          </a:fillRef>
          <a:effectRef idx="1">
            <a:schemeClr val="accent4"/>
          </a:effectRef>
          <a:fontRef idx="minor">
            <a:schemeClr val="lt1"/>
          </a:fontRef>
        </dgm:style>
      </dgm:prSet>
      <dgm:spPr/>
      <dgm:t>
        <a:bodyPr/>
        <a:lstStyle/>
        <a:p>
          <a:r>
            <a:rPr lang="en-US" b="1" dirty="0" smtClean="0"/>
            <a:t>Stage 2 – Instrumental Relativist Orientation</a:t>
          </a:r>
          <a:endParaRPr lang="en-US" b="1" dirty="0"/>
        </a:p>
      </dgm:t>
    </dgm:pt>
    <dgm:pt modelId="{E94D5C1E-F2B8-4EA3-B58A-F43A6D1BEB5F}" type="parTrans" cxnId="{78E51B94-4470-4A2F-A6DC-774A8098B2A4}">
      <dgm:prSet/>
      <dgm:spPr/>
      <dgm:t>
        <a:bodyPr/>
        <a:lstStyle/>
        <a:p>
          <a:endParaRPr lang="en-US"/>
        </a:p>
      </dgm:t>
    </dgm:pt>
    <dgm:pt modelId="{FB703C1B-9A85-4F4D-A202-550103C2351E}" type="sibTrans" cxnId="{78E51B94-4470-4A2F-A6DC-774A8098B2A4}">
      <dgm:prSet/>
      <dgm:spPr/>
      <dgm:t>
        <a:bodyPr/>
        <a:lstStyle/>
        <a:p>
          <a:endParaRPr lang="en-US"/>
        </a:p>
      </dgm:t>
    </dgm:pt>
    <dgm:pt modelId="{304120AC-2045-4A7D-811A-4A945D543BC6}">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LEVEL II </a:t>
          </a:r>
          <a:endParaRPr lang="en-US" dirty="0"/>
        </a:p>
      </dgm:t>
    </dgm:pt>
    <dgm:pt modelId="{E1D40A34-DCC2-4255-A27C-13488A549CCE}" type="parTrans" cxnId="{E1B9A8F9-4B0C-4839-B8A2-9B9829DEB37A}">
      <dgm:prSet/>
      <dgm:spPr/>
      <dgm:t>
        <a:bodyPr/>
        <a:lstStyle/>
        <a:p>
          <a:endParaRPr lang="en-US"/>
        </a:p>
      </dgm:t>
    </dgm:pt>
    <dgm:pt modelId="{5F99B237-3540-4860-8FC1-EB6C8FC511F6}" type="sibTrans" cxnId="{E1B9A8F9-4B0C-4839-B8A2-9B9829DEB37A}">
      <dgm:prSet/>
      <dgm:spPr/>
      <dgm:t>
        <a:bodyPr/>
        <a:lstStyle/>
        <a:p>
          <a:endParaRPr lang="en-US"/>
        </a:p>
      </dgm:t>
    </dgm:pt>
    <dgm:pt modelId="{1B832A64-D645-4495-8503-6245ED2A830F}">
      <dgm:prSet phldrT="[Text]">
        <dgm:style>
          <a:lnRef idx="3">
            <a:schemeClr val="lt1"/>
          </a:lnRef>
          <a:fillRef idx="1">
            <a:schemeClr val="accent3"/>
          </a:fillRef>
          <a:effectRef idx="1">
            <a:schemeClr val="accent3"/>
          </a:effectRef>
          <a:fontRef idx="minor">
            <a:schemeClr val="lt1"/>
          </a:fontRef>
        </dgm:style>
      </dgm:prSet>
      <dgm:spPr/>
      <dgm:t>
        <a:bodyPr/>
        <a:lstStyle/>
        <a:p>
          <a:r>
            <a:rPr lang="en-US" b="1" dirty="0" smtClean="0"/>
            <a:t>Stage 3 – Good Boy – Nice Girl Orientation</a:t>
          </a:r>
          <a:endParaRPr lang="en-US" b="1" dirty="0"/>
        </a:p>
      </dgm:t>
    </dgm:pt>
    <dgm:pt modelId="{F9ADC9E2-8729-4D9C-B652-012096C9DBF1}" type="parTrans" cxnId="{3EE9303D-6B95-49EE-9EAD-64110078896E}">
      <dgm:prSet/>
      <dgm:spPr/>
      <dgm:t>
        <a:bodyPr/>
        <a:lstStyle/>
        <a:p>
          <a:endParaRPr lang="en-US"/>
        </a:p>
      </dgm:t>
    </dgm:pt>
    <dgm:pt modelId="{97203C30-20AE-4AC7-8197-00E4DB5B992C}" type="sibTrans" cxnId="{3EE9303D-6B95-49EE-9EAD-64110078896E}">
      <dgm:prSet/>
      <dgm:spPr/>
      <dgm:t>
        <a:bodyPr/>
        <a:lstStyle/>
        <a:p>
          <a:endParaRPr lang="en-US"/>
        </a:p>
      </dgm:t>
    </dgm:pt>
    <dgm:pt modelId="{73FFD18D-3077-41E4-BB5C-70B0A66A8E2C}">
      <dgm:prSet phldrT="[Text]">
        <dgm:style>
          <a:lnRef idx="3">
            <a:schemeClr val="lt1"/>
          </a:lnRef>
          <a:fillRef idx="1">
            <a:schemeClr val="accent3"/>
          </a:fillRef>
          <a:effectRef idx="1">
            <a:schemeClr val="accent3"/>
          </a:effectRef>
          <a:fontRef idx="minor">
            <a:schemeClr val="lt1"/>
          </a:fontRef>
        </dgm:style>
      </dgm:prSet>
      <dgm:spPr/>
      <dgm:t>
        <a:bodyPr/>
        <a:lstStyle/>
        <a:p>
          <a:r>
            <a:rPr lang="en-US" b="1" dirty="0" smtClean="0"/>
            <a:t>Stage 4 – Law and Order Orientation</a:t>
          </a:r>
          <a:endParaRPr lang="en-US" b="1" dirty="0"/>
        </a:p>
      </dgm:t>
    </dgm:pt>
    <dgm:pt modelId="{2041AC51-352C-4F01-9E04-E10DD11F032D}" type="parTrans" cxnId="{5C9F476C-8C6B-4409-923D-128414281E2B}">
      <dgm:prSet/>
      <dgm:spPr/>
      <dgm:t>
        <a:bodyPr/>
        <a:lstStyle/>
        <a:p>
          <a:endParaRPr lang="en-US"/>
        </a:p>
      </dgm:t>
    </dgm:pt>
    <dgm:pt modelId="{AD34F6F6-7FB0-4DD4-8097-9E18CCF0B1D1}" type="sibTrans" cxnId="{5C9F476C-8C6B-4409-923D-128414281E2B}">
      <dgm:prSet/>
      <dgm:spPr/>
      <dgm:t>
        <a:bodyPr/>
        <a:lstStyle/>
        <a:p>
          <a:endParaRPr lang="en-US"/>
        </a:p>
      </dgm:t>
    </dgm:pt>
    <dgm:pt modelId="{A98C4185-BFCC-42A8-A2D5-0C168B83852A}">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smtClean="0"/>
            <a:t>LEVEL III</a:t>
          </a:r>
          <a:endParaRPr lang="en-US" dirty="0"/>
        </a:p>
      </dgm:t>
    </dgm:pt>
    <dgm:pt modelId="{31BA6D01-8DC1-428E-8FFC-6C2DFCBEDA0E}" type="parTrans" cxnId="{9E94F18D-9B3D-4D18-BEAF-B4874858EEDD}">
      <dgm:prSet/>
      <dgm:spPr/>
      <dgm:t>
        <a:bodyPr/>
        <a:lstStyle/>
        <a:p>
          <a:endParaRPr lang="en-US"/>
        </a:p>
      </dgm:t>
    </dgm:pt>
    <dgm:pt modelId="{1D739C2E-3E76-40A7-8B6F-91C226C9C14B}" type="sibTrans" cxnId="{9E94F18D-9B3D-4D18-BEAF-B4874858EEDD}">
      <dgm:prSet/>
      <dgm:spPr/>
      <dgm:t>
        <a:bodyPr/>
        <a:lstStyle/>
        <a:p>
          <a:endParaRPr lang="en-US"/>
        </a:p>
      </dgm:t>
    </dgm:pt>
    <dgm:pt modelId="{0C19BC31-83C8-4F90-92ED-8A38562EF84D}">
      <dgm:prSet phldrT="[Text]">
        <dgm:style>
          <a:lnRef idx="3">
            <a:schemeClr val="lt1"/>
          </a:lnRef>
          <a:fillRef idx="1">
            <a:schemeClr val="accent2"/>
          </a:fillRef>
          <a:effectRef idx="1">
            <a:schemeClr val="accent2"/>
          </a:effectRef>
          <a:fontRef idx="minor">
            <a:schemeClr val="lt1"/>
          </a:fontRef>
        </dgm:style>
      </dgm:prSet>
      <dgm:spPr/>
      <dgm:t>
        <a:bodyPr/>
        <a:lstStyle/>
        <a:p>
          <a:r>
            <a:rPr lang="en-US" b="1" dirty="0" smtClean="0"/>
            <a:t>Stage 5 – Social Contract Orientation</a:t>
          </a:r>
          <a:endParaRPr lang="en-US" b="1" dirty="0"/>
        </a:p>
      </dgm:t>
    </dgm:pt>
    <dgm:pt modelId="{0F82EF0C-6873-4EE3-B206-3C60D67A68B3}" type="parTrans" cxnId="{C6453BD0-A867-42BA-AA2B-013A873F2B50}">
      <dgm:prSet/>
      <dgm:spPr/>
      <dgm:t>
        <a:bodyPr/>
        <a:lstStyle/>
        <a:p>
          <a:endParaRPr lang="en-US"/>
        </a:p>
      </dgm:t>
    </dgm:pt>
    <dgm:pt modelId="{0C5BACB0-C202-4C48-8DBB-41395B9B1847}" type="sibTrans" cxnId="{C6453BD0-A867-42BA-AA2B-013A873F2B50}">
      <dgm:prSet/>
      <dgm:spPr/>
      <dgm:t>
        <a:bodyPr/>
        <a:lstStyle/>
        <a:p>
          <a:endParaRPr lang="en-US"/>
        </a:p>
      </dgm:t>
    </dgm:pt>
    <dgm:pt modelId="{47182D89-5977-4B0D-9130-DBA616513DFB}">
      <dgm:prSet phldrT="[Text]">
        <dgm:style>
          <a:lnRef idx="3">
            <a:schemeClr val="lt1"/>
          </a:lnRef>
          <a:fillRef idx="1">
            <a:schemeClr val="accent2"/>
          </a:fillRef>
          <a:effectRef idx="1">
            <a:schemeClr val="accent2"/>
          </a:effectRef>
          <a:fontRef idx="minor">
            <a:schemeClr val="lt1"/>
          </a:fontRef>
        </dgm:style>
      </dgm:prSet>
      <dgm:spPr/>
      <dgm:t>
        <a:bodyPr/>
        <a:lstStyle/>
        <a:p>
          <a:r>
            <a:rPr lang="en-US" b="1" dirty="0" smtClean="0"/>
            <a:t>Stage 6 – Universal Ethical Principle Orientation</a:t>
          </a:r>
          <a:endParaRPr lang="en-US" b="1" dirty="0"/>
        </a:p>
      </dgm:t>
    </dgm:pt>
    <dgm:pt modelId="{BE66ABBE-7C0B-435F-B921-C7BFC77E0BC4}" type="parTrans" cxnId="{14AABDB1-FB62-4A74-8DDB-22B179B78066}">
      <dgm:prSet/>
      <dgm:spPr/>
      <dgm:t>
        <a:bodyPr/>
        <a:lstStyle/>
        <a:p>
          <a:endParaRPr lang="en-US"/>
        </a:p>
      </dgm:t>
    </dgm:pt>
    <dgm:pt modelId="{2285173D-AF8D-46B8-A75F-CF57ACC991FF}" type="sibTrans" cxnId="{14AABDB1-FB62-4A74-8DDB-22B179B78066}">
      <dgm:prSet/>
      <dgm:spPr/>
      <dgm:t>
        <a:bodyPr/>
        <a:lstStyle/>
        <a:p>
          <a:endParaRPr lang="en-US"/>
        </a:p>
      </dgm:t>
    </dgm:pt>
    <dgm:pt modelId="{E921997C-C5CC-444D-8041-3DC275EAECF7}" type="pres">
      <dgm:prSet presAssocID="{F5140A46-CE88-475D-9353-98BA129DCF79}" presName="linearFlow" presStyleCnt="0">
        <dgm:presLayoutVars>
          <dgm:dir/>
          <dgm:animLvl val="lvl"/>
          <dgm:resizeHandles val="exact"/>
        </dgm:presLayoutVars>
      </dgm:prSet>
      <dgm:spPr/>
      <dgm:t>
        <a:bodyPr/>
        <a:lstStyle/>
        <a:p>
          <a:endParaRPr lang="en-US"/>
        </a:p>
      </dgm:t>
    </dgm:pt>
    <dgm:pt modelId="{C1956289-A269-4225-8148-AFAEF07CE4A4}" type="pres">
      <dgm:prSet presAssocID="{0613C6AB-CE69-4D0C-B646-20D75401EC7B}" presName="composite" presStyleCnt="0"/>
      <dgm:spPr/>
    </dgm:pt>
    <dgm:pt modelId="{47C905EC-C162-42DD-AD94-626A3ED7E34C}" type="pres">
      <dgm:prSet presAssocID="{0613C6AB-CE69-4D0C-B646-20D75401EC7B}" presName="parentText" presStyleLbl="alignNode1" presStyleIdx="0" presStyleCnt="3">
        <dgm:presLayoutVars>
          <dgm:chMax val="1"/>
          <dgm:bulletEnabled val="1"/>
        </dgm:presLayoutVars>
      </dgm:prSet>
      <dgm:spPr/>
      <dgm:t>
        <a:bodyPr/>
        <a:lstStyle/>
        <a:p>
          <a:endParaRPr lang="en-US"/>
        </a:p>
      </dgm:t>
    </dgm:pt>
    <dgm:pt modelId="{FB3CC718-FF57-4382-9187-431547AFAEE9}" type="pres">
      <dgm:prSet presAssocID="{0613C6AB-CE69-4D0C-B646-20D75401EC7B}" presName="descendantText" presStyleLbl="alignAcc1" presStyleIdx="0" presStyleCnt="3">
        <dgm:presLayoutVars>
          <dgm:bulletEnabled val="1"/>
        </dgm:presLayoutVars>
      </dgm:prSet>
      <dgm:spPr/>
      <dgm:t>
        <a:bodyPr/>
        <a:lstStyle/>
        <a:p>
          <a:endParaRPr lang="en-US"/>
        </a:p>
      </dgm:t>
    </dgm:pt>
    <dgm:pt modelId="{F4ACDD24-33C5-4667-8D31-C03BC09F9929}" type="pres">
      <dgm:prSet presAssocID="{E11F66DC-52AC-41DE-ADA5-F79433208922}" presName="sp" presStyleCnt="0"/>
      <dgm:spPr/>
    </dgm:pt>
    <dgm:pt modelId="{EE116424-C14B-4EC9-86D6-F3D05C6AE0B6}" type="pres">
      <dgm:prSet presAssocID="{304120AC-2045-4A7D-811A-4A945D543BC6}" presName="composite" presStyleCnt="0"/>
      <dgm:spPr/>
    </dgm:pt>
    <dgm:pt modelId="{84EAF9EC-8643-4ECA-9BA3-354363887A86}" type="pres">
      <dgm:prSet presAssocID="{304120AC-2045-4A7D-811A-4A945D543BC6}" presName="parentText" presStyleLbl="alignNode1" presStyleIdx="1" presStyleCnt="3">
        <dgm:presLayoutVars>
          <dgm:chMax val="1"/>
          <dgm:bulletEnabled val="1"/>
        </dgm:presLayoutVars>
      </dgm:prSet>
      <dgm:spPr/>
      <dgm:t>
        <a:bodyPr/>
        <a:lstStyle/>
        <a:p>
          <a:endParaRPr lang="en-US"/>
        </a:p>
      </dgm:t>
    </dgm:pt>
    <dgm:pt modelId="{DEB0E795-87C6-4302-AD71-CBFA9DF902D3}" type="pres">
      <dgm:prSet presAssocID="{304120AC-2045-4A7D-811A-4A945D543BC6}" presName="descendantText" presStyleLbl="alignAcc1" presStyleIdx="1" presStyleCnt="3">
        <dgm:presLayoutVars>
          <dgm:bulletEnabled val="1"/>
        </dgm:presLayoutVars>
      </dgm:prSet>
      <dgm:spPr/>
      <dgm:t>
        <a:bodyPr/>
        <a:lstStyle/>
        <a:p>
          <a:endParaRPr lang="en-US"/>
        </a:p>
      </dgm:t>
    </dgm:pt>
    <dgm:pt modelId="{639497D9-FF6C-4A81-80EC-19E216191DCF}" type="pres">
      <dgm:prSet presAssocID="{5F99B237-3540-4860-8FC1-EB6C8FC511F6}" presName="sp" presStyleCnt="0"/>
      <dgm:spPr/>
    </dgm:pt>
    <dgm:pt modelId="{FBD10EBE-BCF1-4CAC-9F42-1C7157F0E198}" type="pres">
      <dgm:prSet presAssocID="{A98C4185-BFCC-42A8-A2D5-0C168B83852A}" presName="composite" presStyleCnt="0"/>
      <dgm:spPr/>
    </dgm:pt>
    <dgm:pt modelId="{4A556395-E542-4D63-A346-DE2D4C000165}" type="pres">
      <dgm:prSet presAssocID="{A98C4185-BFCC-42A8-A2D5-0C168B83852A}" presName="parentText" presStyleLbl="alignNode1" presStyleIdx="2" presStyleCnt="3">
        <dgm:presLayoutVars>
          <dgm:chMax val="1"/>
          <dgm:bulletEnabled val="1"/>
        </dgm:presLayoutVars>
      </dgm:prSet>
      <dgm:spPr/>
      <dgm:t>
        <a:bodyPr/>
        <a:lstStyle/>
        <a:p>
          <a:endParaRPr lang="en-US"/>
        </a:p>
      </dgm:t>
    </dgm:pt>
    <dgm:pt modelId="{F781C5DA-FBBC-4906-8D18-BF231B744322}" type="pres">
      <dgm:prSet presAssocID="{A98C4185-BFCC-42A8-A2D5-0C168B83852A}" presName="descendantText" presStyleLbl="alignAcc1" presStyleIdx="2" presStyleCnt="3">
        <dgm:presLayoutVars>
          <dgm:bulletEnabled val="1"/>
        </dgm:presLayoutVars>
      </dgm:prSet>
      <dgm:spPr/>
      <dgm:t>
        <a:bodyPr/>
        <a:lstStyle/>
        <a:p>
          <a:endParaRPr lang="en-US"/>
        </a:p>
      </dgm:t>
    </dgm:pt>
  </dgm:ptLst>
  <dgm:cxnLst>
    <dgm:cxn modelId="{C6453BD0-A867-42BA-AA2B-013A873F2B50}" srcId="{A98C4185-BFCC-42A8-A2D5-0C168B83852A}" destId="{0C19BC31-83C8-4F90-92ED-8A38562EF84D}" srcOrd="0" destOrd="0" parTransId="{0F82EF0C-6873-4EE3-B206-3C60D67A68B3}" sibTransId="{0C5BACB0-C202-4C48-8DBB-41395B9B1847}"/>
    <dgm:cxn modelId="{D79ED9F0-F27B-4361-94D0-2D1F655E5555}" type="presOf" srcId="{F5140A46-CE88-475D-9353-98BA129DCF79}" destId="{E921997C-C5CC-444D-8041-3DC275EAECF7}" srcOrd="0" destOrd="0" presId="urn:microsoft.com/office/officeart/2005/8/layout/chevron2"/>
    <dgm:cxn modelId="{E1B9A8F9-4B0C-4839-B8A2-9B9829DEB37A}" srcId="{F5140A46-CE88-475D-9353-98BA129DCF79}" destId="{304120AC-2045-4A7D-811A-4A945D543BC6}" srcOrd="1" destOrd="0" parTransId="{E1D40A34-DCC2-4255-A27C-13488A549CCE}" sibTransId="{5F99B237-3540-4860-8FC1-EB6C8FC511F6}"/>
    <dgm:cxn modelId="{70913ABC-0CDE-452B-BE65-90244486E39C}" type="presOf" srcId="{1B832A64-D645-4495-8503-6245ED2A830F}" destId="{DEB0E795-87C6-4302-AD71-CBFA9DF902D3}" srcOrd="0" destOrd="0" presId="urn:microsoft.com/office/officeart/2005/8/layout/chevron2"/>
    <dgm:cxn modelId="{5B59657A-7B5A-4B3B-B8F8-B98068A8D961}" type="presOf" srcId="{47182D89-5977-4B0D-9130-DBA616513DFB}" destId="{F781C5DA-FBBC-4906-8D18-BF231B744322}" srcOrd="0" destOrd="1" presId="urn:microsoft.com/office/officeart/2005/8/layout/chevron2"/>
    <dgm:cxn modelId="{9E41658E-C7CF-403A-BB71-6AFB52B98A7D}" srcId="{0613C6AB-CE69-4D0C-B646-20D75401EC7B}" destId="{71A91774-91BE-4EF9-91DB-1858D49B1B58}" srcOrd="0" destOrd="0" parTransId="{860EC243-9D3B-4F21-8E03-D50D4C16180A}" sibTransId="{5D65071F-9400-4092-9969-156BDE8AD86F}"/>
    <dgm:cxn modelId="{72246445-8B02-4F38-A7DC-DFC3F7D04A43}" type="presOf" srcId="{304120AC-2045-4A7D-811A-4A945D543BC6}" destId="{84EAF9EC-8643-4ECA-9BA3-354363887A86}" srcOrd="0" destOrd="0" presId="urn:microsoft.com/office/officeart/2005/8/layout/chevron2"/>
    <dgm:cxn modelId="{540299B5-3F91-4092-82E1-708986486238}" srcId="{F5140A46-CE88-475D-9353-98BA129DCF79}" destId="{0613C6AB-CE69-4D0C-B646-20D75401EC7B}" srcOrd="0" destOrd="0" parTransId="{3FA250DE-EC1E-476F-B654-DFC150688E60}" sibTransId="{E11F66DC-52AC-41DE-ADA5-F79433208922}"/>
    <dgm:cxn modelId="{52F3BB07-8AF6-4BAF-BC1D-638D89C3E9BB}" type="presOf" srcId="{D4CF3E41-CA01-48C9-8B68-86E40996FBD8}" destId="{FB3CC718-FF57-4382-9187-431547AFAEE9}" srcOrd="0" destOrd="1" presId="urn:microsoft.com/office/officeart/2005/8/layout/chevron2"/>
    <dgm:cxn modelId="{04A296D8-ED95-47CC-8E83-5419C47984C5}" type="presOf" srcId="{73FFD18D-3077-41E4-BB5C-70B0A66A8E2C}" destId="{DEB0E795-87C6-4302-AD71-CBFA9DF902D3}" srcOrd="0" destOrd="1" presId="urn:microsoft.com/office/officeart/2005/8/layout/chevron2"/>
    <dgm:cxn modelId="{78E51B94-4470-4A2F-A6DC-774A8098B2A4}" srcId="{0613C6AB-CE69-4D0C-B646-20D75401EC7B}" destId="{D4CF3E41-CA01-48C9-8B68-86E40996FBD8}" srcOrd="1" destOrd="0" parTransId="{E94D5C1E-F2B8-4EA3-B58A-F43A6D1BEB5F}" sibTransId="{FB703C1B-9A85-4F4D-A202-550103C2351E}"/>
    <dgm:cxn modelId="{35D7502B-7963-4688-AF21-9B0B2B9114E2}" type="presOf" srcId="{71A91774-91BE-4EF9-91DB-1858D49B1B58}" destId="{FB3CC718-FF57-4382-9187-431547AFAEE9}" srcOrd="0" destOrd="0" presId="urn:microsoft.com/office/officeart/2005/8/layout/chevron2"/>
    <dgm:cxn modelId="{5C9F476C-8C6B-4409-923D-128414281E2B}" srcId="{304120AC-2045-4A7D-811A-4A945D543BC6}" destId="{73FFD18D-3077-41E4-BB5C-70B0A66A8E2C}" srcOrd="1" destOrd="0" parTransId="{2041AC51-352C-4F01-9E04-E10DD11F032D}" sibTransId="{AD34F6F6-7FB0-4DD4-8097-9E18CCF0B1D1}"/>
    <dgm:cxn modelId="{3EE9303D-6B95-49EE-9EAD-64110078896E}" srcId="{304120AC-2045-4A7D-811A-4A945D543BC6}" destId="{1B832A64-D645-4495-8503-6245ED2A830F}" srcOrd="0" destOrd="0" parTransId="{F9ADC9E2-8729-4D9C-B652-012096C9DBF1}" sibTransId="{97203C30-20AE-4AC7-8197-00E4DB5B992C}"/>
    <dgm:cxn modelId="{DE540179-2E4F-47C8-BE48-C7BF3153CD69}" type="presOf" srcId="{0613C6AB-CE69-4D0C-B646-20D75401EC7B}" destId="{47C905EC-C162-42DD-AD94-626A3ED7E34C}" srcOrd="0" destOrd="0" presId="urn:microsoft.com/office/officeart/2005/8/layout/chevron2"/>
    <dgm:cxn modelId="{00426581-5CA2-4A86-99BC-5A62621EDB91}" type="presOf" srcId="{A98C4185-BFCC-42A8-A2D5-0C168B83852A}" destId="{4A556395-E542-4D63-A346-DE2D4C000165}" srcOrd="0" destOrd="0" presId="urn:microsoft.com/office/officeart/2005/8/layout/chevron2"/>
    <dgm:cxn modelId="{1A3F10A9-E4DF-4C1A-8096-2BCDA714E556}" type="presOf" srcId="{0C19BC31-83C8-4F90-92ED-8A38562EF84D}" destId="{F781C5DA-FBBC-4906-8D18-BF231B744322}" srcOrd="0" destOrd="0" presId="urn:microsoft.com/office/officeart/2005/8/layout/chevron2"/>
    <dgm:cxn modelId="{14AABDB1-FB62-4A74-8DDB-22B179B78066}" srcId="{A98C4185-BFCC-42A8-A2D5-0C168B83852A}" destId="{47182D89-5977-4B0D-9130-DBA616513DFB}" srcOrd="1" destOrd="0" parTransId="{BE66ABBE-7C0B-435F-B921-C7BFC77E0BC4}" sibTransId="{2285173D-AF8D-46B8-A75F-CF57ACC991FF}"/>
    <dgm:cxn modelId="{9E94F18D-9B3D-4D18-BEAF-B4874858EEDD}" srcId="{F5140A46-CE88-475D-9353-98BA129DCF79}" destId="{A98C4185-BFCC-42A8-A2D5-0C168B83852A}" srcOrd="2" destOrd="0" parTransId="{31BA6D01-8DC1-428E-8FFC-6C2DFCBEDA0E}" sibTransId="{1D739C2E-3E76-40A7-8B6F-91C226C9C14B}"/>
    <dgm:cxn modelId="{EBCDD2B7-C438-47D4-BDB8-023FCA503E95}" type="presParOf" srcId="{E921997C-C5CC-444D-8041-3DC275EAECF7}" destId="{C1956289-A269-4225-8148-AFAEF07CE4A4}" srcOrd="0" destOrd="0" presId="urn:microsoft.com/office/officeart/2005/8/layout/chevron2"/>
    <dgm:cxn modelId="{F7C3B87D-F0BC-4E46-A92D-C0EBE550B160}" type="presParOf" srcId="{C1956289-A269-4225-8148-AFAEF07CE4A4}" destId="{47C905EC-C162-42DD-AD94-626A3ED7E34C}" srcOrd="0" destOrd="0" presId="urn:microsoft.com/office/officeart/2005/8/layout/chevron2"/>
    <dgm:cxn modelId="{D5AB2048-36A7-4A39-8D27-F094A4972ACD}" type="presParOf" srcId="{C1956289-A269-4225-8148-AFAEF07CE4A4}" destId="{FB3CC718-FF57-4382-9187-431547AFAEE9}" srcOrd="1" destOrd="0" presId="urn:microsoft.com/office/officeart/2005/8/layout/chevron2"/>
    <dgm:cxn modelId="{21F19A87-D183-4F59-BDE2-1BFF2BF785CF}" type="presParOf" srcId="{E921997C-C5CC-444D-8041-3DC275EAECF7}" destId="{F4ACDD24-33C5-4667-8D31-C03BC09F9929}" srcOrd="1" destOrd="0" presId="urn:microsoft.com/office/officeart/2005/8/layout/chevron2"/>
    <dgm:cxn modelId="{4BA968B7-1794-45D3-869D-BFAB2A066122}" type="presParOf" srcId="{E921997C-C5CC-444D-8041-3DC275EAECF7}" destId="{EE116424-C14B-4EC9-86D6-F3D05C6AE0B6}" srcOrd="2" destOrd="0" presId="urn:microsoft.com/office/officeart/2005/8/layout/chevron2"/>
    <dgm:cxn modelId="{B49A70AB-3FC5-4FB2-AC83-72319C4E66A2}" type="presParOf" srcId="{EE116424-C14B-4EC9-86D6-F3D05C6AE0B6}" destId="{84EAF9EC-8643-4ECA-9BA3-354363887A86}" srcOrd="0" destOrd="0" presId="urn:microsoft.com/office/officeart/2005/8/layout/chevron2"/>
    <dgm:cxn modelId="{4D09AC2B-BC8E-44B6-A423-B3C382E2C4A9}" type="presParOf" srcId="{EE116424-C14B-4EC9-86D6-F3D05C6AE0B6}" destId="{DEB0E795-87C6-4302-AD71-CBFA9DF902D3}" srcOrd="1" destOrd="0" presId="urn:microsoft.com/office/officeart/2005/8/layout/chevron2"/>
    <dgm:cxn modelId="{367EB517-7A07-4BF2-9A03-304B48B1044D}" type="presParOf" srcId="{E921997C-C5CC-444D-8041-3DC275EAECF7}" destId="{639497D9-FF6C-4A81-80EC-19E216191DCF}" srcOrd="3" destOrd="0" presId="urn:microsoft.com/office/officeart/2005/8/layout/chevron2"/>
    <dgm:cxn modelId="{DC78F144-D0C5-4C15-A344-54BEA1AA2549}" type="presParOf" srcId="{E921997C-C5CC-444D-8041-3DC275EAECF7}" destId="{FBD10EBE-BCF1-4CAC-9F42-1C7157F0E198}" srcOrd="4" destOrd="0" presId="urn:microsoft.com/office/officeart/2005/8/layout/chevron2"/>
    <dgm:cxn modelId="{CD55103A-C3C8-4FF3-8EBF-344DA4D8BF7B}" type="presParOf" srcId="{FBD10EBE-BCF1-4CAC-9F42-1C7157F0E198}" destId="{4A556395-E542-4D63-A346-DE2D4C000165}" srcOrd="0" destOrd="0" presId="urn:microsoft.com/office/officeart/2005/8/layout/chevron2"/>
    <dgm:cxn modelId="{495537BB-3EA3-4BA5-B9E5-E8E6CE228CD3}" type="presParOf" srcId="{FBD10EBE-BCF1-4CAC-9F42-1C7157F0E198}" destId="{F781C5DA-FBBC-4906-8D18-BF231B744322}"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C905EC-C162-42DD-AD94-626A3ED7E34C}">
      <dsp:nvSpPr>
        <dsp:cNvPr id="0" name=""/>
        <dsp:cNvSpPr/>
      </dsp:nvSpPr>
      <dsp:spPr>
        <a:xfrm rot="5400000">
          <a:off x="-259133" y="260866"/>
          <a:ext cx="1727559" cy="120929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LEVEL I</a:t>
          </a:r>
          <a:endParaRPr lang="en-US" sz="2700" kern="1200" dirty="0"/>
        </a:p>
      </dsp:txBody>
      <dsp:txXfrm rot="5400000">
        <a:off x="-259133" y="260866"/>
        <a:ext cx="1727559" cy="1209291"/>
      </dsp:txXfrm>
    </dsp:sp>
    <dsp:sp modelId="{FB3CC718-FF57-4382-9187-431547AFAEE9}">
      <dsp:nvSpPr>
        <dsp:cNvPr id="0" name=""/>
        <dsp:cNvSpPr/>
      </dsp:nvSpPr>
      <dsp:spPr>
        <a:xfrm rot="5400000">
          <a:off x="4386588" y="-3175565"/>
          <a:ext cx="1122913" cy="7477508"/>
        </a:xfrm>
        <a:prstGeom prst="round2Same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smtClean="0"/>
            <a:t>Stage 1 – Punishment-Obedience Orientation</a:t>
          </a:r>
          <a:endParaRPr lang="en-US" sz="2700" b="1" kern="1200" dirty="0"/>
        </a:p>
        <a:p>
          <a:pPr marL="228600" lvl="1" indent="-228600" algn="l" defTabSz="1200150">
            <a:lnSpc>
              <a:spcPct val="90000"/>
            </a:lnSpc>
            <a:spcBef>
              <a:spcPct val="0"/>
            </a:spcBef>
            <a:spcAft>
              <a:spcPct val="15000"/>
            </a:spcAft>
            <a:buChar char="••"/>
          </a:pPr>
          <a:r>
            <a:rPr lang="en-US" sz="2700" b="1" kern="1200" dirty="0" smtClean="0"/>
            <a:t>Stage 2 – Instrumental Relativist Orientation</a:t>
          </a:r>
          <a:endParaRPr lang="en-US" sz="2700" b="1" kern="1200" dirty="0"/>
        </a:p>
      </dsp:txBody>
      <dsp:txXfrm rot="5400000">
        <a:off x="4386588" y="-3175565"/>
        <a:ext cx="1122913" cy="7477508"/>
      </dsp:txXfrm>
    </dsp:sp>
    <dsp:sp modelId="{84EAF9EC-8643-4ECA-9BA3-354363887A86}">
      <dsp:nvSpPr>
        <dsp:cNvPr id="0" name=""/>
        <dsp:cNvSpPr/>
      </dsp:nvSpPr>
      <dsp:spPr>
        <a:xfrm rot="5400000">
          <a:off x="-259133" y="1795654"/>
          <a:ext cx="1727559" cy="120929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LEVEL II </a:t>
          </a:r>
          <a:endParaRPr lang="en-US" sz="2700" kern="1200" dirty="0"/>
        </a:p>
      </dsp:txBody>
      <dsp:txXfrm rot="5400000">
        <a:off x="-259133" y="1795654"/>
        <a:ext cx="1727559" cy="1209291"/>
      </dsp:txXfrm>
    </dsp:sp>
    <dsp:sp modelId="{DEB0E795-87C6-4302-AD71-CBFA9DF902D3}">
      <dsp:nvSpPr>
        <dsp:cNvPr id="0" name=""/>
        <dsp:cNvSpPr/>
      </dsp:nvSpPr>
      <dsp:spPr>
        <a:xfrm rot="5400000">
          <a:off x="4386588" y="-1640777"/>
          <a:ext cx="1122913" cy="7477508"/>
        </a:xfrm>
        <a:prstGeom prst="round2Same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smtClean="0"/>
            <a:t>Stage 3 – Good Boy – Nice Girl Orientation</a:t>
          </a:r>
          <a:endParaRPr lang="en-US" sz="2700" b="1" kern="1200" dirty="0"/>
        </a:p>
        <a:p>
          <a:pPr marL="228600" lvl="1" indent="-228600" algn="l" defTabSz="1200150">
            <a:lnSpc>
              <a:spcPct val="90000"/>
            </a:lnSpc>
            <a:spcBef>
              <a:spcPct val="0"/>
            </a:spcBef>
            <a:spcAft>
              <a:spcPct val="15000"/>
            </a:spcAft>
            <a:buChar char="••"/>
          </a:pPr>
          <a:r>
            <a:rPr lang="en-US" sz="2700" b="1" kern="1200" dirty="0" smtClean="0"/>
            <a:t>Stage 4 – Law and Order Orientation</a:t>
          </a:r>
          <a:endParaRPr lang="en-US" sz="2700" b="1" kern="1200" dirty="0"/>
        </a:p>
      </dsp:txBody>
      <dsp:txXfrm rot="5400000">
        <a:off x="4386588" y="-1640777"/>
        <a:ext cx="1122913" cy="7477508"/>
      </dsp:txXfrm>
    </dsp:sp>
    <dsp:sp modelId="{4A556395-E542-4D63-A346-DE2D4C000165}">
      <dsp:nvSpPr>
        <dsp:cNvPr id="0" name=""/>
        <dsp:cNvSpPr/>
      </dsp:nvSpPr>
      <dsp:spPr>
        <a:xfrm rot="5400000">
          <a:off x="-259133" y="3330442"/>
          <a:ext cx="1727559" cy="120929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LEVEL III</a:t>
          </a:r>
          <a:endParaRPr lang="en-US" sz="2700" kern="1200" dirty="0"/>
        </a:p>
      </dsp:txBody>
      <dsp:txXfrm rot="5400000">
        <a:off x="-259133" y="3330442"/>
        <a:ext cx="1727559" cy="1209291"/>
      </dsp:txXfrm>
    </dsp:sp>
    <dsp:sp modelId="{F781C5DA-FBBC-4906-8D18-BF231B744322}">
      <dsp:nvSpPr>
        <dsp:cNvPr id="0" name=""/>
        <dsp:cNvSpPr/>
      </dsp:nvSpPr>
      <dsp:spPr>
        <a:xfrm rot="5400000">
          <a:off x="4386588" y="-105988"/>
          <a:ext cx="1122913" cy="7477508"/>
        </a:xfrm>
        <a:prstGeom prst="round2Same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b="1" kern="1200" dirty="0" smtClean="0"/>
            <a:t>Stage 5 – Social Contract Orientation</a:t>
          </a:r>
          <a:endParaRPr lang="en-US" sz="2700" b="1" kern="1200" dirty="0"/>
        </a:p>
        <a:p>
          <a:pPr marL="228600" lvl="1" indent="-228600" algn="l" defTabSz="1200150">
            <a:lnSpc>
              <a:spcPct val="90000"/>
            </a:lnSpc>
            <a:spcBef>
              <a:spcPct val="0"/>
            </a:spcBef>
            <a:spcAft>
              <a:spcPct val="15000"/>
            </a:spcAft>
            <a:buChar char="••"/>
          </a:pPr>
          <a:r>
            <a:rPr lang="en-US" sz="2700" b="1" kern="1200" dirty="0" smtClean="0"/>
            <a:t>Stage 6 – Universal Ethical Principle Orientation</a:t>
          </a:r>
          <a:endParaRPr lang="en-US" sz="2700" b="1" kern="1200" dirty="0"/>
        </a:p>
      </dsp:txBody>
      <dsp:txXfrm rot="5400000">
        <a:off x="4386588" y="-105988"/>
        <a:ext cx="1122913" cy="74775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E22C95-8185-4D50-907A-9D17FACADBE3}"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66347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22C95-8185-4D50-907A-9D17FACADBE3}"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204123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22C95-8185-4D50-907A-9D17FACADBE3}"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83752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E22C95-8185-4D50-907A-9D17FACADBE3}"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158018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E22C95-8185-4D50-907A-9D17FACADBE3}" type="datetimeFigureOut">
              <a:rPr lang="en-US" smtClean="0"/>
              <a:pPr/>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143897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E22C95-8185-4D50-907A-9D17FACADBE3}"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46971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E22C95-8185-4D50-907A-9D17FACADBE3}" type="datetimeFigureOut">
              <a:rPr lang="en-US" smtClean="0"/>
              <a:pPr/>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217436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E22C95-8185-4D50-907A-9D17FACADBE3}" type="datetimeFigureOut">
              <a:rPr lang="en-US" smtClean="0"/>
              <a:pPr/>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180274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22C95-8185-4D50-907A-9D17FACADBE3}" type="datetimeFigureOut">
              <a:rPr lang="en-US" smtClean="0"/>
              <a:pPr/>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160025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22C95-8185-4D50-907A-9D17FACADBE3}"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263005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22C95-8185-4D50-907A-9D17FACADBE3}" type="datetimeFigureOut">
              <a:rPr lang="en-US" smtClean="0"/>
              <a:pPr/>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2513349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22C95-8185-4D50-907A-9D17FACADBE3}" type="datetimeFigureOut">
              <a:rPr lang="en-US" smtClean="0"/>
              <a:pPr/>
              <a:t>9/5/2017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416C8-D6DE-4485-898D-8F5F37C5CBDB}" type="slidenum">
              <a:rPr lang="en-US" smtClean="0"/>
              <a:pPr/>
              <a:t>‹#›</a:t>
            </a:fld>
            <a:endParaRPr lang="en-US"/>
          </a:p>
        </p:txBody>
      </p:sp>
    </p:spTree>
    <p:extLst>
      <p:ext uri="{BB962C8B-B14F-4D97-AF65-F5344CB8AC3E}">
        <p14:creationId xmlns:p14="http://schemas.microsoft.com/office/powerpoint/2010/main" xmlns="" val="17494678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5.gif"/></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04800"/>
            <a:ext cx="9144000" cy="624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70376" y="20054"/>
            <a:ext cx="1873624" cy="16764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898" y="20055"/>
            <a:ext cx="1359214" cy="1427746"/>
          </a:xfrm>
          <a:prstGeom prst="rect">
            <a:avLst/>
          </a:prstGeom>
        </p:spPr>
      </p:pic>
    </p:spTree>
    <p:extLst>
      <p:ext uri="{BB962C8B-B14F-4D97-AF65-F5344CB8AC3E}">
        <p14:creationId xmlns:p14="http://schemas.microsoft.com/office/powerpoint/2010/main" xmlns="" val="214425850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
            <a:ext cx="9144000" cy="6857999"/>
          </a:xfrm>
          <a:prstGeom prst="rect">
            <a:avLst/>
          </a:prstGeom>
        </p:spPr>
      </p:pic>
      <p:sp>
        <p:nvSpPr>
          <p:cNvPr id="2" name="TextBox 1"/>
          <p:cNvSpPr txBox="1"/>
          <p:nvPr/>
        </p:nvSpPr>
        <p:spPr>
          <a:xfrm>
            <a:off x="685800" y="381000"/>
            <a:ext cx="7620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dirty="0" smtClean="0">
                <a:latin typeface="Aharoni" pitchFamily="2" charset="-79"/>
                <a:cs typeface="Aharoni" pitchFamily="2" charset="-79"/>
              </a:rPr>
              <a:t>Lawrence Kohlberg (1927-1987</a:t>
            </a:r>
            <a:endParaRPr lang="en-US" sz="4000" dirty="0">
              <a:latin typeface="Aharoni" pitchFamily="2" charset="-79"/>
              <a:cs typeface="Aharoni" pitchFamily="2" charset="-79"/>
            </a:endParaRPr>
          </a:p>
        </p:txBody>
      </p:sp>
      <p:sp>
        <p:nvSpPr>
          <p:cNvPr id="5" name="Rectangle 4"/>
          <p:cNvSpPr/>
          <p:nvPr/>
        </p:nvSpPr>
        <p:spPr>
          <a:xfrm>
            <a:off x="228600" y="1342799"/>
            <a:ext cx="8610600" cy="16312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marL="457200" indent="-457200" algn="just">
              <a:buFont typeface="Wingdings" pitchFamily="2" charset="2"/>
              <a:buChar char="v"/>
            </a:pPr>
            <a:r>
              <a:rPr lang="en-US" sz="2500" dirty="0">
                <a:latin typeface="Calisto MT" pitchFamily="18" charset="0"/>
              </a:rPr>
              <a:t>Kohlberg </a:t>
            </a:r>
            <a:r>
              <a:rPr lang="en-US" sz="2500" dirty="0" smtClean="0">
                <a:latin typeface="Calisto MT" pitchFamily="18" charset="0"/>
              </a:rPr>
              <a:t>studied </a:t>
            </a:r>
            <a:r>
              <a:rPr lang="en-US" sz="2500" dirty="0">
                <a:latin typeface="Calisto MT" pitchFamily="18" charset="0"/>
              </a:rPr>
              <a:t>moral </a:t>
            </a:r>
            <a:r>
              <a:rPr lang="en-US" sz="2500" dirty="0" smtClean="0">
                <a:latin typeface="Calisto MT" pitchFamily="18" charset="0"/>
              </a:rPr>
              <a:t>reasoning &amp; development </a:t>
            </a:r>
            <a:r>
              <a:rPr lang="en-US" sz="2500" dirty="0">
                <a:latin typeface="Calisto MT" pitchFamily="18" charset="0"/>
              </a:rPr>
              <a:t>with much of his work based on that of Jean Piaget and John Dewey. He had a brief teaching position at Yale University before moving onto Harvard in 1967.</a:t>
            </a:r>
          </a:p>
        </p:txBody>
      </p:sp>
      <p:sp>
        <p:nvSpPr>
          <p:cNvPr id="6" name="Rectangle 5"/>
          <p:cNvSpPr/>
          <p:nvPr/>
        </p:nvSpPr>
        <p:spPr>
          <a:xfrm>
            <a:off x="152400" y="3124200"/>
            <a:ext cx="8763000" cy="24006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marL="457200" indent="-457200" algn="just">
              <a:buFont typeface="Wingdings" pitchFamily="2" charset="2"/>
              <a:buChar char="v"/>
            </a:pPr>
            <a:r>
              <a:rPr lang="en-US" sz="2500" dirty="0">
                <a:latin typeface="Calisto MT" pitchFamily="18" charset="0"/>
              </a:rPr>
              <a:t>While in Central America in 1973, Kohlberg developed a rare and unknown tropical disease which disabled him in many ways and caused him to be severely depressed. In January of 1987, Kohlberg disappeared, his body was later found in a swamp area. There is some suspicion that Kohlberg took his own life.</a:t>
            </a:r>
          </a:p>
        </p:txBody>
      </p:sp>
    </p:spTree>
    <p:extLst>
      <p:ext uri="{BB962C8B-B14F-4D97-AF65-F5344CB8AC3E}">
        <p14:creationId xmlns:p14="http://schemas.microsoft.com/office/powerpoint/2010/main" xmlns="" val="3388043846"/>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graphicFrame>
        <p:nvGraphicFramePr>
          <p:cNvPr id="3" name="Diagram 2"/>
          <p:cNvGraphicFramePr/>
          <p:nvPr>
            <p:extLst>
              <p:ext uri="{D42A27DB-BD31-4B8C-83A1-F6EECF244321}">
                <p14:modId xmlns:p14="http://schemas.microsoft.com/office/powerpoint/2010/main" xmlns="" val="4039024258"/>
              </p:ext>
            </p:extLst>
          </p:nvPr>
        </p:nvGraphicFramePr>
        <p:xfrm>
          <a:off x="228600" y="1752600"/>
          <a:ext cx="8686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28600" y="228600"/>
            <a:ext cx="8686800" cy="132343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4000" dirty="0" smtClean="0">
                <a:latin typeface="Aharoni" pitchFamily="2" charset="-79"/>
                <a:cs typeface="Aharoni" pitchFamily="2" charset="-79"/>
              </a:rPr>
              <a:t>Kohlberg’s </a:t>
            </a:r>
          </a:p>
          <a:p>
            <a:pPr algn="ctr"/>
            <a:r>
              <a:rPr lang="en-US" sz="4000" dirty="0" smtClean="0">
                <a:latin typeface="Aharoni" pitchFamily="2" charset="-79"/>
                <a:cs typeface="Aharoni" pitchFamily="2" charset="-79"/>
              </a:rPr>
              <a:t>Stages of Moral Development</a:t>
            </a:r>
            <a:endParaRPr lang="en-US" sz="4000" dirty="0">
              <a:latin typeface="Aharoni" pitchFamily="2" charset="-79"/>
              <a:cs typeface="Aharoni" pitchFamily="2" charset="-79"/>
            </a:endParaRPr>
          </a:p>
        </p:txBody>
      </p:sp>
    </p:spTree>
    <p:extLst>
      <p:ext uri="{BB962C8B-B14F-4D97-AF65-F5344CB8AC3E}">
        <p14:creationId xmlns:p14="http://schemas.microsoft.com/office/powerpoint/2010/main" xmlns="" val="636894138"/>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457200"/>
            <a:ext cx="2667000" cy="70788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4000" dirty="0" smtClean="0">
                <a:latin typeface="Cooper Black" pitchFamily="18" charset="0"/>
              </a:rPr>
              <a:t>LEVEL I </a:t>
            </a:r>
            <a:endParaRPr lang="en-US" sz="4000" dirty="0">
              <a:latin typeface="Cooper Black" pitchFamily="18" charset="0"/>
            </a:endParaRPr>
          </a:p>
        </p:txBody>
      </p:sp>
      <p:sp>
        <p:nvSpPr>
          <p:cNvPr id="3" name="TextBox 2"/>
          <p:cNvSpPr txBox="1"/>
          <p:nvPr/>
        </p:nvSpPr>
        <p:spPr>
          <a:xfrm>
            <a:off x="1371600" y="1447800"/>
            <a:ext cx="6553200" cy="1631216"/>
          </a:xfrm>
          <a:prstGeom prst="rect">
            <a:avLst/>
          </a:prstGeom>
          <a:effectLst>
            <a:glow rad="228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5000" b="1" dirty="0" smtClean="0">
                <a:latin typeface="Kristen ITC" pitchFamily="66" charset="0"/>
              </a:rPr>
              <a:t>Pre-conventional Morality</a:t>
            </a:r>
            <a:endParaRPr lang="en-US" sz="5000" b="1" dirty="0">
              <a:latin typeface="Kristen ITC" pitchFamily="66" charset="0"/>
            </a:endParaRPr>
          </a:p>
        </p:txBody>
      </p:sp>
      <p:sp>
        <p:nvSpPr>
          <p:cNvPr id="4" name="Rectangle 3"/>
          <p:cNvSpPr/>
          <p:nvPr/>
        </p:nvSpPr>
        <p:spPr>
          <a:xfrm>
            <a:off x="4267200" y="3352800"/>
            <a:ext cx="4572000" cy="3170099"/>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a:spAutoFit/>
          </a:bodyPr>
          <a:lstStyle/>
          <a:p>
            <a:pPr algn="just"/>
            <a:r>
              <a:rPr lang="en-US" sz="4000" b="1" dirty="0"/>
              <a:t>people at this stage do not really understand the conventions / rules of a society.</a:t>
            </a: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200" y="3352800"/>
            <a:ext cx="3947160" cy="3352800"/>
          </a:xfrm>
          <a:prstGeom prst="rect">
            <a:avLst/>
          </a:prstGeom>
        </p:spPr>
      </p:pic>
      <p:sp>
        <p:nvSpPr>
          <p:cNvPr id="8" name="TextBox 7"/>
          <p:cNvSpPr txBox="1"/>
          <p:nvPr/>
        </p:nvSpPr>
        <p:spPr>
          <a:xfrm>
            <a:off x="381000" y="3352800"/>
            <a:ext cx="3429000" cy="630942"/>
          </a:xfrm>
          <a:prstGeom prst="rect">
            <a:avLst/>
          </a:prstGeom>
          <a:noFill/>
        </p:spPr>
        <p:txBody>
          <a:bodyPr wrap="square" rtlCol="0">
            <a:spAutoFit/>
          </a:bodyPr>
          <a:lstStyle/>
          <a:p>
            <a:pPr algn="ctr"/>
            <a:r>
              <a:rPr lang="en-US" sz="3500" dirty="0" smtClean="0">
                <a:latin typeface="Arial Rounded MT Bold" pitchFamily="34" charset="0"/>
              </a:rPr>
              <a:t>4 – 10 yrs. old</a:t>
            </a:r>
            <a:endParaRPr lang="en-US" sz="3500" dirty="0">
              <a:latin typeface="Arial Rounded MT Bold" pitchFamily="34" charset="0"/>
            </a:endParaRPr>
          </a:p>
        </p:txBody>
      </p:sp>
    </p:spTree>
    <p:extLst>
      <p:ext uri="{BB962C8B-B14F-4D97-AF65-F5344CB8AC3E}">
        <p14:creationId xmlns:p14="http://schemas.microsoft.com/office/powerpoint/2010/main" xmlns="" val="3048280766"/>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457200"/>
            <a:ext cx="2667000" cy="70788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000" dirty="0" smtClean="0">
                <a:latin typeface="Cooper Black" pitchFamily="18" charset="0"/>
              </a:rPr>
              <a:t>STAGE 1 </a:t>
            </a:r>
            <a:endParaRPr lang="en-US" sz="4000" dirty="0">
              <a:latin typeface="Cooper Black" pitchFamily="18" charset="0"/>
            </a:endParaRPr>
          </a:p>
        </p:txBody>
      </p:sp>
      <p:sp>
        <p:nvSpPr>
          <p:cNvPr id="3" name="TextBox 2"/>
          <p:cNvSpPr txBox="1"/>
          <p:nvPr/>
        </p:nvSpPr>
        <p:spPr>
          <a:xfrm>
            <a:off x="381000" y="1492984"/>
            <a:ext cx="8153400" cy="1631216"/>
          </a:xfrm>
          <a:prstGeom prst="rect">
            <a:avLst/>
          </a:prstGeom>
          <a:effectLst>
            <a:glow rad="228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5000" b="1" dirty="0" smtClean="0">
                <a:latin typeface="Kristen ITC" pitchFamily="66" charset="0"/>
              </a:rPr>
              <a:t>Punishment – Obedience Orientation</a:t>
            </a:r>
            <a:endParaRPr lang="en-US" sz="5000" b="1" dirty="0">
              <a:latin typeface="Kristen ITC" pitchFamily="66" charset="0"/>
            </a:endParaRPr>
          </a:p>
        </p:txBody>
      </p:sp>
      <p:sp>
        <p:nvSpPr>
          <p:cNvPr id="4" name="TextBox 3"/>
          <p:cNvSpPr txBox="1"/>
          <p:nvPr/>
        </p:nvSpPr>
        <p:spPr>
          <a:xfrm>
            <a:off x="381000" y="3770055"/>
            <a:ext cx="4648200" cy="2554545"/>
          </a:xfrm>
          <a:prstGeom prst="rect">
            <a:avLst/>
          </a:prstGeom>
          <a:effectLst>
            <a:glow rad="2286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sz="4000" b="1" dirty="0" smtClean="0">
                <a:latin typeface="+mj-lt"/>
              </a:rPr>
              <a:t>Consequences of acts determine whether they’re good or bad. </a:t>
            </a:r>
            <a:endParaRPr lang="en-US" sz="4000" b="1" dirty="0">
              <a:latin typeface="+mj-lt"/>
            </a:endParaRPr>
          </a:p>
        </p:txBody>
      </p:sp>
      <p:pic>
        <p:nvPicPr>
          <p:cNvPr id="2052" name="Picture 4" descr="http://newstonight.net/assets/imagecache/article/Physical-Punishment-Children.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0" y="3466176"/>
            <a:ext cx="3543300" cy="31623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4991364"/>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4800600" y="1524000"/>
            <a:ext cx="4000500" cy="3170099"/>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lvl="0" algn="just"/>
            <a:r>
              <a:rPr lang="en-US" sz="4000" b="1" dirty="0" smtClean="0"/>
              <a:t>Heinz </a:t>
            </a:r>
            <a:r>
              <a:rPr lang="en-US" sz="4000" b="1" dirty="0">
                <a:solidFill>
                  <a:srgbClr val="FFFF00"/>
                </a:solidFill>
              </a:rPr>
              <a:t>should steal the drug</a:t>
            </a:r>
            <a:r>
              <a:rPr lang="en-US" sz="4000" b="1" dirty="0"/>
              <a:t> because if he doesn't then his wife might </a:t>
            </a:r>
            <a:r>
              <a:rPr lang="en-US" sz="4000" b="1" dirty="0" smtClean="0"/>
              <a:t>die.</a:t>
            </a:r>
            <a:endParaRPr lang="en-US" sz="4000" b="1" dirty="0"/>
          </a:p>
        </p:txBody>
      </p:sp>
      <p:sp>
        <p:nvSpPr>
          <p:cNvPr id="3" name="Rectangle 2"/>
          <p:cNvSpPr/>
          <p:nvPr/>
        </p:nvSpPr>
        <p:spPr>
          <a:xfrm>
            <a:off x="1371600" y="228600"/>
            <a:ext cx="6324600" cy="1323439"/>
          </a:xfrm>
          <a:prstGeom prst="rect">
            <a:avLst/>
          </a:prstGeom>
        </p:spPr>
        <p:txBody>
          <a:bodyPr wrap="square">
            <a:spAutoFit/>
          </a:bodyPr>
          <a:lstStyle/>
          <a:p>
            <a:pPr algn="ctr"/>
            <a:r>
              <a:rPr lang="en-US" sz="4000" b="1" dirty="0"/>
              <a:t>Possible Stage 1 responses </a:t>
            </a:r>
            <a:endParaRPr lang="en-US" sz="4000" b="1" dirty="0" smtClean="0"/>
          </a:p>
          <a:p>
            <a:pPr algn="ctr"/>
            <a:r>
              <a:rPr lang="en-US" sz="4000" b="1" dirty="0" smtClean="0"/>
              <a:t>to</a:t>
            </a:r>
            <a:r>
              <a:rPr lang="en-US" sz="4000" b="1" dirty="0"/>
              <a:t> Heinz Dilemma</a:t>
            </a:r>
            <a:r>
              <a:rPr lang="en-US" sz="4000" b="1" dirty="0" smtClean="0"/>
              <a:t>:</a:t>
            </a:r>
            <a:endParaRPr lang="en-US" sz="4000" dirty="0"/>
          </a:p>
        </p:txBody>
      </p:sp>
      <p:sp>
        <p:nvSpPr>
          <p:cNvPr id="4" name="Rectangle 3"/>
          <p:cNvSpPr/>
          <p:nvPr/>
        </p:nvSpPr>
        <p:spPr>
          <a:xfrm>
            <a:off x="533400" y="1524000"/>
            <a:ext cx="4000500" cy="378565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lvl="0" algn="just"/>
            <a:r>
              <a:rPr lang="en-US" sz="4000" b="1" dirty="0" smtClean="0"/>
              <a:t>Heinz </a:t>
            </a:r>
            <a:r>
              <a:rPr lang="en-US" sz="4000" b="1" dirty="0">
                <a:solidFill>
                  <a:srgbClr val="FFFF00"/>
                </a:solidFill>
              </a:rPr>
              <a:t>should not steal the drug</a:t>
            </a:r>
            <a:r>
              <a:rPr lang="en-US" sz="4000" b="1" dirty="0"/>
              <a:t> because he might be caught and sent to jail</a:t>
            </a:r>
            <a:r>
              <a:rPr lang="en-US" sz="4000" b="1" dirty="0" smtClean="0"/>
              <a:t>.</a:t>
            </a:r>
          </a:p>
          <a:p>
            <a:pPr lvl="0" algn="just"/>
            <a:endParaRPr lang="en-US" sz="4000" b="1" dirty="0"/>
          </a:p>
        </p:txBody>
      </p:sp>
      <p:pic>
        <p:nvPicPr>
          <p:cNvPr id="4098" name="Picture 2" descr="http://fatherstephen.files.wordpress.com/2011/09/right-way-wrong-way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52600" y="5385852"/>
            <a:ext cx="5867400" cy="13197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01659604"/>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457200"/>
            <a:ext cx="2667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dirty="0" smtClean="0">
                <a:latin typeface="Cooper Black" pitchFamily="18" charset="0"/>
              </a:rPr>
              <a:t>STAGE 2</a:t>
            </a:r>
            <a:endParaRPr lang="en-US" sz="4000" dirty="0">
              <a:latin typeface="Cooper Black" pitchFamily="18" charset="0"/>
            </a:endParaRPr>
          </a:p>
        </p:txBody>
      </p:sp>
      <p:sp>
        <p:nvSpPr>
          <p:cNvPr id="3" name="TextBox 2"/>
          <p:cNvSpPr txBox="1"/>
          <p:nvPr/>
        </p:nvSpPr>
        <p:spPr>
          <a:xfrm>
            <a:off x="533400" y="1371600"/>
            <a:ext cx="8153400" cy="16312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5000" b="1" dirty="0" smtClean="0">
                <a:latin typeface="Kristen ITC" pitchFamily="66" charset="0"/>
              </a:rPr>
              <a:t>Instrumental Relativist Orientation</a:t>
            </a:r>
            <a:endParaRPr lang="en-US" sz="5000" b="1" dirty="0">
              <a:latin typeface="Kristen ITC" pitchFamily="66" charset="0"/>
            </a:endParaRPr>
          </a:p>
        </p:txBody>
      </p:sp>
      <p:sp>
        <p:nvSpPr>
          <p:cNvPr id="4" name="TextBox 3"/>
          <p:cNvSpPr txBox="1"/>
          <p:nvPr/>
        </p:nvSpPr>
        <p:spPr>
          <a:xfrm>
            <a:off x="2895600" y="3383101"/>
            <a:ext cx="5943600" cy="317009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just"/>
            <a:r>
              <a:rPr lang="en-US" sz="4000" b="1" dirty="0" smtClean="0">
                <a:latin typeface="+mj-lt"/>
              </a:rPr>
              <a:t>The ethics of “What’s in it for me?” </a:t>
            </a:r>
            <a:r>
              <a:rPr lang="en-US" sz="4000" b="1" dirty="0">
                <a:latin typeface="+mj-lt"/>
              </a:rPr>
              <a:t>O</a:t>
            </a:r>
            <a:r>
              <a:rPr lang="en-US" sz="4000" b="1" dirty="0" smtClean="0">
                <a:latin typeface="+mj-lt"/>
              </a:rPr>
              <a:t>beying rules and exchanging favors are judged in terms of the benefit to the individual. </a:t>
            </a:r>
            <a:endParaRPr lang="en-US" sz="4000" b="1" dirty="0">
              <a:latin typeface="+mj-lt"/>
            </a:endParaRPr>
          </a:p>
        </p:txBody>
      </p:sp>
      <p:pic>
        <p:nvPicPr>
          <p:cNvPr id="3074" name="Picture 2" descr="http://www.beaconlearningcenter.com/WebLessons/iwantmyhalf/candy.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7975" y="3383101"/>
            <a:ext cx="2435225" cy="31700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245797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1523857" y="457200"/>
            <a:ext cx="5943743" cy="1323439"/>
          </a:xfrm>
          <a:prstGeom prst="rect">
            <a:avLst/>
          </a:prstGeom>
        </p:spPr>
        <p:txBody>
          <a:bodyPr wrap="none">
            <a:spAutoFit/>
          </a:bodyPr>
          <a:lstStyle/>
          <a:p>
            <a:pPr algn="ctr"/>
            <a:r>
              <a:rPr lang="en-US" sz="4000" b="1" dirty="0"/>
              <a:t>Possible Stage 2 responses </a:t>
            </a:r>
            <a:endParaRPr lang="en-US" sz="4000" b="1" dirty="0" smtClean="0"/>
          </a:p>
          <a:p>
            <a:pPr algn="ctr"/>
            <a:r>
              <a:rPr lang="en-US" sz="4000" b="1" dirty="0" smtClean="0"/>
              <a:t>to </a:t>
            </a:r>
            <a:r>
              <a:rPr lang="en-US" sz="4000" b="1" dirty="0"/>
              <a:t>Heinz Dilemma:</a:t>
            </a:r>
            <a:r>
              <a:rPr lang="en-US" sz="4000" dirty="0"/>
              <a:t> </a:t>
            </a:r>
          </a:p>
        </p:txBody>
      </p:sp>
      <p:sp>
        <p:nvSpPr>
          <p:cNvPr id="3" name="Rectangle 2"/>
          <p:cNvSpPr/>
          <p:nvPr/>
        </p:nvSpPr>
        <p:spPr>
          <a:xfrm>
            <a:off x="152400" y="1828800"/>
            <a:ext cx="8450179" cy="193899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vl="0" algn="just"/>
            <a:r>
              <a:rPr lang="en-US" sz="4000" b="1" dirty="0">
                <a:solidFill>
                  <a:srgbClr val="FFFF00"/>
                </a:solidFill>
              </a:rPr>
              <a:t>It is right for Heinz to steal the drug </a:t>
            </a:r>
            <a:r>
              <a:rPr lang="en-US" sz="4000" b="1" dirty="0"/>
              <a:t>because it can cure his wife and then she can cook for him.</a:t>
            </a:r>
          </a:p>
        </p:txBody>
      </p:sp>
      <p:sp>
        <p:nvSpPr>
          <p:cNvPr id="4" name="Rectangle 3"/>
          <p:cNvSpPr/>
          <p:nvPr/>
        </p:nvSpPr>
        <p:spPr>
          <a:xfrm>
            <a:off x="541421" y="3962400"/>
            <a:ext cx="8450179" cy="255454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lvl="0" algn="just"/>
            <a:r>
              <a:rPr lang="en-US" sz="4000" b="1" dirty="0"/>
              <a:t>The doctor scientist had spent lots of money and many years of his life to develop the cure </a:t>
            </a:r>
            <a:r>
              <a:rPr lang="en-US" sz="4000" b="1" dirty="0">
                <a:solidFill>
                  <a:srgbClr val="FFFF00"/>
                </a:solidFill>
              </a:rPr>
              <a:t>so it's not fair to him if Heinz stole the drug.</a:t>
            </a:r>
          </a:p>
        </p:txBody>
      </p:sp>
    </p:spTree>
    <p:extLst>
      <p:ext uri="{BB962C8B-B14F-4D97-AF65-F5344CB8AC3E}">
        <p14:creationId xmlns:p14="http://schemas.microsoft.com/office/powerpoint/2010/main" xmlns="" val="1818784476"/>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457200"/>
            <a:ext cx="2667000" cy="70788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4000" dirty="0" smtClean="0">
                <a:latin typeface="Cooper Black" pitchFamily="18" charset="0"/>
              </a:rPr>
              <a:t>LEVEL II </a:t>
            </a:r>
            <a:endParaRPr lang="en-US" sz="4000" dirty="0">
              <a:latin typeface="Cooper Black" pitchFamily="18" charset="0"/>
            </a:endParaRPr>
          </a:p>
        </p:txBody>
      </p:sp>
      <p:sp>
        <p:nvSpPr>
          <p:cNvPr id="3" name="TextBox 2"/>
          <p:cNvSpPr txBox="1"/>
          <p:nvPr/>
        </p:nvSpPr>
        <p:spPr>
          <a:xfrm>
            <a:off x="2245895" y="1416784"/>
            <a:ext cx="6553200" cy="1631216"/>
          </a:xfrm>
          <a:prstGeom prst="rect">
            <a:avLst/>
          </a:prstGeom>
          <a:effectLst>
            <a:glow rad="228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5000" b="1" dirty="0">
                <a:latin typeface="Kristen ITC" pitchFamily="66" charset="0"/>
              </a:rPr>
              <a:t>C</a:t>
            </a:r>
            <a:r>
              <a:rPr lang="en-US" sz="5000" b="1" dirty="0" smtClean="0">
                <a:latin typeface="Kristen ITC" pitchFamily="66" charset="0"/>
              </a:rPr>
              <a:t>onventional Morality</a:t>
            </a:r>
            <a:endParaRPr lang="en-US" sz="5000" b="1" dirty="0">
              <a:latin typeface="Kristen ITC" pitchFamily="66" charset="0"/>
            </a:endParaRPr>
          </a:p>
        </p:txBody>
      </p:sp>
      <p:sp>
        <p:nvSpPr>
          <p:cNvPr id="4" name="Rectangle 3"/>
          <p:cNvSpPr/>
          <p:nvPr/>
        </p:nvSpPr>
        <p:spPr>
          <a:xfrm>
            <a:off x="393032" y="3733799"/>
            <a:ext cx="4026568" cy="2554545"/>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wrap="square">
            <a:spAutoFit/>
          </a:bodyPr>
          <a:lstStyle/>
          <a:p>
            <a:pPr algn="just"/>
            <a:r>
              <a:rPr lang="en-US" sz="4000" b="1" dirty="0"/>
              <a:t>P</a:t>
            </a:r>
            <a:r>
              <a:rPr lang="en-US" sz="4000" b="1" dirty="0" smtClean="0"/>
              <a:t>eople </a:t>
            </a:r>
            <a:r>
              <a:rPr lang="en-US" sz="4000" b="1" dirty="0"/>
              <a:t>at this stage conform to the conventions / rules of a </a:t>
            </a:r>
            <a:r>
              <a:rPr lang="en-US" sz="4000" b="1" dirty="0" smtClean="0"/>
              <a:t>society.</a:t>
            </a:r>
            <a:endParaRPr lang="en-US" sz="4000" b="1" dirty="0"/>
          </a:p>
        </p:txBody>
      </p:sp>
      <p:pic>
        <p:nvPicPr>
          <p:cNvPr id="5122" name="Picture 2" descr="http://www.rajeshsetty.com/wp-content/uploads/stand-out.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19651" y="3352800"/>
            <a:ext cx="3943349" cy="331470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114800" y="457200"/>
            <a:ext cx="3429000" cy="630942"/>
          </a:xfrm>
          <a:prstGeom prst="rect">
            <a:avLst/>
          </a:prstGeom>
          <a:noFill/>
        </p:spPr>
        <p:txBody>
          <a:bodyPr wrap="square" rtlCol="0">
            <a:spAutoFit/>
          </a:bodyPr>
          <a:lstStyle/>
          <a:p>
            <a:pPr algn="ctr"/>
            <a:r>
              <a:rPr lang="en-US" sz="3500" dirty="0" smtClean="0">
                <a:latin typeface="Arial Rounded MT Bold" pitchFamily="34" charset="0"/>
              </a:rPr>
              <a:t>10 – 13 yrs. old</a:t>
            </a:r>
            <a:endParaRPr lang="en-US" sz="3500" dirty="0">
              <a:latin typeface="Arial Rounded MT Bold" pitchFamily="34" charset="0"/>
            </a:endParaRPr>
          </a:p>
        </p:txBody>
      </p:sp>
    </p:spTree>
    <p:extLst>
      <p:ext uri="{BB962C8B-B14F-4D97-AF65-F5344CB8AC3E}">
        <p14:creationId xmlns:p14="http://schemas.microsoft.com/office/powerpoint/2010/main" xmlns="" val="152636884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additive="base">
                                        <p:cTn id="25" dur="500" fill="hold"/>
                                        <p:tgtEl>
                                          <p:spTgt spid="5122"/>
                                        </p:tgtEl>
                                        <p:attrNameLst>
                                          <p:attrName>ppt_x</p:attrName>
                                        </p:attrNameLst>
                                      </p:cBhvr>
                                      <p:tavLst>
                                        <p:tav tm="0">
                                          <p:val>
                                            <p:strVal val="#ppt_x"/>
                                          </p:val>
                                        </p:tav>
                                        <p:tav tm="100000">
                                          <p:val>
                                            <p:strVal val="#ppt_x"/>
                                          </p:val>
                                        </p:tav>
                                      </p:tavLst>
                                    </p:anim>
                                    <p:anim calcmode="lin" valueType="num">
                                      <p:cBhvr additive="base">
                                        <p:cTn id="26"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457200"/>
            <a:ext cx="2667000" cy="70788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000" dirty="0" smtClean="0">
                <a:latin typeface="Cooper Black" pitchFamily="18" charset="0"/>
              </a:rPr>
              <a:t>STAGE 3 </a:t>
            </a:r>
            <a:endParaRPr lang="en-US" sz="4000" dirty="0">
              <a:latin typeface="Cooper Black" pitchFamily="18" charset="0"/>
            </a:endParaRPr>
          </a:p>
        </p:txBody>
      </p:sp>
      <p:sp>
        <p:nvSpPr>
          <p:cNvPr id="3" name="TextBox 2"/>
          <p:cNvSpPr txBox="1"/>
          <p:nvPr/>
        </p:nvSpPr>
        <p:spPr>
          <a:xfrm>
            <a:off x="381000" y="1371600"/>
            <a:ext cx="8153400" cy="1631216"/>
          </a:xfrm>
          <a:prstGeom prst="rect">
            <a:avLst/>
          </a:prstGeom>
          <a:effectLst>
            <a:glow rad="228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5000" b="1" dirty="0" smtClean="0">
                <a:latin typeface="Kristen ITC" pitchFamily="66" charset="0"/>
              </a:rPr>
              <a:t>Good Boy – Nice Girl Orientation</a:t>
            </a:r>
            <a:endParaRPr lang="en-US" sz="5000" b="1" dirty="0">
              <a:latin typeface="Kristen ITC" pitchFamily="66" charset="0"/>
            </a:endParaRPr>
          </a:p>
        </p:txBody>
      </p:sp>
      <p:sp>
        <p:nvSpPr>
          <p:cNvPr id="4" name="TextBox 3"/>
          <p:cNvSpPr txBox="1"/>
          <p:nvPr/>
        </p:nvSpPr>
        <p:spPr>
          <a:xfrm>
            <a:off x="381000" y="3770055"/>
            <a:ext cx="4648200" cy="2554545"/>
          </a:xfrm>
          <a:prstGeom prst="rect">
            <a:avLst/>
          </a:prstGeom>
          <a:effectLst>
            <a:glow rad="2286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sz="4000" b="1" dirty="0">
                <a:latin typeface="+mj-lt"/>
              </a:rPr>
              <a:t>Ethical decisions are based on concern for or the opinions of others. </a:t>
            </a:r>
          </a:p>
        </p:txBody>
      </p:sp>
      <p:pic>
        <p:nvPicPr>
          <p:cNvPr id="2052" name="Picture 4" descr="http://image.shutterstock.com/display_pic_with_logo/332257/332257,1294440133,18/stock-photo-four-school-children-holding-hand-back-to-school-cartoon-illustration-68482642.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57800" y="3200400"/>
            <a:ext cx="3584408" cy="31908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4062094"/>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 calcmode="lin" valueType="num">
                                      <p:cBhvr additive="base">
                                        <p:cTn id="19" dur="500" fill="hold"/>
                                        <p:tgtEl>
                                          <p:spTgt spid="2052"/>
                                        </p:tgtEl>
                                        <p:attrNameLst>
                                          <p:attrName>ppt_x</p:attrName>
                                        </p:attrNameLst>
                                      </p:cBhvr>
                                      <p:tavLst>
                                        <p:tav tm="0">
                                          <p:val>
                                            <p:strVal val="#ppt_x"/>
                                          </p:val>
                                        </p:tav>
                                        <p:tav tm="100000">
                                          <p:val>
                                            <p:strVal val="#ppt_x"/>
                                          </p:val>
                                        </p:tav>
                                      </p:tavLst>
                                    </p:anim>
                                    <p:anim calcmode="lin" valueType="num">
                                      <p:cBhvr additive="base">
                                        <p:cTn id="20"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304657" y="228600"/>
            <a:ext cx="5943743" cy="1323439"/>
          </a:xfrm>
          <a:prstGeom prst="rect">
            <a:avLst/>
          </a:prstGeom>
        </p:spPr>
        <p:txBody>
          <a:bodyPr wrap="none">
            <a:spAutoFit/>
          </a:bodyPr>
          <a:lstStyle/>
          <a:p>
            <a:pPr algn="ctr"/>
            <a:r>
              <a:rPr lang="en-US" sz="4000" b="1" dirty="0"/>
              <a:t>Possible Stage 3 responses </a:t>
            </a:r>
            <a:endParaRPr lang="en-US" sz="4000" b="1" dirty="0" smtClean="0"/>
          </a:p>
          <a:p>
            <a:pPr algn="ctr"/>
            <a:r>
              <a:rPr lang="en-US" sz="4000" b="1" dirty="0" smtClean="0"/>
              <a:t>to </a:t>
            </a:r>
            <a:r>
              <a:rPr lang="en-US" sz="4000" b="1" dirty="0"/>
              <a:t>Heinz Dilemma</a:t>
            </a:r>
            <a:r>
              <a:rPr lang="en-US" b="1" dirty="0"/>
              <a:t>:</a:t>
            </a:r>
            <a:endParaRPr lang="en-US" dirty="0"/>
          </a:p>
        </p:txBody>
      </p:sp>
      <p:sp>
        <p:nvSpPr>
          <p:cNvPr id="3" name="Rectangle 2"/>
          <p:cNvSpPr/>
          <p:nvPr/>
        </p:nvSpPr>
        <p:spPr>
          <a:xfrm>
            <a:off x="228600" y="1524000"/>
            <a:ext cx="5334000" cy="278537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vl="0" algn="just"/>
            <a:r>
              <a:rPr lang="en-US" sz="3500" b="1" dirty="0"/>
              <a:t>Yes, Heinz should steal the drug. He probably will go to jail for a short time for stealing but </a:t>
            </a:r>
            <a:r>
              <a:rPr lang="en-US" sz="3500" b="1" dirty="0">
                <a:solidFill>
                  <a:srgbClr val="FFFF00"/>
                </a:solidFill>
              </a:rPr>
              <a:t>his in-laws will think he is a good husband.</a:t>
            </a:r>
          </a:p>
        </p:txBody>
      </p:sp>
      <p:sp>
        <p:nvSpPr>
          <p:cNvPr id="4" name="Rectangle 3"/>
          <p:cNvSpPr/>
          <p:nvPr/>
        </p:nvSpPr>
        <p:spPr>
          <a:xfrm>
            <a:off x="228600" y="4419600"/>
            <a:ext cx="8698832" cy="224676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en-US" sz="3500" b="1" dirty="0">
                <a:solidFill>
                  <a:srgbClr val="FFFF00"/>
                </a:solidFill>
              </a:rPr>
              <a:t>Brown, the police officer should report that he saw Heinz behaving suspiciously </a:t>
            </a:r>
            <a:r>
              <a:rPr lang="en-US" sz="3500" b="1" dirty="0"/>
              <a:t>and running away from the laboratory because </a:t>
            </a:r>
            <a:r>
              <a:rPr lang="en-US" sz="3500" b="1" dirty="0">
                <a:solidFill>
                  <a:srgbClr val="FFFF00"/>
                </a:solidFill>
              </a:rPr>
              <a:t>his boss would be pleased. </a:t>
            </a:r>
          </a:p>
        </p:txBody>
      </p:sp>
      <p:pic>
        <p:nvPicPr>
          <p:cNvPr id="3074" name="Picture 2" descr="http://bestclipartblog.com/clipart-pics/police-clip-art-17.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66781" y="152400"/>
            <a:ext cx="2876550"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6648993"/>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
            <a:ext cx="9144000" cy="6857999"/>
          </a:xfrm>
          <a:prstGeom prst="rect">
            <a:avLst/>
          </a:prstGeom>
        </p:spPr>
      </p:pic>
      <p:pic>
        <p:nvPicPr>
          <p:cNvPr id="7170" name="Picture 2" descr="http://t3.gstatic.com/images?q=tbn:ANd9GcSKcTSGmaqpRfEgeoVM8800S0bwF2fWvbbF0m-dSW8A4sKb-6AKyXbkUheI7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0526" y="228600"/>
            <a:ext cx="8791073" cy="41148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762000" y="4495800"/>
            <a:ext cx="7607967" cy="193899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4000" dirty="0" smtClean="0">
                <a:latin typeface="Aharoni" pitchFamily="2" charset="-79"/>
                <a:cs typeface="Aharoni" pitchFamily="2" charset="-79"/>
              </a:rPr>
              <a:t>An ambiguous situation that requires a person to make a </a:t>
            </a:r>
            <a:r>
              <a:rPr lang="en-US" sz="4000" dirty="0" smtClean="0">
                <a:solidFill>
                  <a:srgbClr val="FF0000"/>
                </a:solidFill>
                <a:latin typeface="Aharoni" pitchFamily="2" charset="-79"/>
                <a:cs typeface="Aharoni" pitchFamily="2" charset="-79"/>
              </a:rPr>
              <a:t>moral</a:t>
            </a:r>
            <a:r>
              <a:rPr lang="en-US" sz="4000" dirty="0" smtClean="0">
                <a:latin typeface="Aharoni" pitchFamily="2" charset="-79"/>
                <a:cs typeface="Aharoni" pitchFamily="2" charset="-79"/>
              </a:rPr>
              <a:t> decision.</a:t>
            </a:r>
            <a:endParaRPr lang="en-US" sz="4000" dirty="0">
              <a:latin typeface="Aharoni" pitchFamily="2" charset="-79"/>
              <a:cs typeface="Aharoni" pitchFamily="2" charset="-79"/>
            </a:endParaRPr>
          </a:p>
        </p:txBody>
      </p:sp>
    </p:spTree>
    <p:extLst>
      <p:ext uri="{BB962C8B-B14F-4D97-AF65-F5344CB8AC3E}">
        <p14:creationId xmlns:p14="http://schemas.microsoft.com/office/powerpoint/2010/main" xmlns="" val="2408162250"/>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228600" y="252948"/>
            <a:ext cx="8610600" cy="193899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lvl="0" algn="just"/>
            <a:r>
              <a:rPr lang="en-US" sz="4000" b="1" dirty="0">
                <a:solidFill>
                  <a:srgbClr val="FF0000"/>
                </a:solidFill>
              </a:rPr>
              <a:t>Officer Brown should not report what he saw </a:t>
            </a:r>
            <a:r>
              <a:rPr lang="en-US" sz="4000" b="1" dirty="0"/>
              <a:t>because his friend Heinz would be pleased.</a:t>
            </a:r>
          </a:p>
        </p:txBody>
      </p:sp>
      <p:sp>
        <p:nvSpPr>
          <p:cNvPr id="3" name="Rectangle 2"/>
          <p:cNvSpPr/>
          <p:nvPr/>
        </p:nvSpPr>
        <p:spPr>
          <a:xfrm>
            <a:off x="3797968" y="2483211"/>
            <a:ext cx="5029200" cy="378565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US" sz="4000" b="1" dirty="0">
                <a:solidFill>
                  <a:srgbClr val="FF0000"/>
                </a:solidFill>
              </a:rPr>
              <a:t>The judge should not sentence Heinz to jail </a:t>
            </a:r>
            <a:r>
              <a:rPr lang="en-US" sz="4000" b="1" dirty="0"/>
              <a:t>for stealing the drug because he meant well ... he stole it to cure his wife. </a:t>
            </a:r>
          </a:p>
        </p:txBody>
      </p:sp>
      <p:pic>
        <p:nvPicPr>
          <p:cNvPr id="4098" name="Picture 2" descr="http://www.legaljuice.com/judge%20gavel%20order%20in%20the%20court.gif"/>
          <p:cNvPicPr>
            <a:picLocks noChangeAspect="1" noChangeArrowheads="1" noCrop="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600" y="2526560"/>
            <a:ext cx="3486150" cy="37423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22806637"/>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457200"/>
            <a:ext cx="2667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dirty="0" smtClean="0">
                <a:latin typeface="Cooper Black" pitchFamily="18" charset="0"/>
              </a:rPr>
              <a:t>STAGE 4</a:t>
            </a:r>
            <a:endParaRPr lang="en-US" sz="4000" dirty="0">
              <a:latin typeface="Cooper Black" pitchFamily="18" charset="0"/>
            </a:endParaRPr>
          </a:p>
        </p:txBody>
      </p:sp>
      <p:sp>
        <p:nvSpPr>
          <p:cNvPr id="3" name="TextBox 2"/>
          <p:cNvSpPr txBox="1"/>
          <p:nvPr/>
        </p:nvSpPr>
        <p:spPr>
          <a:xfrm>
            <a:off x="533400" y="1371600"/>
            <a:ext cx="8153400" cy="163121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5000" b="1" dirty="0" smtClean="0">
                <a:latin typeface="Kristen ITC" pitchFamily="66" charset="0"/>
              </a:rPr>
              <a:t>Law and Order Orientation</a:t>
            </a:r>
            <a:endParaRPr lang="en-US" sz="5000" b="1" dirty="0">
              <a:latin typeface="Kristen ITC" pitchFamily="66" charset="0"/>
            </a:endParaRPr>
          </a:p>
        </p:txBody>
      </p:sp>
      <p:sp>
        <p:nvSpPr>
          <p:cNvPr id="4" name="TextBox 3"/>
          <p:cNvSpPr txBox="1"/>
          <p:nvPr/>
        </p:nvSpPr>
        <p:spPr>
          <a:xfrm>
            <a:off x="152400" y="3443258"/>
            <a:ext cx="5943600" cy="2785378"/>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just"/>
            <a:r>
              <a:rPr lang="en-US" sz="3500" b="1" dirty="0" smtClean="0"/>
              <a:t>Right </a:t>
            </a:r>
            <a:r>
              <a:rPr lang="en-US" sz="3500" b="1" dirty="0"/>
              <a:t>behavior consists in doing one's duty, showing respect for authority and maintaining the given social order for its own </a:t>
            </a:r>
            <a:r>
              <a:rPr lang="en-US" sz="3500" b="1" dirty="0" smtClean="0"/>
              <a:t>sake.</a:t>
            </a:r>
            <a:endParaRPr lang="en-US" sz="3500" b="1" dirty="0">
              <a:latin typeface="+mj-lt"/>
            </a:endParaRPr>
          </a:p>
        </p:txBody>
      </p:sp>
      <p:pic>
        <p:nvPicPr>
          <p:cNvPr id="5124" name="Picture 4" descr="http://www.orkutjunks.com/graphics/animated_graphics/ant.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0" y="3352800"/>
            <a:ext cx="3048000" cy="273296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13618544"/>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additive="base">
                                        <p:cTn id="19" dur="500" fill="hold"/>
                                        <p:tgtEl>
                                          <p:spTgt spid="5124"/>
                                        </p:tgtEl>
                                        <p:attrNameLst>
                                          <p:attrName>ppt_x</p:attrName>
                                        </p:attrNameLst>
                                      </p:cBhvr>
                                      <p:tavLst>
                                        <p:tav tm="0">
                                          <p:val>
                                            <p:strVal val="#ppt_x"/>
                                          </p:val>
                                        </p:tav>
                                        <p:tav tm="100000">
                                          <p:val>
                                            <p:strVal val="#ppt_x"/>
                                          </p:val>
                                        </p:tav>
                                      </p:tavLst>
                                    </p:anim>
                                    <p:anim calcmode="lin" valueType="num">
                                      <p:cBhvr additive="base">
                                        <p:cTn id="20"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1752457" y="220596"/>
            <a:ext cx="5943743" cy="1323439"/>
          </a:xfrm>
          <a:prstGeom prst="rect">
            <a:avLst/>
          </a:prstGeom>
        </p:spPr>
        <p:txBody>
          <a:bodyPr wrap="none">
            <a:spAutoFit/>
          </a:bodyPr>
          <a:lstStyle/>
          <a:p>
            <a:pPr algn="ctr"/>
            <a:r>
              <a:rPr lang="en-US" sz="4000" b="1" dirty="0"/>
              <a:t>Possible Stage 4 responses </a:t>
            </a:r>
            <a:endParaRPr lang="en-US" sz="4000" b="1" dirty="0" smtClean="0"/>
          </a:p>
          <a:p>
            <a:pPr algn="ctr"/>
            <a:r>
              <a:rPr lang="en-US" sz="4000" b="1" dirty="0" smtClean="0"/>
              <a:t>to </a:t>
            </a:r>
            <a:r>
              <a:rPr lang="en-US" sz="4000" b="1" dirty="0"/>
              <a:t>Heinz Dilemma</a:t>
            </a:r>
            <a:r>
              <a:rPr lang="en-US" b="1" dirty="0"/>
              <a:t>:</a:t>
            </a:r>
            <a:r>
              <a:rPr lang="en-US" dirty="0"/>
              <a:t> </a:t>
            </a:r>
          </a:p>
        </p:txBody>
      </p:sp>
      <p:sp>
        <p:nvSpPr>
          <p:cNvPr id="3" name="Rectangle 2"/>
          <p:cNvSpPr/>
          <p:nvPr/>
        </p:nvSpPr>
        <p:spPr>
          <a:xfrm>
            <a:off x="228600" y="1600200"/>
            <a:ext cx="3810000" cy="4247317"/>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vl="0" algn="just"/>
            <a:r>
              <a:rPr lang="en-US" sz="3000" b="1" dirty="0"/>
              <a:t>As her husband, </a:t>
            </a:r>
            <a:r>
              <a:rPr lang="en-US" sz="3000" b="1" dirty="0">
                <a:solidFill>
                  <a:srgbClr val="FFFF00"/>
                </a:solidFill>
              </a:rPr>
              <a:t>Heinz has a duty to save his wife's life</a:t>
            </a:r>
            <a:r>
              <a:rPr lang="en-US" sz="3000" b="1" dirty="0"/>
              <a:t> so he should steal the drug. But </a:t>
            </a:r>
            <a:r>
              <a:rPr lang="en-US" sz="3000" b="1" dirty="0">
                <a:solidFill>
                  <a:srgbClr val="FFFF00"/>
                </a:solidFill>
              </a:rPr>
              <a:t>it's wrong to steal</a:t>
            </a:r>
            <a:r>
              <a:rPr lang="en-US" sz="3000" b="1" dirty="0"/>
              <a:t>, so Heinz should be prepared </a:t>
            </a:r>
            <a:r>
              <a:rPr lang="en-US" sz="3000" b="1" dirty="0">
                <a:solidFill>
                  <a:srgbClr val="FFFF00"/>
                </a:solidFill>
              </a:rPr>
              <a:t>to accept the penalty for breaking the law.</a:t>
            </a:r>
          </a:p>
        </p:txBody>
      </p:sp>
      <p:sp>
        <p:nvSpPr>
          <p:cNvPr id="4" name="Rectangle 3"/>
          <p:cNvSpPr/>
          <p:nvPr/>
        </p:nvSpPr>
        <p:spPr>
          <a:xfrm>
            <a:off x="4267200" y="1544035"/>
            <a:ext cx="4572000" cy="4708981"/>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lvl="0" algn="just"/>
            <a:r>
              <a:rPr lang="en-US" sz="3000" b="1" dirty="0">
                <a:solidFill>
                  <a:srgbClr val="FFFF00"/>
                </a:solidFill>
              </a:rPr>
              <a:t>The judge should sentence Heinz to jail.</a:t>
            </a:r>
            <a:r>
              <a:rPr lang="en-US" sz="3000" b="1" dirty="0"/>
              <a:t> </a:t>
            </a:r>
            <a:r>
              <a:rPr lang="en-US" sz="3000" b="1" dirty="0">
                <a:solidFill>
                  <a:srgbClr val="FFFF00"/>
                </a:solidFill>
              </a:rPr>
              <a:t>Stealing is against the law! </a:t>
            </a:r>
            <a:r>
              <a:rPr lang="en-US" sz="3000" b="1" dirty="0"/>
              <a:t>He should not make any exceptions even though Heinz' wife is dying. If the judge does not sentence Heinz to jail then others may think it's right to steal and there will be chaos in the society.</a:t>
            </a:r>
          </a:p>
        </p:txBody>
      </p:sp>
    </p:spTree>
    <p:extLst>
      <p:ext uri="{BB962C8B-B14F-4D97-AF65-F5344CB8AC3E}">
        <p14:creationId xmlns:p14="http://schemas.microsoft.com/office/powerpoint/2010/main" xmlns="" val="407811055"/>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304800"/>
            <a:ext cx="2895600" cy="70788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4000" dirty="0" smtClean="0">
                <a:latin typeface="Cooper Black" pitchFamily="18" charset="0"/>
              </a:rPr>
              <a:t>LEVEL III</a:t>
            </a:r>
            <a:endParaRPr lang="en-US" sz="4000" dirty="0">
              <a:latin typeface="Cooper Black" pitchFamily="18" charset="0"/>
            </a:endParaRPr>
          </a:p>
        </p:txBody>
      </p:sp>
      <p:sp>
        <p:nvSpPr>
          <p:cNvPr id="3" name="TextBox 2"/>
          <p:cNvSpPr txBox="1"/>
          <p:nvPr/>
        </p:nvSpPr>
        <p:spPr>
          <a:xfrm>
            <a:off x="1447800" y="1219200"/>
            <a:ext cx="6553200" cy="1631216"/>
          </a:xfrm>
          <a:prstGeom prst="rect">
            <a:avLst/>
          </a:prstGeom>
          <a:effectLst>
            <a:glow rad="228600">
              <a:schemeClr val="accent4">
                <a:satMod val="175000"/>
                <a:alpha val="40000"/>
              </a:schemeClr>
            </a:glow>
            <a:outerShdw blurRad="40000" dist="20000" dir="5400000" rotWithShape="0">
              <a:srgbClr val="000000">
                <a:alpha val="38000"/>
              </a:srgbClr>
            </a:out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5000" b="1" dirty="0" smtClean="0">
                <a:latin typeface="Kristen ITC" pitchFamily="66" charset="0"/>
              </a:rPr>
              <a:t>Post-Conventional Morality</a:t>
            </a:r>
            <a:endParaRPr lang="en-US" sz="5000" b="1" dirty="0">
              <a:latin typeface="Kristen ITC" pitchFamily="66" charset="0"/>
            </a:endParaRPr>
          </a:p>
        </p:txBody>
      </p:sp>
      <p:sp>
        <p:nvSpPr>
          <p:cNvPr id="4" name="Rectangle 3"/>
          <p:cNvSpPr/>
          <p:nvPr/>
        </p:nvSpPr>
        <p:spPr>
          <a:xfrm>
            <a:off x="393031" y="3124200"/>
            <a:ext cx="4483769" cy="3170099"/>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3">
            <a:schemeClr val="lt1"/>
          </a:lnRef>
          <a:fillRef idx="1">
            <a:schemeClr val="accent3"/>
          </a:fillRef>
          <a:effectRef idx="1">
            <a:schemeClr val="accent3"/>
          </a:effectRef>
          <a:fontRef idx="minor">
            <a:schemeClr val="lt1"/>
          </a:fontRef>
        </p:style>
        <p:txBody>
          <a:bodyPr wrap="square">
            <a:spAutoFit/>
          </a:bodyPr>
          <a:lstStyle/>
          <a:p>
            <a:pPr algn="just"/>
            <a:r>
              <a:rPr lang="en-US" sz="4000" b="1" dirty="0"/>
              <a:t>T</a:t>
            </a:r>
            <a:r>
              <a:rPr lang="en-US" sz="4000" b="1" dirty="0" smtClean="0"/>
              <a:t>he </a:t>
            </a:r>
            <a:r>
              <a:rPr lang="en-US" sz="4000" b="1" dirty="0"/>
              <a:t>moral principles that underline the conventions of a society are understood</a:t>
            </a:r>
            <a:r>
              <a:rPr lang="en-US" sz="4000" b="1" dirty="0" smtClean="0"/>
              <a:t>.</a:t>
            </a:r>
            <a:endParaRPr lang="en-US" sz="4000" b="1"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54578" y="3124201"/>
            <a:ext cx="3360821" cy="3286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5621016"/>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pic>
        <p:nvPicPr>
          <p:cNvPr id="7170" name="Picture 2" descr="http://www.gurusoftware.com/images/GuruNet/SocietyLogo.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0" y="-19477"/>
            <a:ext cx="6096000" cy="687747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457200" y="1416784"/>
            <a:ext cx="8153400" cy="1631216"/>
          </a:xfrm>
          <a:prstGeom prst="rect">
            <a:avLst/>
          </a:prstGeom>
          <a:effectLst>
            <a:glow rad="228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5000" b="1" dirty="0" smtClean="0">
                <a:latin typeface="Kristen ITC" pitchFamily="66" charset="0"/>
              </a:rPr>
              <a:t>Social Contract Orientation</a:t>
            </a:r>
            <a:endParaRPr lang="en-US" sz="5000" b="1" dirty="0">
              <a:latin typeface="Kristen ITC" pitchFamily="66" charset="0"/>
            </a:endParaRPr>
          </a:p>
        </p:txBody>
      </p:sp>
      <p:sp>
        <p:nvSpPr>
          <p:cNvPr id="4" name="TextBox 3"/>
          <p:cNvSpPr txBox="1"/>
          <p:nvPr/>
        </p:nvSpPr>
        <p:spPr>
          <a:xfrm>
            <a:off x="304800" y="3505200"/>
            <a:ext cx="5029200" cy="2862322"/>
          </a:xfrm>
          <a:prstGeom prst="rect">
            <a:avLst/>
          </a:prstGeom>
          <a:effectLst>
            <a:glow rad="2286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sz="3000" b="1" dirty="0">
                <a:latin typeface="+mj-lt"/>
              </a:rPr>
              <a:t>Rules and laws represent agreements among people about behavior that benefits society. Rules can be changed when they no longer meet society’s needs</a:t>
            </a:r>
            <a:r>
              <a:rPr lang="en-US" sz="3000" b="1" dirty="0" smtClean="0">
                <a:latin typeface="+mj-lt"/>
              </a:rPr>
              <a:t>.</a:t>
            </a:r>
            <a:endParaRPr lang="en-US" sz="3000" b="1" dirty="0">
              <a:latin typeface="+mj-lt"/>
            </a:endParaRPr>
          </a:p>
        </p:txBody>
      </p:sp>
      <p:sp>
        <p:nvSpPr>
          <p:cNvPr id="2" name="TextBox 1"/>
          <p:cNvSpPr txBox="1"/>
          <p:nvPr/>
        </p:nvSpPr>
        <p:spPr>
          <a:xfrm>
            <a:off x="381000" y="457200"/>
            <a:ext cx="2667000" cy="70788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000" dirty="0" smtClean="0">
                <a:latin typeface="Cooper Black" pitchFamily="18" charset="0"/>
              </a:rPr>
              <a:t>STAGE 5 </a:t>
            </a:r>
            <a:endParaRPr lang="en-US" sz="4000" dirty="0">
              <a:latin typeface="Cooper Black" pitchFamily="18" charset="0"/>
            </a:endParaRPr>
          </a:p>
        </p:txBody>
      </p:sp>
    </p:spTree>
    <p:extLst>
      <p:ext uri="{BB962C8B-B14F-4D97-AF65-F5344CB8AC3E}">
        <p14:creationId xmlns:p14="http://schemas.microsoft.com/office/powerpoint/2010/main" xmlns="" val="1899330273"/>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0"/>
                                        </p:tgtEl>
                                        <p:attrNameLst>
                                          <p:attrName>style.visibility</p:attrName>
                                        </p:attrNameLst>
                                      </p:cBhvr>
                                      <p:to>
                                        <p:strVal val="visible"/>
                                      </p:to>
                                    </p:set>
                                    <p:anim calcmode="lin" valueType="num">
                                      <p:cBhvr additive="base">
                                        <p:cTn id="19" dur="500" fill="hold"/>
                                        <p:tgtEl>
                                          <p:spTgt spid="7170"/>
                                        </p:tgtEl>
                                        <p:attrNameLst>
                                          <p:attrName>ppt_x</p:attrName>
                                        </p:attrNameLst>
                                      </p:cBhvr>
                                      <p:tavLst>
                                        <p:tav tm="0">
                                          <p:val>
                                            <p:strVal val="#ppt_x"/>
                                          </p:val>
                                        </p:tav>
                                        <p:tav tm="100000">
                                          <p:val>
                                            <p:strVal val="#ppt_x"/>
                                          </p:val>
                                        </p:tav>
                                      </p:tavLst>
                                    </p:anim>
                                    <p:anim calcmode="lin" valueType="num">
                                      <p:cBhvr additive="base">
                                        <p:cTn id="2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1523857" y="457200"/>
            <a:ext cx="5943743" cy="1323439"/>
          </a:xfrm>
          <a:prstGeom prst="rect">
            <a:avLst/>
          </a:prstGeom>
        </p:spPr>
        <p:txBody>
          <a:bodyPr wrap="none">
            <a:spAutoFit/>
          </a:bodyPr>
          <a:lstStyle/>
          <a:p>
            <a:pPr algn="ctr"/>
            <a:r>
              <a:rPr lang="en-US" sz="4000" b="1" dirty="0"/>
              <a:t>Possible Stage 5 responses </a:t>
            </a:r>
            <a:endParaRPr lang="en-US" sz="4000" b="1" dirty="0" smtClean="0"/>
          </a:p>
          <a:p>
            <a:pPr algn="ctr"/>
            <a:r>
              <a:rPr lang="en-US" sz="4000" b="1" dirty="0" smtClean="0"/>
              <a:t>to </a:t>
            </a:r>
            <a:r>
              <a:rPr lang="en-US" sz="4000" b="1" dirty="0"/>
              <a:t>Heinz Dilemma:</a:t>
            </a:r>
            <a:endParaRPr lang="en-US" sz="4000" dirty="0"/>
          </a:p>
        </p:txBody>
      </p:sp>
      <p:sp>
        <p:nvSpPr>
          <p:cNvPr id="3" name="Rectangle 2"/>
          <p:cNvSpPr/>
          <p:nvPr/>
        </p:nvSpPr>
        <p:spPr>
          <a:xfrm>
            <a:off x="228600" y="1780639"/>
            <a:ext cx="8610600" cy="240065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0" algn="just"/>
            <a:r>
              <a:rPr lang="en-US" sz="3000" b="1" dirty="0">
                <a:solidFill>
                  <a:srgbClr val="FFFF00"/>
                </a:solidFill>
              </a:rPr>
              <a:t>Heinz should steal the drug because everyone has the right to life </a:t>
            </a:r>
            <a:r>
              <a:rPr lang="en-US" sz="3000" b="1" dirty="0"/>
              <a:t>regardless of the law against stealing. Should Heinz be caught and prosecuted for stealing then the law (against stealing) needs to be reinterpreted because a person's life is at stake.</a:t>
            </a:r>
          </a:p>
        </p:txBody>
      </p:sp>
      <p:sp>
        <p:nvSpPr>
          <p:cNvPr id="4" name="Rectangle 3"/>
          <p:cNvSpPr/>
          <p:nvPr/>
        </p:nvSpPr>
        <p:spPr>
          <a:xfrm>
            <a:off x="228600" y="4457343"/>
            <a:ext cx="8610600" cy="193899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lvl="0" algn="just"/>
            <a:r>
              <a:rPr lang="en-US" sz="3000" b="1" dirty="0"/>
              <a:t>The doctor scientist's decision is despicable but </a:t>
            </a:r>
            <a:r>
              <a:rPr lang="en-US" sz="3000" b="1" dirty="0">
                <a:solidFill>
                  <a:srgbClr val="FFFF00"/>
                </a:solidFill>
              </a:rPr>
              <a:t>his right to fair compensation </a:t>
            </a:r>
            <a:r>
              <a:rPr lang="en-US" sz="3000" b="1" dirty="0"/>
              <a:t>(for his discovery) </a:t>
            </a:r>
            <a:r>
              <a:rPr lang="en-US" sz="3000" b="1" dirty="0">
                <a:solidFill>
                  <a:srgbClr val="FFFF00"/>
                </a:solidFill>
              </a:rPr>
              <a:t>must be maintained. Therefore, Heinz should not steal the drug.</a:t>
            </a:r>
          </a:p>
        </p:txBody>
      </p:sp>
    </p:spTree>
    <p:extLst>
      <p:ext uri="{BB962C8B-B14F-4D97-AF65-F5344CB8AC3E}">
        <p14:creationId xmlns:p14="http://schemas.microsoft.com/office/powerpoint/2010/main" xmlns="" val="2561855939"/>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TextBox 1"/>
          <p:cNvSpPr txBox="1"/>
          <p:nvPr/>
        </p:nvSpPr>
        <p:spPr>
          <a:xfrm>
            <a:off x="381000" y="457200"/>
            <a:ext cx="2667000" cy="70788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000" dirty="0" smtClean="0">
                <a:latin typeface="Cooper Black" pitchFamily="18" charset="0"/>
              </a:rPr>
              <a:t>STAGE 6 </a:t>
            </a:r>
            <a:endParaRPr lang="en-US" sz="4000" dirty="0">
              <a:latin typeface="Cooper Black" pitchFamily="18" charset="0"/>
            </a:endParaRPr>
          </a:p>
        </p:txBody>
      </p:sp>
      <p:sp>
        <p:nvSpPr>
          <p:cNvPr id="3" name="TextBox 2"/>
          <p:cNvSpPr txBox="1"/>
          <p:nvPr/>
        </p:nvSpPr>
        <p:spPr>
          <a:xfrm>
            <a:off x="457200" y="1492984"/>
            <a:ext cx="8153400" cy="1631216"/>
          </a:xfrm>
          <a:prstGeom prst="rect">
            <a:avLst/>
          </a:prstGeom>
          <a:effectLst>
            <a:glow rad="228600">
              <a:schemeClr val="accent5">
                <a:satMod val="175000"/>
                <a:alpha val="40000"/>
              </a:schemeClr>
            </a:glow>
            <a:outerShdw blurRad="40000" dist="20000" dir="5400000" rotWithShape="0">
              <a:srgbClr val="000000">
                <a:alpha val="38000"/>
              </a:srgb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5000" b="1" dirty="0" smtClean="0">
                <a:latin typeface="Kristen ITC" pitchFamily="66" charset="0"/>
              </a:rPr>
              <a:t>Universal Ethical Principle Orientation</a:t>
            </a:r>
            <a:endParaRPr lang="en-US" sz="5000" b="1" dirty="0">
              <a:latin typeface="Kristen ITC" pitchFamily="66" charset="0"/>
            </a:endParaRPr>
          </a:p>
        </p:txBody>
      </p:sp>
      <p:sp>
        <p:nvSpPr>
          <p:cNvPr id="4" name="TextBox 3"/>
          <p:cNvSpPr txBox="1"/>
          <p:nvPr/>
        </p:nvSpPr>
        <p:spPr>
          <a:xfrm>
            <a:off x="685800" y="3429000"/>
            <a:ext cx="7696200" cy="3170099"/>
          </a:xfrm>
          <a:prstGeom prst="rect">
            <a:avLst/>
          </a:prstGeom>
          <a:effectLst>
            <a:glow rad="228600">
              <a:schemeClr val="accent3">
                <a:satMod val="175000"/>
                <a:alpha val="40000"/>
              </a:schemeClr>
            </a:glow>
            <a:outerShdw blurRad="40000" dist="20000" dir="5400000" rotWithShape="0">
              <a:srgbClr val="000000">
                <a:alpha val="38000"/>
              </a:srgbClr>
            </a:outerShdw>
          </a:effectLst>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sz="4000" b="1" dirty="0"/>
              <a:t>Right is defined by the decision of conscience in accord with self-chosen ethical principles appealing to logical comprehensiveness, universality and consistency. </a:t>
            </a:r>
          </a:p>
        </p:txBody>
      </p:sp>
    </p:spTree>
    <p:extLst>
      <p:ext uri="{BB962C8B-B14F-4D97-AF65-F5344CB8AC3E}">
        <p14:creationId xmlns:p14="http://schemas.microsoft.com/office/powerpoint/2010/main" xmlns="" val="1218155775"/>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pic>
        <p:nvPicPr>
          <p:cNvPr id="8194" name="Picture 2" descr="http://www.tipakan.com/images/2011/07/goldenrule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69406037"/>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heel(1)">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417748" y="228600"/>
            <a:ext cx="4230452" cy="1938992"/>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algn="ctr"/>
            <a:r>
              <a:rPr lang="en-US" sz="4000" b="1" dirty="0"/>
              <a:t>Possible Stage 6 </a:t>
            </a:r>
            <a:endParaRPr lang="en-US" sz="4000" b="1" dirty="0" smtClean="0"/>
          </a:p>
          <a:p>
            <a:pPr algn="ctr"/>
            <a:r>
              <a:rPr lang="en-US" sz="4000" b="1" dirty="0" smtClean="0"/>
              <a:t>response </a:t>
            </a:r>
          </a:p>
          <a:p>
            <a:pPr algn="ctr"/>
            <a:r>
              <a:rPr lang="en-US" sz="4000" b="1" dirty="0" smtClean="0"/>
              <a:t>to </a:t>
            </a:r>
            <a:r>
              <a:rPr lang="en-US" sz="4000" b="1" dirty="0"/>
              <a:t>Heinz Dilemma:</a:t>
            </a:r>
            <a:r>
              <a:rPr lang="en-US" sz="4000" dirty="0"/>
              <a:t> </a:t>
            </a:r>
          </a:p>
        </p:txBody>
      </p:sp>
      <p:sp>
        <p:nvSpPr>
          <p:cNvPr id="3" name="Rectangle 2"/>
          <p:cNvSpPr/>
          <p:nvPr/>
        </p:nvSpPr>
        <p:spPr>
          <a:xfrm>
            <a:off x="304800" y="2209800"/>
            <a:ext cx="4495800" cy="4401205"/>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en-US" sz="4000" b="1" dirty="0">
                <a:solidFill>
                  <a:srgbClr val="FFFF00"/>
                </a:solidFill>
              </a:rPr>
              <a:t>Heinz should steal the drug to save his wife </a:t>
            </a:r>
            <a:r>
              <a:rPr lang="en-US" sz="4000" b="1" dirty="0"/>
              <a:t>because preserving </a:t>
            </a:r>
            <a:r>
              <a:rPr lang="en-US" sz="4000" b="1" dirty="0">
                <a:solidFill>
                  <a:srgbClr val="FFFF00"/>
                </a:solidFill>
              </a:rPr>
              <a:t>human life is a higher moral obligation</a:t>
            </a:r>
            <a:r>
              <a:rPr lang="en-US" sz="4000" b="1" dirty="0"/>
              <a:t> than preserving property.</a:t>
            </a: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29200" y="381000"/>
            <a:ext cx="3914775" cy="5925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15058893"/>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 calcmode="lin" valueType="num">
                                      <p:cBhvr additive="base">
                                        <p:cTn id="13" dur="500" fill="hold"/>
                                        <p:tgtEl>
                                          <p:spTgt spid="9218"/>
                                        </p:tgtEl>
                                        <p:attrNameLst>
                                          <p:attrName>ppt_x</p:attrName>
                                        </p:attrNameLst>
                                      </p:cBhvr>
                                      <p:tavLst>
                                        <p:tav tm="0">
                                          <p:val>
                                            <p:strVal val="#ppt_x"/>
                                          </p:val>
                                        </p:tav>
                                        <p:tav tm="100000">
                                          <p:val>
                                            <p:strVal val="#ppt_x"/>
                                          </p:val>
                                        </p:tav>
                                      </p:tavLst>
                                    </p:anim>
                                    <p:anim calcmode="lin" valueType="num">
                                      <p:cBhvr additive="base">
                                        <p:cTn id="14"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3" name="Rectangle 2"/>
          <p:cNvSpPr/>
          <p:nvPr/>
        </p:nvSpPr>
        <p:spPr>
          <a:xfrm>
            <a:off x="2511374" y="103819"/>
            <a:ext cx="4194226"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152400" y="1219200"/>
            <a:ext cx="8458200" cy="861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Wingdings" pitchFamily="2" charset="2"/>
              <a:buChar char="v"/>
            </a:pPr>
            <a:r>
              <a:rPr lang="en-US" sz="2500" dirty="0" smtClean="0"/>
              <a:t>Every person’s moral reasoning develops through the same stages in the same order.</a:t>
            </a:r>
            <a:endParaRPr lang="en-US" sz="2500" dirty="0"/>
          </a:p>
        </p:txBody>
      </p:sp>
      <p:sp>
        <p:nvSpPr>
          <p:cNvPr id="5" name="TextBox 4"/>
          <p:cNvSpPr txBox="1"/>
          <p:nvPr/>
        </p:nvSpPr>
        <p:spPr>
          <a:xfrm>
            <a:off x="533400" y="2189946"/>
            <a:ext cx="8458200" cy="47705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marL="285750" indent="-285750">
              <a:buFont typeface="Wingdings" pitchFamily="2" charset="2"/>
              <a:buChar char="v"/>
            </a:pPr>
            <a:r>
              <a:rPr lang="en-US" sz="2500" dirty="0" smtClean="0"/>
              <a:t>People pass through the same stages at different rates.</a:t>
            </a:r>
            <a:endParaRPr lang="en-US" sz="2500" dirty="0"/>
          </a:p>
        </p:txBody>
      </p:sp>
      <p:sp>
        <p:nvSpPr>
          <p:cNvPr id="6" name="TextBox 5"/>
          <p:cNvSpPr txBox="1"/>
          <p:nvPr/>
        </p:nvSpPr>
        <p:spPr>
          <a:xfrm>
            <a:off x="152400" y="2795826"/>
            <a:ext cx="8458200" cy="8617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285750" indent="-285750">
              <a:buFont typeface="Wingdings" pitchFamily="2" charset="2"/>
              <a:buChar char="v"/>
            </a:pPr>
            <a:r>
              <a:rPr lang="en-US" sz="2500" dirty="0" smtClean="0"/>
              <a:t>Development is gradual and continuous, rather than sudden and discrete.</a:t>
            </a:r>
            <a:endParaRPr lang="en-US" sz="2500" dirty="0"/>
          </a:p>
        </p:txBody>
      </p:sp>
      <p:sp>
        <p:nvSpPr>
          <p:cNvPr id="7" name="TextBox 6"/>
          <p:cNvSpPr txBox="1"/>
          <p:nvPr/>
        </p:nvSpPr>
        <p:spPr>
          <a:xfrm>
            <a:off x="581526" y="3786426"/>
            <a:ext cx="8458200" cy="8617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285750" indent="-285750">
              <a:buFont typeface="Wingdings" pitchFamily="2" charset="2"/>
              <a:buChar char="v"/>
            </a:pPr>
            <a:r>
              <a:rPr lang="en-US" sz="2500" dirty="0" smtClean="0"/>
              <a:t>Once a stage is attained, a person continues to reason at that stage and rarely regress to a lower stage.</a:t>
            </a:r>
            <a:endParaRPr lang="en-US" sz="2500" dirty="0"/>
          </a:p>
        </p:txBody>
      </p:sp>
      <p:sp>
        <p:nvSpPr>
          <p:cNvPr id="8" name="TextBox 7"/>
          <p:cNvSpPr txBox="1"/>
          <p:nvPr/>
        </p:nvSpPr>
        <p:spPr>
          <a:xfrm>
            <a:off x="152400" y="4777026"/>
            <a:ext cx="8458200" cy="861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285750" indent="-285750">
              <a:buFont typeface="Wingdings" pitchFamily="2" charset="2"/>
              <a:buChar char="v"/>
            </a:pPr>
            <a:r>
              <a:rPr lang="en-US" sz="2500" dirty="0" smtClean="0"/>
              <a:t>Intervention usually results in moving only to the </a:t>
            </a:r>
            <a:r>
              <a:rPr lang="en-US" sz="2500" dirty="0" smtClean="0"/>
              <a:t>next </a:t>
            </a:r>
            <a:r>
              <a:rPr lang="en-US" sz="2500" dirty="0" smtClean="0"/>
              <a:t>higher stage of moral reasoning.</a:t>
            </a:r>
            <a:endParaRPr lang="en-US" sz="2500" dirty="0"/>
          </a:p>
        </p:txBody>
      </p:sp>
    </p:spTree>
    <p:extLst>
      <p:ext uri="{BB962C8B-B14F-4D97-AF65-F5344CB8AC3E}">
        <p14:creationId xmlns:p14="http://schemas.microsoft.com/office/powerpoint/2010/main" xmlns="" val="2534845238"/>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4" name="TextBox 3"/>
          <p:cNvSpPr txBox="1"/>
          <p:nvPr/>
        </p:nvSpPr>
        <p:spPr>
          <a:xfrm>
            <a:off x="264694" y="326096"/>
            <a:ext cx="8498305" cy="1323439"/>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4000" dirty="0" smtClean="0">
                <a:latin typeface="Aharoni" pitchFamily="2" charset="-79"/>
                <a:cs typeface="Aharoni" pitchFamily="2" charset="-79"/>
              </a:rPr>
              <a:t>Conflicts causing subjects to justify the  </a:t>
            </a:r>
            <a:r>
              <a:rPr lang="en-US" sz="4000" dirty="0" smtClean="0">
                <a:solidFill>
                  <a:srgbClr val="FF0000"/>
                </a:solidFill>
                <a:latin typeface="Aharoni" pitchFamily="2" charset="-79"/>
                <a:cs typeface="Aharoni" pitchFamily="2" charset="-79"/>
              </a:rPr>
              <a:t>morality</a:t>
            </a:r>
            <a:r>
              <a:rPr lang="en-US" sz="4000" dirty="0" smtClean="0">
                <a:latin typeface="Aharoni" pitchFamily="2" charset="-79"/>
                <a:cs typeface="Aharoni" pitchFamily="2" charset="-79"/>
              </a:rPr>
              <a:t> of their choices. </a:t>
            </a:r>
            <a:endParaRPr lang="en-US" sz="4000" dirty="0">
              <a:latin typeface="Aharoni" pitchFamily="2" charset="-79"/>
              <a:cs typeface="Aharoni" pitchFamily="2" charset="-79"/>
            </a:endParaRPr>
          </a:p>
        </p:txBody>
      </p:sp>
      <p:pic>
        <p:nvPicPr>
          <p:cNvPr id="5" name="Picture 4" descr="http://2.bp.blogspot.com/-ntB8uGGOFOo/Tfd8dK7_b0I/AAAAAAAAAfc/S2GqmRHy524/s1600/Moral-Dilemma.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 y="2438400"/>
            <a:ext cx="8001000" cy="3724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804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29201" y="-76200"/>
            <a:ext cx="4042610" cy="7162800"/>
          </a:xfrm>
          <a:prstGeom prst="rect">
            <a:avLst/>
          </a:prstGeom>
        </p:spPr>
      </p:pic>
      <p:sp>
        <p:nvSpPr>
          <p:cNvPr id="4" name="TextBox 3"/>
          <p:cNvSpPr txBox="1"/>
          <p:nvPr/>
        </p:nvSpPr>
        <p:spPr>
          <a:xfrm>
            <a:off x="1828800" y="5075872"/>
            <a:ext cx="5029200" cy="1477328"/>
          </a:xfrm>
          <a:prstGeom prst="rect">
            <a:avLst/>
          </a:prstGeom>
          <a:noFill/>
        </p:spPr>
        <p:txBody>
          <a:bodyPr wrap="square" rtlCol="0">
            <a:spAutoFit/>
          </a:bodyPr>
          <a:lstStyle/>
          <a:p>
            <a:pPr algn="ctr"/>
            <a:r>
              <a:rPr lang="en-US" sz="3000" dirty="0" smtClean="0">
                <a:latin typeface="Script MT Bold" pitchFamily="66" charset="0"/>
              </a:rPr>
              <a:t>Florabel M. Biasong</a:t>
            </a:r>
          </a:p>
          <a:p>
            <a:pPr algn="ctr"/>
            <a:r>
              <a:rPr lang="en-US" sz="3000" dirty="0" smtClean="0">
                <a:latin typeface="Script MT Bold" pitchFamily="66" charset="0"/>
              </a:rPr>
              <a:t>Abuyod National High School</a:t>
            </a:r>
          </a:p>
          <a:p>
            <a:pPr algn="ctr"/>
            <a:r>
              <a:rPr lang="en-US" sz="3000" dirty="0" smtClean="0">
                <a:latin typeface="Script MT Bold" pitchFamily="66" charset="0"/>
              </a:rPr>
              <a:t>Teresa, Rizal</a:t>
            </a:r>
            <a:endParaRPr lang="en-US" sz="3000" dirty="0">
              <a:latin typeface="Script MT Bold" pitchFamily="66"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52600" y="552329"/>
            <a:ext cx="4038600" cy="3181471"/>
          </a:xfrm>
          <a:prstGeom prst="rect">
            <a:avLst/>
          </a:prstGeom>
        </p:spPr>
      </p:pic>
    </p:spTree>
    <p:extLst>
      <p:ext uri="{BB962C8B-B14F-4D97-AF65-F5344CB8AC3E}">
        <p14:creationId xmlns:p14="http://schemas.microsoft.com/office/powerpoint/2010/main" xmlns="" val="3124889533"/>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gtEl>
                                        <p:attrNameLst>
                                          <p:attrName>style.color</p:attrName>
                                        </p:attrNameLst>
                                      </p:cBhvr>
                                      <p:to>
                                        <a:schemeClr val="accent2"/>
                                      </p:to>
                                    </p:animClr>
                                    <p:animClr clrSpc="rgb" dir="cw">
                                      <p:cBhvr>
                                        <p:cTn id="7" dur="500" fill="hold"/>
                                        <p:tgtEl>
                                          <p:spTgt spid="2"/>
                                        </p:tgtEl>
                                        <p:attrNameLst>
                                          <p:attrName>fillcolor</p:attrName>
                                        </p:attrNameLst>
                                      </p:cBhvr>
                                      <p:to>
                                        <a:schemeClr val="accent2"/>
                                      </p:to>
                                    </p:animClr>
                                    <p:set>
                                      <p:cBhvr>
                                        <p:cTn id="8" dur="500" fill="hold"/>
                                        <p:tgtEl>
                                          <p:spTgt spid="2"/>
                                        </p:tgtEl>
                                        <p:attrNameLst>
                                          <p:attrName>fill.type</p:attrName>
                                        </p:attrNameLst>
                                      </p:cBhvr>
                                      <p:to>
                                        <p:strVal val="solid"/>
                                      </p:to>
                                    </p:set>
                                    <p:set>
                                      <p:cBhvr>
                                        <p:cTn id="9" dur="500" fill="hold"/>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6" name="Rectangle 5"/>
          <p:cNvSpPr/>
          <p:nvPr/>
        </p:nvSpPr>
        <p:spPr>
          <a:xfrm>
            <a:off x="1733334" y="152400"/>
            <a:ext cx="3600666" cy="1323439"/>
          </a:xfrm>
          <a:prstGeom prst="rect">
            <a:avLst/>
          </a:prstGeom>
          <a:noFill/>
        </p:spPr>
        <p:txBody>
          <a:bodyPr wrap="none" lIns="91440" tIns="45720" rIns="91440" bIns="45720">
            <a:spAutoFit/>
          </a:bodyPr>
          <a:lstStyle/>
          <a:p>
            <a:pPr algn="ctr"/>
            <a:r>
              <a:rPr lang="en-US" sz="8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MORAL</a:t>
            </a:r>
            <a:endParaRPr lang="en-US" sz="8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7" name="TextBox 6"/>
          <p:cNvSpPr txBox="1"/>
          <p:nvPr/>
        </p:nvSpPr>
        <p:spPr>
          <a:xfrm>
            <a:off x="304800" y="1371600"/>
            <a:ext cx="4953000" cy="193899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just"/>
            <a:r>
              <a:rPr lang="en-US" sz="4000" b="1" dirty="0" smtClean="0">
                <a:latin typeface="+mj-lt"/>
              </a:rPr>
              <a:t> </a:t>
            </a:r>
            <a:r>
              <a:rPr lang="en-US" sz="4000" b="1" dirty="0" smtClean="0">
                <a:latin typeface="+mj-lt"/>
              </a:rPr>
              <a:t>relating to principles of right and wrong in behavior</a:t>
            </a:r>
            <a:r>
              <a:rPr lang="en-US" b="1" dirty="0" smtClean="0">
                <a:latin typeface="+mj-lt"/>
              </a:rPr>
              <a:t>.</a:t>
            </a:r>
            <a:endParaRPr lang="en-US" b="1" dirty="0">
              <a:latin typeface="+mj-lt"/>
            </a:endParaRPr>
          </a:p>
        </p:txBody>
      </p:sp>
      <p:sp>
        <p:nvSpPr>
          <p:cNvPr id="8" name="TextBox 7"/>
          <p:cNvSpPr txBox="1"/>
          <p:nvPr/>
        </p:nvSpPr>
        <p:spPr>
          <a:xfrm>
            <a:off x="4648200" y="4538008"/>
            <a:ext cx="3886200" cy="193899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just"/>
            <a:r>
              <a:rPr lang="en-US" sz="4000" b="1" dirty="0" smtClean="0"/>
              <a:t>Conforming to a standard of right behavior.</a:t>
            </a:r>
            <a:endParaRPr lang="en-US" sz="4000" b="1" dirty="0"/>
          </a:p>
        </p:txBody>
      </p:sp>
      <p:pic>
        <p:nvPicPr>
          <p:cNvPr id="1026" name="Picture 2" descr="http://www.ozarowski.net/wp-content/uploads/2012/02/Moral-Philosophy.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86400" y="228600"/>
            <a:ext cx="3505200" cy="39624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62.0.5.133/themoraltimes.com/wp-content/uploads/2012/01/Choose_a_path_-_iStoc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4800" y="3429000"/>
            <a:ext cx="4038600" cy="32956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5799368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anim calcmode="lin" valueType="num">
                                      <p:cBhvr additive="base">
                                        <p:cTn id="25" dur="500" fill="hold"/>
                                        <p:tgtEl>
                                          <p:spTgt spid="1030"/>
                                        </p:tgtEl>
                                        <p:attrNameLst>
                                          <p:attrName>ppt_x</p:attrName>
                                        </p:attrNameLst>
                                      </p:cBhvr>
                                      <p:tavLst>
                                        <p:tav tm="0">
                                          <p:val>
                                            <p:strVal val="#ppt_x"/>
                                          </p:val>
                                        </p:tav>
                                        <p:tav tm="100000">
                                          <p:val>
                                            <p:strVal val="#ppt_x"/>
                                          </p:val>
                                        </p:tav>
                                      </p:tavLst>
                                    </p:anim>
                                    <p:anim calcmode="lin" valueType="num">
                                      <p:cBhvr additive="base">
                                        <p:cTn id="2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4" name="Rectangle 3"/>
          <p:cNvSpPr/>
          <p:nvPr/>
        </p:nvSpPr>
        <p:spPr>
          <a:xfrm>
            <a:off x="665616" y="381000"/>
            <a:ext cx="7802137"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Jokerman" pitchFamily="82" charset="0"/>
              </a:rPr>
              <a:t>Agree or disagree</a:t>
            </a:r>
            <a:r>
              <a:rPr lang="en-US" sz="5400" b="1" cap="all" spc="0"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Jokerman" pitchFamily="82" charset="0"/>
              </a:rPr>
              <a:t>?</a:t>
            </a:r>
            <a:endParaRPr lang="en-US" sz="5400" b="1" cap="all" spc="0"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latin typeface="Jokerman" pitchFamily="82" charset="0"/>
            </a:endParaRPr>
          </a:p>
        </p:txBody>
      </p:sp>
      <p:sp>
        <p:nvSpPr>
          <p:cNvPr id="6" name="TextBox 5"/>
          <p:cNvSpPr txBox="1"/>
          <p:nvPr/>
        </p:nvSpPr>
        <p:spPr>
          <a:xfrm>
            <a:off x="304800" y="1219200"/>
            <a:ext cx="8610600" cy="273921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4000" dirty="0" smtClean="0">
                <a:latin typeface="Calisto MT" pitchFamily="18" charset="0"/>
              </a:rPr>
              <a:t>  	</a:t>
            </a:r>
            <a:r>
              <a:rPr lang="en-US" sz="3300" dirty="0" smtClean="0">
                <a:latin typeface="Calisto MT" pitchFamily="18" charset="0"/>
              </a:rPr>
              <a:t>Cheating is a persistent problem in classrooms. How students think about this problem and how teachers should respond to it depend on students’ levels of moral development.</a:t>
            </a:r>
            <a:endParaRPr lang="en-US" sz="3300" dirty="0">
              <a:latin typeface="Calisto MT"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3975100"/>
            <a:ext cx="9144000" cy="2882900"/>
          </a:xfrm>
          <a:prstGeom prst="rect">
            <a:avLst/>
          </a:prstGeom>
        </p:spPr>
      </p:pic>
    </p:spTree>
    <p:extLst>
      <p:ext uri="{BB962C8B-B14F-4D97-AF65-F5344CB8AC3E}">
        <p14:creationId xmlns:p14="http://schemas.microsoft.com/office/powerpoint/2010/main" xmlns="" val="1739891872"/>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800" decel="100000"/>
                                        <p:tgtEl>
                                          <p:spTgt spid="6"/>
                                        </p:tgtEl>
                                      </p:cBhvr>
                                    </p:animEffect>
                                    <p:anim calcmode="lin" valueType="num">
                                      <p:cBhvr>
                                        <p:cTn id="21" dur="800" decel="100000" fill="hold"/>
                                        <p:tgtEl>
                                          <p:spTgt spid="6"/>
                                        </p:tgtEl>
                                        <p:attrNameLst>
                                          <p:attrName>style.rotation</p:attrName>
                                        </p:attrNameLst>
                                      </p:cBhvr>
                                      <p:tavLst>
                                        <p:tav tm="0">
                                          <p:val>
                                            <p:fltVal val="-90"/>
                                          </p:val>
                                        </p:tav>
                                        <p:tav tm="100000">
                                          <p:val>
                                            <p:fltVal val="0"/>
                                          </p:val>
                                        </p:tav>
                                      </p:tavLst>
                                    </p:anim>
                                    <p:anim calcmode="lin" valueType="num">
                                      <p:cBhvr>
                                        <p:cTn id="22" dur="800" decel="100000" fill="hold"/>
                                        <p:tgtEl>
                                          <p:spTgt spid="6"/>
                                        </p:tgtEl>
                                        <p:attrNameLst>
                                          <p:attrName>ppt_x</p:attrName>
                                        </p:attrNameLst>
                                      </p:cBhvr>
                                      <p:tavLst>
                                        <p:tav tm="0">
                                          <p:val>
                                            <p:strVal val="#ppt_x+0.4"/>
                                          </p:val>
                                        </p:tav>
                                        <p:tav tm="100000">
                                          <p:val>
                                            <p:strVal val="#ppt_x-0.05"/>
                                          </p:val>
                                        </p:tav>
                                      </p:tavLst>
                                    </p:anim>
                                    <p:anim calcmode="lin" valueType="num">
                                      <p:cBhvr>
                                        <p:cTn id="23" dur="800" decel="100000" fill="hold"/>
                                        <p:tgtEl>
                                          <p:spTgt spid="6"/>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4" name="Rectangle 3"/>
          <p:cNvSpPr/>
          <p:nvPr/>
        </p:nvSpPr>
        <p:spPr>
          <a:xfrm>
            <a:off x="3276600" y="351910"/>
            <a:ext cx="4312399" cy="707886"/>
          </a:xfrm>
          <a:prstGeom prst="rect">
            <a:avLst/>
          </a:prstGeom>
        </p:spPr>
        <p:txBody>
          <a:bodyPr wrap="none">
            <a:spAutoFit/>
          </a:bodyPr>
          <a:lstStyle/>
          <a:p>
            <a:pPr algn="ctr"/>
            <a:r>
              <a:rPr lang="en-US" sz="4000" b="1" dirty="0"/>
              <a:t>The Heinz Dilemma</a:t>
            </a:r>
            <a:endParaRPr lang="en-US" sz="4000" dirty="0"/>
          </a:p>
        </p:txBody>
      </p:sp>
      <p:sp>
        <p:nvSpPr>
          <p:cNvPr id="5" name="Rectangle 4"/>
          <p:cNvSpPr/>
          <p:nvPr/>
        </p:nvSpPr>
        <p:spPr>
          <a:xfrm>
            <a:off x="228600" y="1295400"/>
            <a:ext cx="8610600" cy="3785652"/>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lvl="0" algn="just"/>
            <a:r>
              <a:rPr lang="en-US" sz="3000" b="1" dirty="0" smtClean="0"/>
              <a:t>A </a:t>
            </a:r>
            <a:r>
              <a:rPr lang="en-US" sz="3000" b="1" dirty="0"/>
              <a:t>woman was near death from a unique kind of cancer. There is a drug that might save her. The drug costs $4,000 per dosage. The sick woman's husband, Heinz, went to everyone he knew to borrow the money and tried every legal means, but he could only get together about $2,000. He asked the doctor scientist who discovered the drug for a discount or let him pay later. But the doctor scientist refused</a:t>
            </a:r>
            <a:r>
              <a:rPr lang="en-US" sz="3000" b="1" dirty="0" smtClean="0"/>
              <a:t>.</a:t>
            </a:r>
            <a:endParaRPr lang="en-US" sz="3000" b="1" dirty="0"/>
          </a:p>
        </p:txBody>
      </p:sp>
      <p:sp>
        <p:nvSpPr>
          <p:cNvPr id="6" name="TextBox 5"/>
          <p:cNvSpPr txBox="1"/>
          <p:nvPr/>
        </p:nvSpPr>
        <p:spPr>
          <a:xfrm>
            <a:off x="304800" y="5257800"/>
            <a:ext cx="8382000"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lvl="0" algn="just"/>
            <a:r>
              <a:rPr lang="en-US" sz="3000" b="1" dirty="0"/>
              <a:t>Should Heinz break into the laboratory to steal the drug for his wife? Why or why not</a:t>
            </a:r>
            <a:r>
              <a:rPr lang="en-US" sz="3000" b="1" dirty="0" smtClean="0"/>
              <a:t>?</a:t>
            </a:r>
            <a:endParaRPr lang="en-US" sz="3000" b="1" dirty="0"/>
          </a:p>
        </p:txBody>
      </p:sp>
      <p:sp>
        <p:nvSpPr>
          <p:cNvPr id="7" name="Down Arrow Callout 6"/>
          <p:cNvSpPr/>
          <p:nvPr/>
        </p:nvSpPr>
        <p:spPr>
          <a:xfrm>
            <a:off x="228600" y="228600"/>
            <a:ext cx="3124200" cy="96783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Cooper Black" pitchFamily="18" charset="0"/>
              </a:rPr>
              <a:t>Scenario 1</a:t>
            </a:r>
            <a:endParaRPr lang="en-US" sz="3000" dirty="0">
              <a:latin typeface="Cooper Black" pitchFamily="18" charset="0"/>
            </a:endParaRPr>
          </a:p>
        </p:txBody>
      </p:sp>
    </p:spTree>
    <p:extLst>
      <p:ext uri="{BB962C8B-B14F-4D97-AF65-F5344CB8AC3E}">
        <p14:creationId xmlns:p14="http://schemas.microsoft.com/office/powerpoint/2010/main" xmlns="" val="1301184283"/>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5" name="Rectangle 4"/>
          <p:cNvSpPr/>
          <p:nvPr/>
        </p:nvSpPr>
        <p:spPr>
          <a:xfrm>
            <a:off x="3276600" y="351910"/>
            <a:ext cx="4312399" cy="707886"/>
          </a:xfrm>
          <a:prstGeom prst="rect">
            <a:avLst/>
          </a:prstGeom>
        </p:spPr>
        <p:txBody>
          <a:bodyPr wrap="none">
            <a:spAutoFit/>
          </a:bodyPr>
          <a:lstStyle/>
          <a:p>
            <a:pPr algn="ctr"/>
            <a:r>
              <a:rPr lang="en-US" sz="4000" b="1" dirty="0"/>
              <a:t>The Heinz Dilemma</a:t>
            </a:r>
            <a:endParaRPr lang="en-US" sz="4000" dirty="0"/>
          </a:p>
        </p:txBody>
      </p:sp>
      <p:sp>
        <p:nvSpPr>
          <p:cNvPr id="6" name="Down Arrow Callout 5"/>
          <p:cNvSpPr/>
          <p:nvPr/>
        </p:nvSpPr>
        <p:spPr>
          <a:xfrm>
            <a:off x="228600" y="228600"/>
            <a:ext cx="3124200" cy="127710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Cooper Black" pitchFamily="18" charset="0"/>
              </a:rPr>
              <a:t>Scenario 2</a:t>
            </a:r>
            <a:endParaRPr lang="en-US" sz="3000" dirty="0">
              <a:latin typeface="Cooper Black" pitchFamily="18" charset="0"/>
            </a:endParaRPr>
          </a:p>
        </p:txBody>
      </p:sp>
      <p:sp>
        <p:nvSpPr>
          <p:cNvPr id="7" name="Rectangle 6"/>
          <p:cNvSpPr/>
          <p:nvPr/>
        </p:nvSpPr>
        <p:spPr>
          <a:xfrm>
            <a:off x="228600" y="1629013"/>
            <a:ext cx="8610600" cy="3323987"/>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just"/>
            <a:r>
              <a:rPr lang="en-US" sz="3000" b="1" dirty="0"/>
              <a:t>Heinz broke into the laboratory and stole the drug. The next day, the newspapers reported the break-in and theft. Brown, a police officer and a friend of Heinz remembered seeing Heinz last evening, behaving suspiciously near the laboratory. Later that night, he saw Heinz running away from the laboratory</a:t>
            </a:r>
            <a:r>
              <a:rPr lang="en-US" sz="3000" b="1" dirty="0" smtClean="0"/>
              <a:t>.</a:t>
            </a:r>
            <a:endParaRPr lang="en-US" sz="3000" b="1" dirty="0"/>
          </a:p>
        </p:txBody>
      </p:sp>
      <p:sp>
        <p:nvSpPr>
          <p:cNvPr id="8" name="Rectangle 7"/>
          <p:cNvSpPr/>
          <p:nvPr/>
        </p:nvSpPr>
        <p:spPr>
          <a:xfrm>
            <a:off x="228600" y="5156537"/>
            <a:ext cx="8610600" cy="55399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just"/>
            <a:r>
              <a:rPr lang="en-US" sz="3000" b="1" dirty="0"/>
              <a:t>Should Brown report what he saw? Why or why not</a:t>
            </a:r>
            <a:r>
              <a:rPr lang="en-US" sz="3000" b="1" dirty="0" smtClean="0"/>
              <a:t>?</a:t>
            </a:r>
            <a:endParaRPr lang="en-US" sz="3000" b="1" dirty="0"/>
          </a:p>
        </p:txBody>
      </p:sp>
    </p:spTree>
    <p:extLst>
      <p:ext uri="{BB962C8B-B14F-4D97-AF65-F5344CB8AC3E}">
        <p14:creationId xmlns:p14="http://schemas.microsoft.com/office/powerpoint/2010/main" xmlns="" val="4235934122"/>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7999"/>
          </a:xfrm>
          <a:prstGeom prst="rect">
            <a:avLst/>
          </a:prstGeom>
        </p:spPr>
      </p:pic>
      <p:sp>
        <p:nvSpPr>
          <p:cNvPr id="2" name="Rectangle 1"/>
          <p:cNvSpPr/>
          <p:nvPr/>
        </p:nvSpPr>
        <p:spPr>
          <a:xfrm>
            <a:off x="838200" y="1676400"/>
            <a:ext cx="7467600" cy="1938992"/>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algn="just"/>
            <a:r>
              <a:rPr lang="en-US" sz="3000" b="1" dirty="0"/>
              <a:t>Officer Brown reported what he saw. Heinz was arrested and brought to court. If convicted, he faces up to two years' jail. Heinz was found guilty</a:t>
            </a:r>
            <a:r>
              <a:rPr lang="en-US" sz="3000" b="1" dirty="0" smtClean="0"/>
              <a:t>.</a:t>
            </a:r>
            <a:endParaRPr lang="en-US" sz="3000" b="1" dirty="0"/>
          </a:p>
        </p:txBody>
      </p:sp>
      <p:sp>
        <p:nvSpPr>
          <p:cNvPr id="4" name="Rectangle 3"/>
          <p:cNvSpPr/>
          <p:nvPr/>
        </p:nvSpPr>
        <p:spPr>
          <a:xfrm>
            <a:off x="3276600" y="351910"/>
            <a:ext cx="4312399" cy="707886"/>
          </a:xfrm>
          <a:prstGeom prst="rect">
            <a:avLst/>
          </a:prstGeom>
        </p:spPr>
        <p:txBody>
          <a:bodyPr wrap="none">
            <a:spAutoFit/>
          </a:bodyPr>
          <a:lstStyle/>
          <a:p>
            <a:pPr algn="ctr"/>
            <a:r>
              <a:rPr lang="en-US" sz="4000" b="1" dirty="0"/>
              <a:t>The Heinz Dilemma</a:t>
            </a:r>
            <a:endParaRPr lang="en-US" sz="4000" dirty="0"/>
          </a:p>
        </p:txBody>
      </p:sp>
      <p:sp>
        <p:nvSpPr>
          <p:cNvPr id="5" name="Down Arrow Callout 4"/>
          <p:cNvSpPr/>
          <p:nvPr/>
        </p:nvSpPr>
        <p:spPr>
          <a:xfrm>
            <a:off x="228600" y="228600"/>
            <a:ext cx="3124200" cy="127710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Cooper Black" pitchFamily="18" charset="0"/>
              </a:rPr>
              <a:t>Scenario 3</a:t>
            </a:r>
            <a:endParaRPr lang="en-US" sz="3000" dirty="0">
              <a:latin typeface="Cooper Black" pitchFamily="18" charset="0"/>
            </a:endParaRPr>
          </a:p>
        </p:txBody>
      </p:sp>
      <p:sp>
        <p:nvSpPr>
          <p:cNvPr id="6" name="Rectangle 5"/>
          <p:cNvSpPr/>
          <p:nvPr/>
        </p:nvSpPr>
        <p:spPr>
          <a:xfrm>
            <a:off x="838200" y="3810000"/>
            <a:ext cx="7467600" cy="1015663"/>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sz="3000" b="1" dirty="0"/>
              <a:t>Should the judge sentence Heinz to prison? Why or why not?</a:t>
            </a:r>
          </a:p>
        </p:txBody>
      </p:sp>
    </p:spTree>
    <p:extLst>
      <p:ext uri="{BB962C8B-B14F-4D97-AF65-F5344CB8AC3E}">
        <p14:creationId xmlns:p14="http://schemas.microsoft.com/office/powerpoint/2010/main" xmlns="" val="1299599012"/>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
            <a:ext cx="9144000" cy="6857999"/>
          </a:xfrm>
          <a:prstGeom prst="rect">
            <a:avLst/>
          </a:prstGeom>
        </p:spPr>
      </p:pic>
      <p:sp>
        <p:nvSpPr>
          <p:cNvPr id="4" name="TextBox 3"/>
          <p:cNvSpPr txBox="1"/>
          <p:nvPr/>
        </p:nvSpPr>
        <p:spPr>
          <a:xfrm>
            <a:off x="685800" y="282714"/>
            <a:ext cx="7620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dirty="0" smtClean="0">
                <a:latin typeface="Aharoni" pitchFamily="2" charset="-79"/>
                <a:cs typeface="Aharoni" pitchFamily="2" charset="-79"/>
              </a:rPr>
              <a:t>Lawrence Kohlberg (1927-1987</a:t>
            </a:r>
            <a:endParaRPr lang="en-US" sz="4000" dirty="0">
              <a:latin typeface="Aharoni" pitchFamily="2" charset="-79"/>
              <a:cs typeface="Aharoni" pitchFamily="2" charset="-79"/>
            </a:endParaRPr>
          </a:p>
        </p:txBody>
      </p:sp>
      <p:sp>
        <p:nvSpPr>
          <p:cNvPr id="7" name="Round Diagonal Corner Rectangle 6"/>
          <p:cNvSpPr/>
          <p:nvPr/>
        </p:nvSpPr>
        <p:spPr>
          <a:xfrm>
            <a:off x="247805" y="2133600"/>
            <a:ext cx="2647795" cy="3733800"/>
          </a:xfrm>
          <a:prstGeom prst="round2Diag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52590" y="2667001"/>
            <a:ext cx="2114410" cy="28193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 name="Rectangle 4"/>
          <p:cNvSpPr/>
          <p:nvPr/>
        </p:nvSpPr>
        <p:spPr>
          <a:xfrm>
            <a:off x="304800" y="1198602"/>
            <a:ext cx="8534400" cy="553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457200" indent="-457200">
              <a:buFont typeface="Wingdings" pitchFamily="2" charset="2"/>
              <a:buChar char="v"/>
            </a:pPr>
            <a:r>
              <a:rPr lang="en-US" sz="3000" dirty="0">
                <a:latin typeface="Calisto MT" pitchFamily="18" charset="0"/>
              </a:rPr>
              <a:t>Born into a wealthy family in New </a:t>
            </a:r>
            <a:r>
              <a:rPr lang="en-US" sz="3000" dirty="0" smtClean="0">
                <a:latin typeface="Calisto MT" pitchFamily="18" charset="0"/>
              </a:rPr>
              <a:t>York </a:t>
            </a:r>
            <a:r>
              <a:rPr lang="en-US" sz="3000" dirty="0">
                <a:latin typeface="Calisto MT" pitchFamily="18" charset="0"/>
              </a:rPr>
              <a:t>in </a:t>
            </a:r>
            <a:r>
              <a:rPr lang="en-US" sz="3000" dirty="0" smtClean="0">
                <a:latin typeface="Calisto MT" pitchFamily="18" charset="0"/>
              </a:rPr>
              <a:t>1927.</a:t>
            </a:r>
            <a:endParaRPr lang="en-US" sz="3000" dirty="0">
              <a:latin typeface="Calisto MT" pitchFamily="18" charset="0"/>
            </a:endParaRPr>
          </a:p>
        </p:txBody>
      </p:sp>
      <p:sp>
        <p:nvSpPr>
          <p:cNvPr id="10" name="Rectangle 9"/>
          <p:cNvSpPr/>
          <p:nvPr/>
        </p:nvSpPr>
        <p:spPr>
          <a:xfrm>
            <a:off x="3048000" y="2001083"/>
            <a:ext cx="5867400" cy="42473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457200" indent="-457200" algn="just">
              <a:buFont typeface="Wingdings" pitchFamily="2" charset="2"/>
              <a:buChar char="v"/>
            </a:pPr>
            <a:r>
              <a:rPr lang="en-US" sz="3000" dirty="0" smtClean="0">
                <a:latin typeface="Calisto MT" pitchFamily="18" charset="0"/>
              </a:rPr>
              <a:t>Kohlberg </a:t>
            </a:r>
            <a:r>
              <a:rPr lang="en-US" sz="3000" dirty="0">
                <a:latin typeface="Calisto MT" pitchFamily="18" charset="0"/>
              </a:rPr>
              <a:t>began studying psychology as an undergraduate at the University of Chicago. In one year, Kohlberg had earned his B.A. in psychology and continued his education as a graduate student at the University of Chicago. In 1958, Kohlberg earned his Ph.D.</a:t>
            </a:r>
          </a:p>
        </p:txBody>
      </p:sp>
    </p:spTree>
    <p:extLst>
      <p:ext uri="{BB962C8B-B14F-4D97-AF65-F5344CB8AC3E}">
        <p14:creationId xmlns:p14="http://schemas.microsoft.com/office/powerpoint/2010/main" xmlns="" val="7781399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808</TotalTime>
  <Words>1222</Words>
  <Application>Microsoft Office PowerPoint</Application>
  <PresentationFormat>On-screen Show (4:3)</PresentationFormat>
  <Paragraphs>100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Charles</cp:lastModifiedBy>
  <cp:revision>74</cp:revision>
  <dcterms:created xsi:type="dcterms:W3CDTF">2012-04-29T07:03:48Z</dcterms:created>
  <dcterms:modified xsi:type="dcterms:W3CDTF">2017-09-05T16:49:50Z</dcterms:modified>
</cp:coreProperties>
</file>