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0040" y="1712721"/>
            <a:ext cx="553720" cy="4178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525"/>
              </a:lnSpc>
              <a:spcBef>
                <a:spcPts val="130"/>
              </a:spcBef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Amount</a:t>
            </a:r>
            <a:endParaRPr sz="1300">
              <a:latin typeface="Times New Roman"/>
              <a:cs typeface="Times New Roman"/>
            </a:endParaRPr>
          </a:p>
          <a:p>
            <a:pPr algn="ctr" marL="28575">
              <a:lnSpc>
                <a:spcPts val="1525"/>
              </a:lnSpc>
            </a:pPr>
            <a:r>
              <a:rPr dirty="0" u="sng" sz="1300" spc="15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`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4258" y="1712721"/>
            <a:ext cx="553720" cy="4178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525"/>
              </a:lnSpc>
              <a:spcBef>
                <a:spcPts val="130"/>
              </a:spcBef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Amount</a:t>
            </a:r>
            <a:endParaRPr sz="1300">
              <a:latin typeface="Times New Roman"/>
              <a:cs typeface="Times New Roman"/>
            </a:endParaRPr>
          </a:p>
          <a:p>
            <a:pPr algn="ctr" marL="28575">
              <a:lnSpc>
                <a:spcPts val="1525"/>
              </a:lnSpc>
            </a:pPr>
            <a:r>
              <a:rPr dirty="0" u="sng" sz="1300" spc="15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`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1901697"/>
            <a:ext cx="2572385" cy="673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22730">
              <a:lnSpc>
                <a:spcPts val="1510"/>
              </a:lnSpc>
              <a:spcBef>
                <a:spcPts val="130"/>
              </a:spcBef>
            </a:pP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Descriptions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dirty="0" sz="1150" spc="-5" i="1">
                <a:latin typeface="Times New Roman"/>
                <a:cs typeface="Times New Roman"/>
              </a:rPr>
              <a:t>A.</a:t>
            </a:r>
            <a:r>
              <a:rPr dirty="0" sz="1150" spc="190" i="1"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INCOME FROM</a:t>
            </a:r>
            <a:r>
              <a:rPr dirty="0" u="sng" sz="115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dirty="0" sz="1150" spc="215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916305">
              <a:lnSpc>
                <a:spcPts val="1175"/>
              </a:lnSpc>
            </a:pPr>
            <a:r>
              <a:rPr dirty="0" sz="1050" spc="-5" i="1">
                <a:latin typeface="Times New Roman"/>
                <a:cs typeface="Times New Roman"/>
              </a:rPr>
              <a:t>--</a:t>
            </a:r>
            <a:r>
              <a:rPr dirty="0" sz="1050" spc="240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NET</a:t>
            </a:r>
            <a:r>
              <a:rPr dirty="0" sz="1050" spc="-20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PROFIT</a:t>
            </a:r>
            <a:endParaRPr sz="1050">
              <a:latin typeface="Times New Roman"/>
              <a:cs typeface="Times New Roman"/>
            </a:endParaRPr>
          </a:p>
          <a:p>
            <a:pPr marL="436245">
              <a:lnSpc>
                <a:spcPts val="1095"/>
              </a:lnSpc>
            </a:pPr>
            <a:r>
              <a:rPr dirty="0" sz="950" spc="-5" i="1">
                <a:latin typeface="Times New Roman"/>
                <a:cs typeface="Times New Roman"/>
              </a:rPr>
              <a:t>(Transferred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from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Profit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and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Loss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Account)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9894" y="2268982"/>
            <a:ext cx="6635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15,81,243.00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596" y="2663698"/>
            <a:ext cx="4092575" cy="1108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240">
              <a:lnSpc>
                <a:spcPts val="1325"/>
              </a:lnSpc>
              <a:spcBef>
                <a:spcPts val="90"/>
              </a:spcBef>
            </a:pPr>
            <a:r>
              <a:rPr dirty="0" sz="1150" spc="-5" i="1">
                <a:latin typeface="Times New Roman"/>
                <a:cs typeface="Times New Roman"/>
              </a:rPr>
              <a:t>B.</a:t>
            </a:r>
            <a:r>
              <a:rPr dirty="0" sz="1150" spc="190" i="1"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INCOME FROM </a:t>
            </a:r>
            <a:r>
              <a:rPr dirty="0" u="sng" sz="11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SOURCESS</a:t>
            </a:r>
            <a:r>
              <a:rPr dirty="0" sz="1150" spc="215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835660">
              <a:lnSpc>
                <a:spcPts val="1025"/>
              </a:lnSpc>
            </a:pPr>
            <a:r>
              <a:rPr dirty="0" sz="950" spc="-5">
                <a:latin typeface="Times New Roman"/>
                <a:cs typeface="Times New Roman"/>
              </a:rPr>
              <a:t>--</a:t>
            </a:r>
            <a:r>
              <a:rPr dirty="0" sz="950" spc="4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Interest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on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Savings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Bank Account</a:t>
            </a:r>
            <a:endParaRPr sz="950">
              <a:latin typeface="Times New Roman"/>
              <a:cs typeface="Times New Roman"/>
            </a:endParaRPr>
          </a:p>
          <a:p>
            <a:pPr marL="42545" marR="5080" indent="151130">
              <a:lnSpc>
                <a:spcPts val="1019"/>
              </a:lnSpc>
              <a:spcBef>
                <a:spcPts val="75"/>
              </a:spcBef>
            </a:pPr>
            <a:r>
              <a:rPr dirty="0" sz="950" spc="-5">
                <a:latin typeface="Times New Roman"/>
                <a:cs typeface="Times New Roman"/>
              </a:rPr>
              <a:t>--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(Savings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with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AU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Small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Finance,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Bank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Limited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Dalhousie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Branch,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No.: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Savings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Bank: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2111250134995324)</a:t>
            </a:r>
            <a:endParaRPr sz="950">
              <a:latin typeface="Times New Roman"/>
              <a:cs typeface="Times New Roman"/>
            </a:endParaRPr>
          </a:p>
          <a:p>
            <a:pPr marL="12700" marR="155575" indent="151130">
              <a:lnSpc>
                <a:spcPts val="1019"/>
              </a:lnSpc>
            </a:pPr>
            <a:r>
              <a:rPr dirty="0" sz="950" spc="-5">
                <a:latin typeface="Times New Roman"/>
                <a:cs typeface="Times New Roman"/>
              </a:rPr>
              <a:t>--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(Savings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with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Axis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Bank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Limited,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Dankuni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Branch,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No.: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Savings Bank: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920010054449547)</a:t>
            </a:r>
            <a:endParaRPr sz="950">
              <a:latin typeface="Times New Roman"/>
              <a:cs typeface="Times New Roman"/>
            </a:endParaRPr>
          </a:p>
          <a:p>
            <a:pPr marL="12700" marR="155575" indent="151130">
              <a:lnSpc>
                <a:spcPts val="1019"/>
              </a:lnSpc>
            </a:pPr>
            <a:r>
              <a:rPr dirty="0" sz="950" spc="-5">
                <a:latin typeface="Times New Roman"/>
                <a:cs typeface="Times New Roman"/>
              </a:rPr>
              <a:t>--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(Savings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with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ICICI </a:t>
            </a:r>
            <a:r>
              <a:rPr dirty="0" sz="950" spc="-5">
                <a:latin typeface="Times New Roman"/>
                <a:cs typeface="Times New Roman"/>
              </a:rPr>
              <a:t>Bank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Limited,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Kalipur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Branch,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Account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No.: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Savings Bank: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160701503835)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6636" y="3082797"/>
            <a:ext cx="4508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1,892.00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6636" y="3341877"/>
            <a:ext cx="4508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2,517.00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194" y="3601338"/>
            <a:ext cx="6604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2545" y="3756688"/>
          <a:ext cx="5913120" cy="284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/>
                <a:gridCol w="3182620"/>
                <a:gridCol w="822960"/>
                <a:gridCol w="1127125"/>
              </a:tblGrid>
              <a:tr h="388620">
                <a:tc gridSpan="4">
                  <a:txBody>
                    <a:bodyPr/>
                    <a:lstStyle/>
                    <a:p>
                      <a:pPr marL="182880">
                        <a:lnSpc>
                          <a:spcPts val="97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(Savings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ICICI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Bank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Limited,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Kalipur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Branch,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No.: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019"/>
                        </a:lnSpc>
                        <a:tabLst>
                          <a:tab pos="4296410" algn="l"/>
                        </a:tabLst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Savings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Bank: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160701503908)	4,047.00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ts val="96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(Savings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Paytm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Bank,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No.: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Savings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1434">
                <a:tc gridSpan="2">
                  <a:txBody>
                    <a:bodyPr/>
                    <a:lstStyle/>
                    <a:p>
                      <a:pPr marL="31750">
                        <a:lnSpc>
                          <a:spcPts val="93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Bank: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918334097670)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935"/>
                        </a:lnSpc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-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9539">
                <a:tc gridSpan="2">
                  <a:txBody>
                    <a:bodyPr/>
                    <a:lstStyle/>
                    <a:p>
                      <a:pPr marL="854710">
                        <a:lnSpc>
                          <a:spcPts val="9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Accrued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Deposit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9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41,674.00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974">
                <a:tc gridSpan="2">
                  <a:txBody>
                    <a:bodyPr/>
                    <a:lstStyle/>
                    <a:p>
                      <a:pPr marL="854710">
                        <a:lnSpc>
                          <a:spcPts val="96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MIS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54710">
                        <a:lnSpc>
                          <a:spcPts val="994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Income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from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Agriculture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Land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96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34,200.00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98805">
                        <a:lnSpc>
                          <a:spcPts val="994"/>
                        </a:lnSpc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-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95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9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84,330.00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103">
                <a:tc gridSpan="2">
                  <a:txBody>
                    <a:bodyPr/>
                    <a:lstStyle/>
                    <a:p>
                      <a:pPr marL="1096645">
                        <a:lnSpc>
                          <a:spcPts val="1400"/>
                        </a:lnSpc>
                      </a:pPr>
                      <a:r>
                        <a:rPr dirty="0" u="sng" sz="1300" spc="1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dirty="0" u="sng" sz="1300" spc="-1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300" spc="2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u="sng" sz="1300" spc="-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300" spc="1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INCOME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035"/>
                        </a:lnSpc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: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DEDUCTION U/S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80C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93750">
                        <a:lnSpc>
                          <a:spcPts val="96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Life Insurance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Premium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Georgia"/>
                          <a:cs typeface="Georgia"/>
                        </a:rPr>
                        <a:t>`</a:t>
                      </a:r>
                      <a:endParaRPr sz="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6515">
                        <a:lnSpc>
                          <a:spcPts val="103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3,41,455.00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16,65,573.00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9539">
                <a:tc gridSpan="2">
                  <a:txBody>
                    <a:bodyPr/>
                    <a:lstStyle/>
                    <a:p>
                      <a:pPr algn="ctr" marL="204470">
                        <a:lnSpc>
                          <a:spcPts val="9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ICICI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Gurranted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Income</a:t>
                      </a:r>
                      <a:r>
                        <a:rPr dirty="0" sz="95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Insurance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Premium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Georgia"/>
                          <a:cs typeface="Georgia"/>
                        </a:rPr>
                        <a:t>`</a:t>
                      </a:r>
                      <a:endParaRPr sz="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9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1,04,500.00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358">
                <a:tc gridSpan="2">
                  <a:txBody>
                    <a:bodyPr/>
                    <a:lstStyle/>
                    <a:p>
                      <a:pPr marL="793750">
                        <a:lnSpc>
                          <a:spcPts val="94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Tution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Fees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Georgia"/>
                          <a:cs typeface="Georgia"/>
                        </a:rPr>
                        <a:t>`</a:t>
                      </a:r>
                      <a:endParaRPr sz="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94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24,000.00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40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(1,50,000.00)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9008">
                <a:tc gridSpan="2"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 :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DEDUCTION U/S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80D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93750">
                        <a:lnSpc>
                          <a:spcPts val="1019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Mediclaim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Insurance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Premium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9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Georgia"/>
                          <a:cs typeface="Georgia"/>
                        </a:rPr>
                        <a:t>`</a:t>
                      </a:r>
                      <a:endParaRPr sz="95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DEDUCTION U/S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 i="1">
                          <a:latin typeface="Times New Roman"/>
                          <a:cs typeface="Times New Roman"/>
                        </a:rPr>
                        <a:t>80TTA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-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/>
                </a:tc>
              </a:tr>
              <a:tr h="131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335">
                        <a:lnSpc>
                          <a:spcPts val="100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950" spc="4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Savings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Bank Account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Georgia"/>
                          <a:cs typeface="Georgia"/>
                        </a:rPr>
                        <a:t>`</a:t>
                      </a:r>
                      <a:endParaRPr sz="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98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(8,456.00)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2250">
                        <a:lnSpc>
                          <a:spcPts val="1430"/>
                        </a:lnSpc>
                      </a:pPr>
                      <a:r>
                        <a:rPr dirty="0" u="sng" sz="1300" spc="1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u="sng" sz="130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300" spc="1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TAXABLE</a:t>
                      </a:r>
                      <a:r>
                        <a:rPr dirty="0" u="sng" sz="1300" spc="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300" spc="15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INCOME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15,07,117.00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5131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39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Rounded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to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040"/>
                        </a:lnSpc>
                        <a:spcBef>
                          <a:spcPts val="39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15,07,120.00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</a:tr>
              <a:tr h="131434">
                <a:tc>
                  <a:txBody>
                    <a:bodyPr/>
                    <a:lstStyle/>
                    <a:p>
                      <a:pPr marL="31750">
                        <a:lnSpc>
                          <a:spcPts val="935"/>
                        </a:lnSpc>
                      </a:pPr>
                      <a:r>
                        <a:rPr dirty="0" sz="950" spc="-10">
                          <a:latin typeface="Times New Roman"/>
                          <a:cs typeface="Times New Roman"/>
                        </a:rPr>
                        <a:t>Tax</a:t>
                      </a:r>
                      <a:r>
                        <a:rPr dirty="0" sz="9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9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imes New Roman"/>
                          <a:cs typeface="Times New Roman"/>
                        </a:rPr>
                        <a:t>Above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935"/>
                        </a:lnSpc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2,64,636.00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31596" y="6570344"/>
            <a:ext cx="23533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Less: Rebate </a:t>
            </a:r>
            <a:r>
              <a:rPr dirty="0" sz="950">
                <a:latin typeface="Times New Roman"/>
                <a:cs typeface="Times New Roman"/>
              </a:rPr>
              <a:t>u/s </a:t>
            </a:r>
            <a:r>
              <a:rPr dirty="0" sz="950" spc="-5">
                <a:latin typeface="Times New Roman"/>
                <a:cs typeface="Times New Roman"/>
              </a:rPr>
              <a:t>87A </a:t>
            </a:r>
            <a:r>
              <a:rPr dirty="0" sz="950">
                <a:latin typeface="Times New Roman"/>
                <a:cs typeface="Times New Roman"/>
              </a:rPr>
              <a:t>subject</a:t>
            </a:r>
            <a:r>
              <a:rPr dirty="0" sz="950" spc="-5">
                <a:latin typeface="Times New Roman"/>
                <a:cs typeface="Times New Roman"/>
              </a:rPr>
              <a:t> to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Max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Georgia"/>
                <a:cs typeface="Georgia"/>
              </a:rPr>
              <a:t>`</a:t>
            </a:r>
            <a:r>
              <a:rPr dirty="0" sz="950" spc="-5">
                <a:latin typeface="Times New Roman"/>
                <a:cs typeface="Times New Roman"/>
              </a:rPr>
              <a:t>12500.00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4697" y="6570344"/>
            <a:ext cx="1153795" cy="1196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80"/>
              </a:lnSpc>
              <a:spcBef>
                <a:spcPts val="95"/>
              </a:spcBef>
              <a:tabLst>
                <a:tab pos="916305" algn="l"/>
                <a:tab pos="1140460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	</a:t>
            </a:r>
            <a:endParaRPr sz="950">
              <a:latin typeface="Times New Roman"/>
              <a:cs typeface="Times New Roman"/>
            </a:endParaRPr>
          </a:p>
          <a:p>
            <a:pPr marL="498475">
              <a:lnSpc>
                <a:spcPts val="1019"/>
              </a:lnSpc>
            </a:pPr>
            <a:r>
              <a:rPr dirty="0" sz="950" spc="-5">
                <a:latin typeface="Times New Roman"/>
                <a:cs typeface="Times New Roman"/>
              </a:rPr>
              <a:t>2,64,636.00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80"/>
              </a:lnSpc>
              <a:tabLst>
                <a:tab pos="916305" algn="l"/>
                <a:tab pos="1140460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	</a:t>
            </a:r>
            <a:endParaRPr sz="950">
              <a:latin typeface="Times New Roman"/>
              <a:cs typeface="Times New Roman"/>
            </a:endParaRPr>
          </a:p>
          <a:p>
            <a:pPr marL="498475">
              <a:lnSpc>
                <a:spcPts val="1130"/>
              </a:lnSpc>
              <a:spcBef>
                <a:spcPts val="254"/>
              </a:spcBef>
            </a:pPr>
            <a:r>
              <a:rPr dirty="0" sz="950" spc="-5">
                <a:latin typeface="Times New Roman"/>
                <a:cs typeface="Times New Roman"/>
              </a:rPr>
              <a:t>2,64,636.00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30"/>
              </a:lnSpc>
              <a:tabLst>
                <a:tab pos="589915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10,585.00</a:t>
            </a:r>
            <a:r>
              <a:rPr dirty="0" u="sng" sz="95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algn="r" marR="69850">
              <a:lnSpc>
                <a:spcPts val="1130"/>
              </a:lnSpc>
              <a:spcBef>
                <a:spcPts val="254"/>
              </a:spcBef>
            </a:pPr>
            <a:r>
              <a:rPr dirty="0" sz="950" spc="-5">
                <a:latin typeface="Times New Roman"/>
                <a:cs typeface="Times New Roman"/>
              </a:rPr>
              <a:t>2,75,221.00</a:t>
            </a:r>
            <a:endParaRPr sz="950">
              <a:latin typeface="Times New Roman"/>
              <a:cs typeface="Times New Roman"/>
            </a:endParaRPr>
          </a:p>
          <a:p>
            <a:pPr algn="r" marR="28575">
              <a:lnSpc>
                <a:spcPts val="1070"/>
              </a:lnSpc>
              <a:tabLst>
                <a:tab pos="598805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(4,168.00)</a:t>
            </a:r>
            <a:endParaRPr sz="950">
              <a:latin typeface="Times New Roman"/>
              <a:cs typeface="Times New Roman"/>
            </a:endParaRPr>
          </a:p>
          <a:p>
            <a:pPr algn="r" marR="69850">
              <a:lnSpc>
                <a:spcPts val="1080"/>
              </a:lnSpc>
            </a:pPr>
            <a:r>
              <a:rPr dirty="0" sz="950" spc="-5">
                <a:latin typeface="Times New Roman"/>
                <a:cs typeface="Times New Roman"/>
              </a:rPr>
              <a:t>2,71,053.00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596" y="6829425"/>
            <a:ext cx="3320415" cy="807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9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Less: </a:t>
            </a:r>
            <a:r>
              <a:rPr dirty="0" sz="950" spc="-10">
                <a:latin typeface="Times New Roman"/>
                <a:cs typeface="Times New Roman"/>
              </a:rPr>
              <a:t>Tax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on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Agriculture</a:t>
            </a:r>
            <a:r>
              <a:rPr dirty="0" sz="950" spc="-10">
                <a:latin typeface="Times New Roman"/>
                <a:cs typeface="Times New Roman"/>
              </a:rPr>
              <a:t> Income</a:t>
            </a:r>
            <a:endParaRPr sz="950">
              <a:latin typeface="Times New Roman"/>
              <a:cs typeface="Times New Roman"/>
            </a:endParaRPr>
          </a:p>
          <a:p>
            <a:pPr algn="ctr" marL="594995">
              <a:lnSpc>
                <a:spcPts val="1465"/>
              </a:lnSpc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PAYABLE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045"/>
              </a:lnSpc>
            </a:pPr>
            <a:r>
              <a:rPr dirty="0" sz="950" spc="-5">
                <a:latin typeface="Times New Roman"/>
                <a:cs typeface="Times New Roman"/>
              </a:rPr>
              <a:t>Add: Education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Cess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@ 4%</a:t>
            </a:r>
            <a:endParaRPr sz="950">
              <a:latin typeface="Times New Roman"/>
              <a:cs typeface="Times New Roman"/>
            </a:endParaRPr>
          </a:p>
          <a:p>
            <a:pPr algn="ctr" marL="595630">
              <a:lnSpc>
                <a:spcPts val="1465"/>
              </a:lnSpc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sng" sz="13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EDUCIATION</a:t>
            </a:r>
            <a:r>
              <a:rPr dirty="0" u="sng" sz="1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CESS</a:t>
            </a:r>
            <a:r>
              <a:rPr dirty="0" u="sng" sz="13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PAYABLE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095"/>
              </a:lnSpc>
            </a:pPr>
            <a:r>
              <a:rPr dirty="0" sz="950" spc="-5">
                <a:latin typeface="Times New Roman"/>
                <a:cs typeface="Times New Roman"/>
              </a:rPr>
              <a:t>Less: T.D.S.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(As</a:t>
            </a:r>
            <a:r>
              <a:rPr dirty="0" sz="950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per</a:t>
            </a:r>
            <a:r>
              <a:rPr dirty="0" sz="950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T.D.S.</a:t>
            </a:r>
            <a:r>
              <a:rPr dirty="0" sz="950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Certificate)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596" y="7725917"/>
            <a:ext cx="268859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8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Less: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Advance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Tax</a:t>
            </a:r>
            <a:endParaRPr sz="950">
              <a:latin typeface="Times New Roman"/>
              <a:cs typeface="Times New Roman"/>
            </a:endParaRPr>
          </a:p>
          <a:p>
            <a:pPr marL="530860">
              <a:lnSpc>
                <a:spcPts val="1080"/>
              </a:lnSpc>
              <a:tabLst>
                <a:tab pos="1214755" algn="l"/>
                <a:tab pos="1854835" algn="l"/>
                <a:tab pos="2675255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Date	</a:t>
            </a:r>
            <a:r>
              <a:rPr dirty="0" sz="950" spc="-5"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BSR</a:t>
            </a:r>
            <a:r>
              <a:rPr dirty="0" u="sng" sz="95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1859" y="7855457"/>
            <a:ext cx="64008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Challan</a:t>
            </a:r>
            <a:r>
              <a:rPr dirty="0" u="sng" sz="9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sz="950" spc="-5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4697" y="7952688"/>
            <a:ext cx="1153795" cy="3790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916305" algn="l"/>
                <a:tab pos="1140460" algn="l"/>
              </a:tabLst>
            </a:pP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	</a:t>
            </a:r>
            <a:endParaRPr sz="95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254"/>
              </a:spcBef>
            </a:pPr>
            <a:r>
              <a:rPr dirty="0" sz="950" spc="-5">
                <a:latin typeface="Times New Roman"/>
                <a:cs typeface="Times New Roman"/>
              </a:rPr>
              <a:t>2,71,053.00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596" y="8113014"/>
            <a:ext cx="2884170" cy="749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2669">
              <a:lnSpc>
                <a:spcPts val="1515"/>
              </a:lnSpc>
              <a:spcBef>
                <a:spcPts val="130"/>
              </a:spcBef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BALANCE</a:t>
            </a:r>
            <a:r>
              <a:rPr dirty="0" u="sng" sz="13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PAYABLE</a:t>
            </a:r>
            <a:endParaRPr sz="1300">
              <a:latin typeface="Times New Roman"/>
              <a:cs typeface="Times New Roman"/>
            </a:endParaRPr>
          </a:p>
          <a:p>
            <a:pPr algn="just" marL="12700" marR="1713864">
              <a:lnSpc>
                <a:spcPts val="1019"/>
              </a:lnSpc>
              <a:spcBef>
                <a:spcPts val="85"/>
              </a:spcBef>
            </a:pPr>
            <a:r>
              <a:rPr dirty="0" sz="950" spc="-5">
                <a:latin typeface="Times New Roman"/>
                <a:cs typeface="Times New Roman"/>
              </a:rPr>
              <a:t>Add: Interest U/S 234A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Add: Interest U/S 234B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Add: Interest U/S 234C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Add: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Interest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U/S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234F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894" y="8303514"/>
            <a:ext cx="4064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8377" y="8433054"/>
            <a:ext cx="48577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08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11,721.00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ts val="1080"/>
              </a:lnSpc>
            </a:pPr>
            <a:r>
              <a:rPr dirty="0" sz="950" spc="-5">
                <a:latin typeface="Times New Roman"/>
                <a:cs typeface="Times New Roman"/>
              </a:rPr>
              <a:t>13,226.00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4894" y="8692133"/>
            <a:ext cx="4064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-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2294" y="8821673"/>
            <a:ext cx="5111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24,947.00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7585" y="8833916"/>
            <a:ext cx="2042795" cy="981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7975" marR="5080" indent="-295910">
              <a:lnSpc>
                <a:spcPct val="160800"/>
              </a:lnSpc>
              <a:spcBef>
                <a:spcPts val="95"/>
              </a:spcBef>
            </a:pP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sng" sz="13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INTEREST</a:t>
            </a:r>
            <a:r>
              <a:rPr dirty="0" u="sng" sz="13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PAYABLE </a:t>
            </a:r>
            <a:r>
              <a:rPr dirty="0" sz="1300" spc="-310" i="1"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</a:t>
            </a:r>
            <a:r>
              <a:rPr dirty="0" u="sng" sz="1300" spc="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PAYABLE 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TAX</a:t>
            </a:r>
            <a:r>
              <a:rPr dirty="0" u="sng" sz="1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PAID</a:t>
            </a:r>
            <a:r>
              <a:rPr dirty="0" u="sng" sz="1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U/S</a:t>
            </a:r>
            <a:r>
              <a:rPr dirty="0" u="sng" sz="1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140A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0853" y="8998457"/>
            <a:ext cx="6026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2,96,000.00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70853" y="9317228"/>
            <a:ext cx="6026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2,96,000.00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7397" y="9617964"/>
            <a:ext cx="1126490" cy="18923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3045">
              <a:lnSpc>
                <a:spcPts val="1450"/>
              </a:lnSpc>
            </a:pPr>
            <a:r>
              <a:rPr dirty="0" sz="1300" spc="15" i="1">
                <a:latin typeface="Times New Roman"/>
                <a:cs typeface="Times New Roman"/>
              </a:rPr>
              <a:t>2,96,000.00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4705" y="228091"/>
            <a:ext cx="4358005" cy="13881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26034">
              <a:lnSpc>
                <a:spcPts val="1535"/>
              </a:lnSpc>
              <a:spcBef>
                <a:spcPts val="130"/>
              </a:spcBef>
            </a:pPr>
            <a:r>
              <a:rPr dirty="0" sz="1300" spc="-45" b="1">
                <a:latin typeface="Times New Roman"/>
                <a:cs typeface="Times New Roman"/>
              </a:rPr>
              <a:t>LATIKA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DAS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30" b="1">
                <a:latin typeface="Times New Roman"/>
                <a:cs typeface="Times New Roman"/>
              </a:rPr>
              <a:t>(KOLEY)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535"/>
              </a:lnSpc>
            </a:pP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Vill: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Gobra</a:t>
            </a: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Ghosh</a:t>
            </a: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Para,</a:t>
            </a: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P.O.: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Chanditala,</a:t>
            </a:r>
            <a:r>
              <a:rPr dirty="0" u="sng" sz="13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Dist:</a:t>
            </a:r>
            <a:r>
              <a:rPr dirty="0" u="sng" sz="13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Hooghly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505"/>
              </a:lnSpc>
            </a:pPr>
            <a:r>
              <a:rPr dirty="0" sz="1300" spc="20" b="1" i="1">
                <a:latin typeface="Times New Roman"/>
                <a:cs typeface="Times New Roman"/>
              </a:rPr>
              <a:t>PAN</a:t>
            </a:r>
            <a:r>
              <a:rPr dirty="0" sz="1300" spc="-25" b="1" i="1">
                <a:latin typeface="Times New Roman"/>
                <a:cs typeface="Times New Roman"/>
              </a:rPr>
              <a:t> </a:t>
            </a:r>
            <a:r>
              <a:rPr dirty="0" sz="1300" spc="15" b="1" i="1">
                <a:latin typeface="Times New Roman"/>
                <a:cs typeface="Times New Roman"/>
              </a:rPr>
              <a:t>No.:</a:t>
            </a:r>
            <a:r>
              <a:rPr dirty="0" sz="1300" spc="-20" b="1" i="1">
                <a:latin typeface="Times New Roman"/>
                <a:cs typeface="Times New Roman"/>
              </a:rPr>
              <a:t> </a:t>
            </a:r>
            <a:r>
              <a:rPr dirty="0" sz="1300" spc="20" b="1" i="1">
                <a:latin typeface="Times New Roman"/>
                <a:cs typeface="Times New Roman"/>
              </a:rPr>
              <a:t>BVMPD0212P</a:t>
            </a:r>
            <a:endParaRPr sz="1300">
              <a:latin typeface="Times New Roman"/>
              <a:cs typeface="Times New Roman"/>
            </a:endParaRPr>
          </a:p>
          <a:p>
            <a:pPr algn="ctr" marL="1332230" marR="1321435" indent="-1270">
              <a:lnSpc>
                <a:spcPts val="1260"/>
              </a:lnSpc>
              <a:spcBef>
                <a:spcPts val="85"/>
              </a:spcBef>
            </a:pPr>
            <a:r>
              <a:rPr dirty="0" sz="1150" spc="-10" i="1">
                <a:latin typeface="Times New Roman"/>
                <a:cs typeface="Times New Roman"/>
              </a:rPr>
              <a:t>Date </a:t>
            </a:r>
            <a:r>
              <a:rPr dirty="0" sz="1150" spc="-5" i="1">
                <a:latin typeface="Times New Roman"/>
                <a:cs typeface="Times New Roman"/>
              </a:rPr>
              <a:t>of</a:t>
            </a:r>
            <a:r>
              <a:rPr dirty="0" sz="1150" spc="-10" i="1">
                <a:latin typeface="Times New Roman"/>
                <a:cs typeface="Times New Roman"/>
              </a:rPr>
              <a:t> Birth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: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10" i="1">
                <a:latin typeface="Times New Roman"/>
                <a:cs typeface="Times New Roman"/>
              </a:rPr>
              <a:t>27/02/1993 </a:t>
            </a:r>
            <a:r>
              <a:rPr dirty="0" sz="1150" spc="-5" i="1">
                <a:latin typeface="Times New Roman"/>
                <a:cs typeface="Times New Roman"/>
              </a:rPr>
              <a:t> </a:t>
            </a:r>
            <a:r>
              <a:rPr dirty="0" sz="1150" spc="-10" i="1">
                <a:latin typeface="Times New Roman"/>
                <a:cs typeface="Times New Roman"/>
              </a:rPr>
              <a:t>Father</a:t>
            </a:r>
            <a:r>
              <a:rPr dirty="0" sz="1150" spc="-2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name</a:t>
            </a:r>
            <a:r>
              <a:rPr dirty="0" sz="1150" spc="-2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:</a:t>
            </a:r>
            <a:r>
              <a:rPr dirty="0" sz="1150" spc="-15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Kalosona</a:t>
            </a:r>
            <a:r>
              <a:rPr dirty="0" sz="1150" spc="-15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Das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ts val="1240"/>
              </a:lnSpc>
            </a:pPr>
            <a:r>
              <a:rPr dirty="0" sz="1150" spc="-10" i="1">
                <a:latin typeface="Times New Roman"/>
                <a:cs typeface="Times New Roman"/>
              </a:rPr>
              <a:t>Contact</a:t>
            </a:r>
            <a:r>
              <a:rPr dirty="0" sz="1150" spc="-15" i="1">
                <a:latin typeface="Times New Roman"/>
                <a:cs typeface="Times New Roman"/>
              </a:rPr>
              <a:t> </a:t>
            </a:r>
            <a:r>
              <a:rPr dirty="0" sz="1150" spc="-10" i="1">
                <a:latin typeface="Times New Roman"/>
                <a:cs typeface="Times New Roman"/>
              </a:rPr>
              <a:t>Number</a:t>
            </a:r>
            <a:r>
              <a:rPr dirty="0" sz="1150" spc="-5" i="1">
                <a:latin typeface="Times New Roman"/>
                <a:cs typeface="Times New Roman"/>
              </a:rPr>
              <a:t> :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+91-8070603060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/ Aadhaar </a:t>
            </a:r>
            <a:r>
              <a:rPr dirty="0" sz="1150" spc="-10" i="1">
                <a:latin typeface="Times New Roman"/>
                <a:cs typeface="Times New Roman"/>
              </a:rPr>
              <a:t>No.: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9160-1387-6673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COMPUTATION </a:t>
            </a:r>
            <a:r>
              <a:rPr dirty="0" u="sng" sz="11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INCOME</a:t>
            </a:r>
            <a:r>
              <a:rPr dirty="0" u="sng" sz="11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1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ASSESMENT</a:t>
            </a:r>
            <a:r>
              <a:rPr dirty="0" u="sng" sz="11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YEAR</a:t>
            </a:r>
            <a:r>
              <a:rPr dirty="0" u="sng" sz="11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2022-2023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75580" y="8845041"/>
            <a:ext cx="823594" cy="12700"/>
          </a:xfrm>
          <a:custGeom>
            <a:avLst/>
            <a:gdLst/>
            <a:ahLst/>
            <a:cxnLst/>
            <a:rect l="l" t="t" r="r" b="b"/>
            <a:pathLst>
              <a:path w="823595" h="12700">
                <a:moveTo>
                  <a:pt x="823264" y="0"/>
                </a:moveTo>
                <a:lnTo>
                  <a:pt x="0" y="0"/>
                </a:lnTo>
                <a:lnTo>
                  <a:pt x="0" y="12192"/>
                </a:lnTo>
                <a:lnTo>
                  <a:pt x="823264" y="12192"/>
                </a:lnTo>
                <a:lnTo>
                  <a:pt x="823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97397" y="8974581"/>
            <a:ext cx="1128395" cy="12700"/>
          </a:xfrm>
          <a:custGeom>
            <a:avLst/>
            <a:gdLst/>
            <a:ahLst/>
            <a:cxnLst/>
            <a:rect l="l" t="t" r="r" b="b"/>
            <a:pathLst>
              <a:path w="1128395" h="12700">
                <a:moveTo>
                  <a:pt x="1128064" y="0"/>
                </a:moveTo>
                <a:lnTo>
                  <a:pt x="0" y="0"/>
                </a:lnTo>
                <a:lnTo>
                  <a:pt x="0" y="12192"/>
                </a:lnTo>
                <a:lnTo>
                  <a:pt x="1128064" y="12192"/>
                </a:lnTo>
                <a:lnTo>
                  <a:pt x="1128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2022-12-14T14:35:55Z</dcterms:created>
  <dcterms:modified xsi:type="dcterms:W3CDTF">2022-12-14T14:35:55Z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Excel® 2016</vt:lpwstr>
  </property>
  <property fmtid="{D5CDD505-2E9C-101B-9397-08002B2CF9AE}" pid="4" name="LastSaved">
    <vt:filetime>2022-12-14T00:00:00Z</vt:filetime>
  </property>
</Properties>
</file>