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0BDD-9515-4575-A208-A68C54B5A2D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C4-189B-470B-A313-F5F698FB7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0BDD-9515-4575-A208-A68C54B5A2D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C4-189B-470B-A313-F5F698FB7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0BDD-9515-4575-A208-A68C54B5A2D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C4-189B-470B-A313-F5F698FB7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0BDD-9515-4575-A208-A68C54B5A2D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C4-189B-470B-A313-F5F698FB7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0BDD-9515-4575-A208-A68C54B5A2D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C4-189B-470B-A313-F5F698FB7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0BDD-9515-4575-A208-A68C54B5A2D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C4-189B-470B-A313-F5F698FB7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0BDD-9515-4575-A208-A68C54B5A2D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C4-189B-470B-A313-F5F698FB7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0BDD-9515-4575-A208-A68C54B5A2D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C4-189B-470B-A313-F5F698FB7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0BDD-9515-4575-A208-A68C54B5A2D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C4-189B-470B-A313-F5F698FB7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0BDD-9515-4575-A208-A68C54B5A2D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C4-189B-470B-A313-F5F698FB7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0BDD-9515-4575-A208-A68C54B5A2D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C4-189B-470B-A313-F5F698FB7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0BDD-9515-4575-A208-A68C54B5A2D8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32EC4-189B-470B-A313-F5F698FB74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Condition of contract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Overview by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Jatadhar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Jha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 of contract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Following </a:t>
            </a:r>
            <a:r>
              <a:rPr lang="en-US" b="1" dirty="0" smtClean="0"/>
              <a:t>are the condition of contract:</a:t>
            </a:r>
          </a:p>
          <a:p>
            <a:r>
              <a:rPr lang="en-US" b="1" dirty="0" smtClean="0"/>
              <a:t>   </a:t>
            </a:r>
            <a:r>
              <a:rPr lang="en-US" b="1" dirty="0" smtClean="0"/>
              <a:t>Contract duration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Engineer’s duties and responsibilities: Duties</a:t>
            </a:r>
          </a:p>
          <a:p>
            <a:pPr>
              <a:buNone/>
            </a:pPr>
            <a:r>
              <a:rPr lang="en-US" b="1" dirty="0" smtClean="0"/>
              <a:t>        and responsibilities of Engineer should be</a:t>
            </a:r>
          </a:p>
          <a:p>
            <a:pPr>
              <a:buNone/>
            </a:pPr>
            <a:r>
              <a:rPr lang="en-US" b="1" dirty="0" smtClean="0"/>
              <a:t>        clearly specified in contract.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Payment procedure: Contractor should be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paid regularly for the completed work. 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Generally 10%  of the total billing amount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is retained as retention money.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Security deposit: If the contractor perform the</a:t>
            </a:r>
          </a:p>
          <a:p>
            <a:pPr>
              <a:buNone/>
            </a:pPr>
            <a:r>
              <a:rPr lang="en-US" b="1" dirty="0" smtClean="0"/>
              <a:t>    duties as per terms and conditions, security    deposit is refunded otherwise whole or part of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smtClean="0"/>
              <a:t>it </a:t>
            </a:r>
            <a:r>
              <a:rPr lang="en-US" b="1" dirty="0" smtClean="0"/>
              <a:t>will be forfeited.</a:t>
            </a:r>
          </a:p>
          <a:p>
            <a:r>
              <a:rPr lang="en-US" b="1" dirty="0" smtClean="0"/>
              <a:t>Defective work: Sometimes, contractor is levied compensation for the defective work.</a:t>
            </a:r>
          </a:p>
          <a:p>
            <a:r>
              <a:rPr lang="en-US" b="1" dirty="0" smtClean="0"/>
              <a:t>Additions and alterations: To adjust additions,</a:t>
            </a:r>
          </a:p>
          <a:p>
            <a:pPr>
              <a:buNone/>
            </a:pPr>
            <a:r>
              <a:rPr lang="en-US" b="1" dirty="0" smtClean="0"/>
              <a:t>    omissions, modifications and  alterations, a clause should be there in condition of contract.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Price </a:t>
            </a:r>
            <a:r>
              <a:rPr lang="en-US" b="1" dirty="0"/>
              <a:t>e</a:t>
            </a:r>
            <a:r>
              <a:rPr lang="en-US" b="1" dirty="0" smtClean="0"/>
              <a:t>scalation: In the absence of this clause,</a:t>
            </a:r>
          </a:p>
          <a:p>
            <a:pPr>
              <a:buNone/>
            </a:pPr>
            <a:r>
              <a:rPr lang="en-US" b="1" dirty="0" smtClean="0"/>
              <a:t>    Contractor’s incentive is to be affected due to </a:t>
            </a:r>
          </a:p>
          <a:p>
            <a:pPr>
              <a:buNone/>
            </a:pPr>
            <a:r>
              <a:rPr lang="en-US" b="1" dirty="0" smtClean="0"/>
              <a:t>    rise in market price.</a:t>
            </a:r>
          </a:p>
          <a:p>
            <a:r>
              <a:rPr lang="en-US" b="1" dirty="0" smtClean="0"/>
              <a:t>Subletting: It should be clearly mentioned in the contract whether subletting the whole or</a:t>
            </a:r>
          </a:p>
          <a:p>
            <a:pPr>
              <a:buNone/>
            </a:pPr>
            <a:r>
              <a:rPr lang="en-US" b="1" dirty="0" smtClean="0"/>
              <a:t>    Part of the work.</a:t>
            </a:r>
          </a:p>
          <a:p>
            <a:r>
              <a:rPr lang="en-US" b="1" dirty="0" smtClean="0"/>
              <a:t>Arbitration: Condition of contract should have</a:t>
            </a:r>
          </a:p>
          <a:p>
            <a:pPr>
              <a:buNone/>
            </a:pPr>
            <a:r>
              <a:rPr lang="en-US" b="1" dirty="0" smtClean="0"/>
              <a:t>    a clause for this also.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06F51AFE64B24A85A4AAB70660ACB6" ma:contentTypeVersion="2" ma:contentTypeDescription="Create a new document." ma:contentTypeScope="" ma:versionID="5a48ff3ea605a107f8bcfeccc230a81c">
  <xsd:schema xmlns:xsd="http://www.w3.org/2001/XMLSchema" xmlns:xs="http://www.w3.org/2001/XMLSchema" xmlns:p="http://schemas.microsoft.com/office/2006/metadata/properties" xmlns:ns2="29d408a5-3112-43fa-b52d-529edb849d06" targetNamespace="http://schemas.microsoft.com/office/2006/metadata/properties" ma:root="true" ma:fieldsID="de10519f26dd26ddd18414086de71d21" ns2:_="">
    <xsd:import namespace="29d408a5-3112-43fa-b52d-529edb849d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408a5-3112-43fa-b52d-529edb849d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E7D2BA-C352-4CD7-ABC0-8F9F51BAA939}"/>
</file>

<file path=customXml/itemProps2.xml><?xml version="1.0" encoding="utf-8"?>
<ds:datastoreItem xmlns:ds="http://schemas.openxmlformats.org/officeDocument/2006/customXml" ds:itemID="{8626E524-B564-491B-B79C-064B79F0B133}"/>
</file>

<file path=customXml/itemProps3.xml><?xml version="1.0" encoding="utf-8"?>
<ds:datastoreItem xmlns:ds="http://schemas.openxmlformats.org/officeDocument/2006/customXml" ds:itemID="{7AF6AD51-4FA8-4602-84B2-3A99A2F5C981}"/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205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Condition of contract</vt:lpstr>
      <vt:lpstr>Condition of contract</vt:lpstr>
      <vt:lpstr>Contd</vt:lpstr>
      <vt:lpstr>Contd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 of contract</dc:title>
  <dc:creator>Jatadhar Jha</dc:creator>
  <cp:lastModifiedBy>Jatadhar Jha</cp:lastModifiedBy>
  <cp:revision>5</cp:revision>
  <dcterms:created xsi:type="dcterms:W3CDTF">2020-07-18T09:29:32Z</dcterms:created>
  <dcterms:modified xsi:type="dcterms:W3CDTF">2020-11-02T03:37:36Z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0x0101009106F51AFE64B24A85A4AAB70660ACB6</vt:lpwstr>
  </property>
</Properties>
</file>