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EF9B-FED5-418E-8B5C-FFE7D9B26ECB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8783-F8D2-4059-9915-D6A35C5A2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EF9B-FED5-418E-8B5C-FFE7D9B26ECB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8783-F8D2-4059-9915-D6A35C5A2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EF9B-FED5-418E-8B5C-FFE7D9B26ECB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8783-F8D2-4059-9915-D6A35C5A2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EF9B-FED5-418E-8B5C-FFE7D9B26ECB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8783-F8D2-4059-9915-D6A35C5A2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EF9B-FED5-418E-8B5C-FFE7D9B26ECB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8783-F8D2-4059-9915-D6A35C5A2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EF9B-FED5-418E-8B5C-FFE7D9B26ECB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8783-F8D2-4059-9915-D6A35C5A2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EF9B-FED5-418E-8B5C-FFE7D9B26ECB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8783-F8D2-4059-9915-D6A35C5A2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EF9B-FED5-418E-8B5C-FFE7D9B26ECB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8783-F8D2-4059-9915-D6A35C5A2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EF9B-FED5-418E-8B5C-FFE7D9B26ECB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8783-F8D2-4059-9915-D6A35C5A2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EF9B-FED5-418E-8B5C-FFE7D9B26ECB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8783-F8D2-4059-9915-D6A35C5A2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EF9B-FED5-418E-8B5C-FFE7D9B26ECB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8783-F8D2-4059-9915-D6A35C5A2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1EF9B-FED5-418E-8B5C-FFE7D9B26ECB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98783-F8D2-4059-9915-D6A35C5A2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Contract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Overview by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Jatadhar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Jha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Contract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Q Discuss contract, elements of contract and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describe Voidable, Void and other types of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contract with examples.</a:t>
            </a:r>
          </a:p>
          <a:p>
            <a:pPr>
              <a:buNone/>
            </a:pPr>
            <a:r>
              <a:rPr lang="en-US" b="1" dirty="0" smtClean="0"/>
              <a:t>Ans:</a:t>
            </a:r>
          </a:p>
          <a:p>
            <a:pPr>
              <a:buNone/>
            </a:pPr>
            <a:r>
              <a:rPr lang="en-US" b="1" dirty="0" smtClean="0"/>
              <a:t>Contract is an agreement between two or more</a:t>
            </a:r>
          </a:p>
          <a:p>
            <a:pPr>
              <a:buNone/>
            </a:pPr>
            <a:r>
              <a:rPr lang="en-US" b="1" dirty="0"/>
              <a:t>t</a:t>
            </a:r>
            <a:r>
              <a:rPr lang="en-US" b="1" dirty="0" smtClean="0"/>
              <a:t>han two parties, but there must be at least two</a:t>
            </a:r>
          </a:p>
          <a:p>
            <a:pPr>
              <a:buNone/>
            </a:pPr>
            <a:r>
              <a:rPr lang="en-US" b="1" dirty="0"/>
              <a:t>p</a:t>
            </a:r>
            <a:r>
              <a:rPr lang="en-US" b="1" dirty="0" smtClean="0"/>
              <a:t>arties. One of the party is known as offeror and</a:t>
            </a:r>
          </a:p>
          <a:p>
            <a:pPr>
              <a:buNone/>
            </a:pPr>
            <a:r>
              <a:rPr lang="en-US" b="1" dirty="0"/>
              <a:t>t</a:t>
            </a:r>
            <a:r>
              <a:rPr lang="en-US" b="1" dirty="0" smtClean="0"/>
              <a:t>he next party is known as  acceptor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Essential elements of contract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b="1" u="sng" dirty="0" smtClean="0"/>
              <a:t>Offer and acceptance</a:t>
            </a:r>
            <a:r>
              <a:rPr lang="en-US" sz="2800" b="1" dirty="0" smtClean="0"/>
              <a:t>: Offer without acceptance </a:t>
            </a:r>
          </a:p>
          <a:p>
            <a:pPr>
              <a:buNone/>
            </a:pPr>
            <a:r>
              <a:rPr lang="en-US" sz="2800" b="1" dirty="0" smtClean="0"/>
              <a:t>and acceptance without offer is not a contract.</a:t>
            </a:r>
          </a:p>
          <a:p>
            <a:pPr>
              <a:buNone/>
            </a:pPr>
            <a:r>
              <a:rPr lang="en-US" sz="2800" b="1" u="sng" dirty="0" smtClean="0"/>
              <a:t>Competent parties </a:t>
            </a:r>
            <a:r>
              <a:rPr lang="en-US" sz="2800" b="1" dirty="0" smtClean="0"/>
              <a:t>:In a contract, both of the </a:t>
            </a:r>
          </a:p>
          <a:p>
            <a:pPr>
              <a:buNone/>
            </a:pPr>
            <a:r>
              <a:rPr lang="en-US" sz="2800" b="1" dirty="0" smtClean="0"/>
              <a:t>Parties must be competent. For example: person</a:t>
            </a:r>
          </a:p>
          <a:p>
            <a:pPr>
              <a:buNone/>
            </a:pPr>
            <a:r>
              <a:rPr lang="en-US" sz="2800" b="1" dirty="0" smtClean="0"/>
              <a:t>below age of 16 years old and senseless are not</a:t>
            </a:r>
          </a:p>
          <a:p>
            <a:pPr>
              <a:buNone/>
            </a:pPr>
            <a:r>
              <a:rPr lang="en-US" sz="2800" b="1" dirty="0" smtClean="0"/>
              <a:t>fit for contract.</a:t>
            </a:r>
          </a:p>
          <a:p>
            <a:pPr>
              <a:buNone/>
            </a:pPr>
            <a:r>
              <a:rPr lang="en-US" sz="2800" b="1" u="sng" dirty="0" smtClean="0"/>
              <a:t>Legal relationship</a:t>
            </a:r>
            <a:r>
              <a:rPr lang="en-US" sz="2800" b="1" dirty="0" smtClean="0"/>
              <a:t>: There must be a legal </a:t>
            </a:r>
          </a:p>
          <a:p>
            <a:pPr>
              <a:buNone/>
            </a:pPr>
            <a:r>
              <a:rPr lang="en-US" sz="2800" b="1" dirty="0" smtClean="0"/>
              <a:t>relationship between the parties. </a:t>
            </a:r>
            <a:r>
              <a:rPr lang="en-US" sz="2800" b="1" dirty="0" smtClean="0"/>
              <a:t>Example: </a:t>
            </a:r>
            <a:r>
              <a:rPr lang="en-US" sz="2800" b="1" dirty="0" smtClean="0"/>
              <a:t>Engineers/</a:t>
            </a:r>
          </a:p>
          <a:p>
            <a:pPr>
              <a:buNone/>
            </a:pPr>
            <a:r>
              <a:rPr lang="en-US" sz="2800" b="1" dirty="0" smtClean="0"/>
              <a:t>Professionals should not take even a cup of tea </a:t>
            </a:r>
          </a:p>
          <a:p>
            <a:pPr>
              <a:buNone/>
            </a:pPr>
            <a:r>
              <a:rPr lang="en-US" sz="2800" b="1" dirty="0" smtClean="0"/>
              <a:t>from suppliers or contractors.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u="sng" dirty="0" smtClean="0"/>
              <a:t>Free consent</a:t>
            </a:r>
            <a:r>
              <a:rPr lang="en-US" b="1" dirty="0" smtClean="0"/>
              <a:t>: In a contract, both of the </a:t>
            </a:r>
            <a:r>
              <a:rPr lang="en-US" b="1" dirty="0" smtClean="0"/>
              <a:t>parties  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s</a:t>
            </a:r>
            <a:r>
              <a:rPr lang="en-US" b="1" dirty="0" smtClean="0"/>
              <a:t>hould have </a:t>
            </a:r>
            <a:r>
              <a:rPr lang="en-US" b="1" dirty="0" smtClean="0"/>
              <a:t>free consent. For example, </a:t>
            </a:r>
            <a:r>
              <a:rPr lang="en-US" b="1" dirty="0" smtClean="0"/>
              <a:t>Engineers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s</a:t>
            </a:r>
            <a:r>
              <a:rPr lang="en-US" b="1" dirty="0" smtClean="0"/>
              <a:t>hould  not </a:t>
            </a:r>
            <a:r>
              <a:rPr lang="en-US" b="1" dirty="0" smtClean="0"/>
              <a:t>do any contract under pressure.</a:t>
            </a:r>
          </a:p>
          <a:p>
            <a:pPr>
              <a:buNone/>
            </a:pPr>
            <a:r>
              <a:rPr lang="en-US" b="1" u="sng" dirty="0" smtClean="0"/>
              <a:t>Lawful consideration</a:t>
            </a:r>
            <a:r>
              <a:rPr lang="en-US" b="1" dirty="0" smtClean="0"/>
              <a:t>: There must be terms and</a:t>
            </a:r>
          </a:p>
          <a:p>
            <a:pPr>
              <a:buNone/>
            </a:pPr>
            <a:r>
              <a:rPr lang="en-US" b="1" dirty="0" smtClean="0"/>
              <a:t>conditions in a contract. Contract without Terms</a:t>
            </a:r>
          </a:p>
          <a:p>
            <a:pPr>
              <a:buNone/>
            </a:pPr>
            <a:r>
              <a:rPr lang="en-US" b="1" dirty="0" smtClean="0"/>
              <a:t>and </a:t>
            </a:r>
            <a:r>
              <a:rPr lang="en-US" b="1" dirty="0" smtClean="0"/>
              <a:t>conditions </a:t>
            </a:r>
            <a:r>
              <a:rPr lang="en-US" b="1" dirty="0" smtClean="0"/>
              <a:t>is not a contract.</a:t>
            </a:r>
          </a:p>
          <a:p>
            <a:pPr>
              <a:buNone/>
            </a:pPr>
            <a:r>
              <a:rPr lang="en-US" b="1" u="sng" dirty="0" smtClean="0"/>
              <a:t>Lawful purpose</a:t>
            </a:r>
            <a:r>
              <a:rPr lang="en-US" b="1" dirty="0" smtClean="0"/>
              <a:t>: The purpose of contract should</a:t>
            </a:r>
          </a:p>
          <a:p>
            <a:pPr>
              <a:buNone/>
            </a:pPr>
            <a:r>
              <a:rPr lang="en-US" b="1" dirty="0" smtClean="0"/>
              <a:t>be lawful, legal not illegal.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 smtClean="0"/>
              <a:t>Lawful object</a:t>
            </a:r>
            <a:r>
              <a:rPr lang="en-US" b="1" dirty="0" smtClean="0"/>
              <a:t>: The object of contract should be</a:t>
            </a:r>
          </a:p>
          <a:p>
            <a:pPr>
              <a:buNone/>
            </a:pPr>
            <a:r>
              <a:rPr lang="en-US" b="1" dirty="0" smtClean="0"/>
              <a:t>lawful, legal not illegal, not immoral and not </a:t>
            </a:r>
          </a:p>
          <a:p>
            <a:pPr>
              <a:buNone/>
            </a:pPr>
            <a:r>
              <a:rPr lang="en-US" b="1" dirty="0" smtClean="0"/>
              <a:t>against the public welfare.</a:t>
            </a:r>
          </a:p>
          <a:p>
            <a:pPr>
              <a:buNone/>
            </a:pPr>
            <a:r>
              <a:rPr lang="en-US" b="1" u="sng" dirty="0" smtClean="0"/>
              <a:t>Possibility of performance</a:t>
            </a:r>
            <a:r>
              <a:rPr lang="en-US" b="1" dirty="0" smtClean="0"/>
              <a:t>: contract does not </a:t>
            </a:r>
          </a:p>
          <a:p>
            <a:pPr>
              <a:buNone/>
            </a:pPr>
            <a:r>
              <a:rPr lang="en-US" b="1" dirty="0" smtClean="0"/>
              <a:t>take place between the activities, which </a:t>
            </a:r>
          </a:p>
          <a:p>
            <a:pPr>
              <a:buNone/>
            </a:pPr>
            <a:r>
              <a:rPr lang="en-US" b="1" dirty="0" smtClean="0"/>
              <a:t>Performance is not possible.</a:t>
            </a:r>
          </a:p>
          <a:p>
            <a:pPr>
              <a:buNone/>
            </a:pPr>
            <a:r>
              <a:rPr lang="en-US" b="1" u="sng" dirty="0" smtClean="0"/>
              <a:t>Certainty</a:t>
            </a:r>
            <a:r>
              <a:rPr lang="en-US" b="1" dirty="0" smtClean="0"/>
              <a:t>: In a contract, both of the parties </a:t>
            </a:r>
          </a:p>
          <a:p>
            <a:pPr>
              <a:buNone/>
            </a:pPr>
            <a:r>
              <a:rPr lang="en-US" b="1" dirty="0" smtClean="0"/>
              <a:t>s</a:t>
            </a:r>
            <a:r>
              <a:rPr lang="en-US" b="1" dirty="0" smtClean="0"/>
              <a:t>hould </a:t>
            </a:r>
            <a:r>
              <a:rPr lang="en-US" b="1" dirty="0" smtClean="0"/>
              <a:t>have clear Terms and conditions.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Voidable Contract: As per Contract Act 2023,</a:t>
            </a:r>
          </a:p>
          <a:p>
            <a:pPr>
              <a:buNone/>
            </a:pPr>
            <a:r>
              <a:rPr lang="en-US" b="1" dirty="0" smtClean="0"/>
              <a:t>following are Voidable contract:</a:t>
            </a:r>
          </a:p>
          <a:p>
            <a:r>
              <a:rPr lang="en-US" b="1" dirty="0" smtClean="0"/>
              <a:t>Fraud contract </a:t>
            </a:r>
          </a:p>
          <a:p>
            <a:r>
              <a:rPr lang="en-US" b="1" dirty="0" smtClean="0"/>
              <a:t>Entered into contract because of undue </a:t>
            </a:r>
            <a:r>
              <a:rPr lang="en-US" b="1" dirty="0" smtClean="0"/>
              <a:t>influences.</a:t>
            </a:r>
            <a:endParaRPr lang="en-US" b="1" dirty="0" smtClean="0"/>
          </a:p>
          <a:p>
            <a:r>
              <a:rPr lang="en-US" b="1" dirty="0" smtClean="0"/>
              <a:t>Forceful contracts.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Void contract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As per contract Act 2023, following are Void</a:t>
            </a:r>
          </a:p>
          <a:p>
            <a:pPr>
              <a:buNone/>
            </a:pPr>
            <a:r>
              <a:rPr lang="en-US" b="1" dirty="0" smtClean="0"/>
              <a:t>Contract:</a:t>
            </a:r>
          </a:p>
          <a:p>
            <a:r>
              <a:rPr lang="en-US" b="1" dirty="0" smtClean="0"/>
              <a:t>Contrary to the statutory law.</a:t>
            </a:r>
          </a:p>
          <a:p>
            <a:r>
              <a:rPr lang="en-US" b="1" dirty="0" smtClean="0"/>
              <a:t>Contrary to public policy and welfare.</a:t>
            </a:r>
          </a:p>
          <a:p>
            <a:r>
              <a:rPr lang="en-US" b="1" dirty="0" smtClean="0"/>
              <a:t>Ambiguous, Vague and Unlimited contract</a:t>
            </a:r>
          </a:p>
          <a:p>
            <a:r>
              <a:rPr lang="en-US" b="1" dirty="0" smtClean="0"/>
              <a:t>Non-possibility of performance.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Types of contract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 </a:t>
            </a:r>
            <a:r>
              <a:rPr lang="en-US" b="1" u="sng" dirty="0" smtClean="0"/>
              <a:t>Lump-sum contract</a:t>
            </a:r>
            <a:r>
              <a:rPr lang="en-US" b="1" dirty="0" smtClean="0"/>
              <a:t>: Construction work is     carried out as per drawings and specifications</a:t>
            </a:r>
          </a:p>
          <a:p>
            <a:pPr>
              <a:buNone/>
            </a:pPr>
            <a:r>
              <a:rPr lang="en-US" b="1" dirty="0" smtClean="0"/>
              <a:t>    given by clients within a specified period of</a:t>
            </a:r>
          </a:p>
          <a:p>
            <a:pPr>
              <a:buNone/>
            </a:pPr>
            <a:r>
              <a:rPr lang="en-US" b="1" dirty="0" smtClean="0"/>
              <a:t>    time with a fixed amount. In this type detail   </a:t>
            </a:r>
          </a:p>
          <a:p>
            <a:pPr>
              <a:buNone/>
            </a:pPr>
            <a:r>
              <a:rPr lang="en-US" b="1" dirty="0" smtClean="0"/>
              <a:t>    estimates and measurements are not needed</a:t>
            </a:r>
          </a:p>
          <a:p>
            <a:r>
              <a:rPr lang="en-US" b="1" u="sng" dirty="0" smtClean="0"/>
              <a:t>Item rate or unit price contract</a:t>
            </a:r>
            <a:r>
              <a:rPr lang="en-US" b="1" dirty="0" smtClean="0"/>
              <a:t>: Construction</a:t>
            </a:r>
          </a:p>
          <a:p>
            <a:pPr>
              <a:buNone/>
            </a:pPr>
            <a:r>
              <a:rPr lang="en-US" b="1" dirty="0" smtClean="0"/>
              <a:t>    work is divided into several activities and rate</a:t>
            </a:r>
          </a:p>
          <a:p>
            <a:pPr>
              <a:buNone/>
            </a:pPr>
            <a:r>
              <a:rPr lang="en-US" b="1" dirty="0" smtClean="0"/>
              <a:t>    is fixed for each activity. Contractor is paid for</a:t>
            </a:r>
          </a:p>
          <a:p>
            <a:pPr>
              <a:buNone/>
            </a:pPr>
            <a:r>
              <a:rPr lang="en-US" b="1" dirty="0" smtClean="0"/>
              <a:t>    the total amount of work done by him. 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 smtClean="0"/>
              <a:t>Cost plus contract</a:t>
            </a:r>
            <a:r>
              <a:rPr lang="en-US" b="1" dirty="0" smtClean="0"/>
              <a:t>: Contractor is paid for the</a:t>
            </a:r>
          </a:p>
          <a:p>
            <a:pPr>
              <a:buNone/>
            </a:pPr>
            <a:r>
              <a:rPr lang="en-US" b="1" dirty="0" smtClean="0"/>
              <a:t>    actual work done by him </a:t>
            </a:r>
            <a:r>
              <a:rPr lang="en-US" b="1" dirty="0" smtClean="0"/>
              <a:t>and an </a:t>
            </a:r>
            <a:r>
              <a:rPr lang="en-US" b="1" dirty="0" smtClean="0"/>
              <a:t>agreed or a </a:t>
            </a:r>
            <a:r>
              <a:rPr lang="en-US" b="1" dirty="0" smtClean="0"/>
              <a:t>fixed amount.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</a:t>
            </a:r>
          </a:p>
          <a:p>
            <a:r>
              <a:rPr lang="en-US" b="1" u="sng" dirty="0" smtClean="0"/>
              <a:t>Turn key contract</a:t>
            </a:r>
            <a:r>
              <a:rPr lang="en-US" b="1" dirty="0" smtClean="0"/>
              <a:t>: A to Z work is done by</a:t>
            </a:r>
          </a:p>
          <a:p>
            <a:pPr>
              <a:buNone/>
            </a:pPr>
            <a:r>
              <a:rPr lang="en-US" b="1" dirty="0" smtClean="0"/>
              <a:t>    contractor and contractor is paid for the total</a:t>
            </a:r>
          </a:p>
          <a:p>
            <a:pPr>
              <a:buNone/>
            </a:pPr>
            <a:r>
              <a:rPr lang="en-US" b="1" dirty="0" smtClean="0"/>
              <a:t>    amount of work done by him.</a:t>
            </a:r>
          </a:p>
          <a:p>
            <a:pPr>
              <a:buNone/>
            </a:pPr>
            <a:r>
              <a:rPr lang="en-US" b="1" dirty="0" smtClean="0"/>
              <a:t>     Example: CNCCC: China National Chemical</a:t>
            </a:r>
          </a:p>
          <a:p>
            <a:pPr>
              <a:buNone/>
            </a:pPr>
            <a:r>
              <a:rPr lang="en-US" b="1" dirty="0" smtClean="0"/>
              <a:t>                       Construction Company.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06F51AFE64B24A85A4AAB70660ACB6" ma:contentTypeVersion="0" ma:contentTypeDescription="Create a new document." ma:contentTypeScope="" ma:versionID="0bfc82937e7adcdd074c10eb9653196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D46339-F098-45BD-A5CD-B2A936BB5561}"/>
</file>

<file path=customXml/itemProps2.xml><?xml version="1.0" encoding="utf-8"?>
<ds:datastoreItem xmlns:ds="http://schemas.openxmlformats.org/officeDocument/2006/customXml" ds:itemID="{5474F686-FA4F-4764-8C73-7D00AE6D46FE}"/>
</file>

<file path=customXml/itemProps3.xml><?xml version="1.0" encoding="utf-8"?>
<ds:datastoreItem xmlns:ds="http://schemas.openxmlformats.org/officeDocument/2006/customXml" ds:itemID="{373588B5-509E-409F-9CB6-7D59420CE881}"/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492</Words>
  <Application>Microsoft Office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Contract</vt:lpstr>
      <vt:lpstr>Contract</vt:lpstr>
      <vt:lpstr>Essential elements of contract</vt:lpstr>
      <vt:lpstr>Contd</vt:lpstr>
      <vt:lpstr>Contd</vt:lpstr>
      <vt:lpstr>Contd</vt:lpstr>
      <vt:lpstr>Void contract</vt:lpstr>
      <vt:lpstr>Other Types of contract</vt:lpstr>
      <vt:lpstr>Contd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Contract</dc:title>
  <dc:creator>Jatadhar Jha</dc:creator>
  <cp:lastModifiedBy>Jatadhar Jha</cp:lastModifiedBy>
  <cp:revision>7</cp:revision>
  <dcterms:created xsi:type="dcterms:W3CDTF">2020-07-10T04:53:00Z</dcterms:created>
  <dcterms:modified xsi:type="dcterms:W3CDTF">2020-09-14T04:28:56Z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0x0101009106F51AFE64B24A85A4AAB70660ACB6</vt:lpwstr>
  </property>
</Properties>
</file>