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F69-67FC-43C1-8C78-872FE404F3D7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1295-B460-4891-A85F-1EA929A85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Tender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 Qualification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After receiving the Tender Notice and before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 submitting </a:t>
            </a:r>
            <a:r>
              <a:rPr lang="en-US" b="1" dirty="0" smtClean="0"/>
              <a:t>the bid, the contractor has to plan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as follows:</a:t>
            </a:r>
          </a:p>
          <a:p>
            <a:pPr>
              <a:buNone/>
            </a:pPr>
            <a:r>
              <a:rPr lang="en-US" b="1" dirty="0" smtClean="0"/>
              <a:t>   - Careful studies of Tender documents.</a:t>
            </a:r>
          </a:p>
          <a:p>
            <a:pPr>
              <a:buNone/>
            </a:pPr>
            <a:r>
              <a:rPr lang="en-US" b="1" dirty="0" smtClean="0"/>
              <a:t>   - Workout the quantities , types of items </a:t>
            </a:r>
          </a:p>
          <a:p>
            <a:pPr>
              <a:buNone/>
            </a:pPr>
            <a:r>
              <a:rPr lang="en-US" b="1" dirty="0" smtClean="0"/>
              <a:t>     and determine the availability of materials,</a:t>
            </a:r>
          </a:p>
          <a:p>
            <a:pPr>
              <a:buNone/>
            </a:pPr>
            <a:r>
              <a:rPr lang="en-US" b="1" dirty="0" smtClean="0"/>
              <a:t>     labors and equipments.</a:t>
            </a:r>
          </a:p>
          <a:p>
            <a:pPr>
              <a:buNone/>
            </a:pPr>
            <a:r>
              <a:rPr lang="en-US" b="1" dirty="0" smtClean="0"/>
              <a:t>   - Evaluating alternative methods of work </a:t>
            </a:r>
          </a:p>
          <a:p>
            <a:pPr>
              <a:buNone/>
            </a:pPr>
            <a:r>
              <a:rPr lang="en-US" b="1" dirty="0" smtClean="0"/>
              <a:t>     execution.</a:t>
            </a:r>
          </a:p>
          <a:p>
            <a:pPr>
              <a:buNone/>
            </a:pPr>
            <a:r>
              <a:rPr lang="en-US" b="1" dirty="0" smtClean="0"/>
              <a:t>  - Deciding the bidding amount.</a:t>
            </a:r>
          </a:p>
          <a:p>
            <a:pPr>
              <a:buNone/>
            </a:pPr>
            <a:r>
              <a:rPr lang="en-US" b="1" dirty="0" smtClean="0"/>
              <a:t>  - Summiting the Tender document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 Qualification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After the contract is awarded, the contractor </a:t>
            </a:r>
          </a:p>
          <a:p>
            <a:pPr>
              <a:buNone/>
            </a:pPr>
            <a:r>
              <a:rPr lang="en-US" b="1" dirty="0" smtClean="0"/>
              <a:t>should plan how to complete the job within </a:t>
            </a:r>
          </a:p>
          <a:p>
            <a:pPr>
              <a:buNone/>
            </a:pPr>
            <a:r>
              <a:rPr lang="en-US" b="1" dirty="0" smtClean="0"/>
              <a:t>Specified time and as per Specification.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Tender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Q: Explain Tender and Tender process in detail: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Ans</a:t>
            </a:r>
            <a:r>
              <a:rPr lang="en-US" dirty="0" smtClean="0"/>
              <a:t>: F</a:t>
            </a:r>
            <a:r>
              <a:rPr lang="en-US" b="1" dirty="0" smtClean="0"/>
              <a:t>ollowing are Tender Process:</a:t>
            </a:r>
          </a:p>
          <a:p>
            <a:pPr>
              <a:buNone/>
            </a:pPr>
            <a:r>
              <a:rPr lang="en-US" b="1" dirty="0" smtClean="0"/>
              <a:t>(a) Tender and Tender Notice</a:t>
            </a:r>
          </a:p>
          <a:p>
            <a:r>
              <a:rPr lang="en-US" b="1" dirty="0" smtClean="0"/>
              <a:t> Name of the authority/Location.</a:t>
            </a:r>
          </a:p>
          <a:p>
            <a:r>
              <a:rPr lang="en-US" b="1" dirty="0" smtClean="0"/>
              <a:t>Nature of the work to be executed and its</a:t>
            </a:r>
          </a:p>
          <a:p>
            <a:pPr>
              <a:buNone/>
            </a:pPr>
            <a:r>
              <a:rPr lang="en-US" b="1" dirty="0" smtClean="0"/>
              <a:t>    location.</a:t>
            </a:r>
          </a:p>
          <a:p>
            <a:r>
              <a:rPr lang="en-US" b="1" dirty="0" smtClean="0"/>
              <a:t>Required material and spare parts with their</a:t>
            </a:r>
          </a:p>
          <a:p>
            <a:pPr>
              <a:buNone/>
            </a:pPr>
            <a:r>
              <a:rPr lang="en-US" b="1" dirty="0" smtClean="0"/>
              <a:t>    quantities.</a:t>
            </a:r>
          </a:p>
          <a:p>
            <a:r>
              <a:rPr lang="en-US" b="1" dirty="0" smtClean="0"/>
              <a:t>Specification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Date, time and place where and when the</a:t>
            </a:r>
          </a:p>
          <a:p>
            <a:pPr>
              <a:buNone/>
            </a:pPr>
            <a:r>
              <a:rPr lang="en-US" b="1" dirty="0" smtClean="0"/>
              <a:t>   Tender documents are available and where and when it is to be submitted.</a:t>
            </a:r>
          </a:p>
          <a:p>
            <a:r>
              <a:rPr lang="en-US" b="1" dirty="0" smtClean="0"/>
              <a:t>Cost of the Tender form/Tender document.</a:t>
            </a:r>
          </a:p>
          <a:p>
            <a:r>
              <a:rPr lang="en-US" b="1" dirty="0" smtClean="0"/>
              <a:t>Estimated Amount/Bidding Amount.</a:t>
            </a:r>
          </a:p>
          <a:p>
            <a:r>
              <a:rPr lang="en-US" b="1" dirty="0" smtClean="0"/>
              <a:t>Earnest money(Bid bond)=2.5% of the estimated amount.</a:t>
            </a:r>
          </a:p>
          <a:p>
            <a:r>
              <a:rPr lang="en-US" b="1" dirty="0" smtClean="0"/>
              <a:t>Date, Time and place where and when the</a:t>
            </a:r>
          </a:p>
          <a:p>
            <a:pPr>
              <a:buNone/>
            </a:pPr>
            <a:r>
              <a:rPr lang="en-US" b="1" dirty="0" smtClean="0"/>
              <a:t>    Tender will be opened.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2800" dirty="0" smtClean="0"/>
              <a:t>(b</a:t>
            </a:r>
            <a:r>
              <a:rPr lang="en-US" sz="12800" b="1" dirty="0" smtClean="0"/>
              <a:t>)  Selection of successful bidder/candidate:</a:t>
            </a:r>
          </a:p>
          <a:p>
            <a:r>
              <a:rPr lang="en-US" sz="12800" b="1" dirty="0" smtClean="0"/>
              <a:t> Earnest money deposited by successful   candidate is retained and the earnest money</a:t>
            </a:r>
          </a:p>
          <a:p>
            <a:pPr>
              <a:buNone/>
            </a:pPr>
            <a:r>
              <a:rPr lang="en-US" sz="12800" b="1" dirty="0" smtClean="0"/>
              <a:t>    of unsuccessful candidates are returned back.</a:t>
            </a:r>
          </a:p>
          <a:p>
            <a:r>
              <a:rPr lang="en-US" sz="12800" b="1" dirty="0" smtClean="0"/>
              <a:t>The successful candidate has to deposit </a:t>
            </a:r>
          </a:p>
          <a:p>
            <a:pPr>
              <a:buNone/>
            </a:pPr>
            <a:r>
              <a:rPr lang="en-US" sz="12800" b="1" dirty="0" smtClean="0"/>
              <a:t>    another extra 2.5% of the bidding amount</a:t>
            </a:r>
          </a:p>
          <a:p>
            <a:pPr>
              <a:buNone/>
            </a:pPr>
            <a:r>
              <a:rPr lang="en-US" sz="12800" b="1" dirty="0" smtClean="0"/>
              <a:t>     before signing the contract. This type of </a:t>
            </a:r>
          </a:p>
          <a:p>
            <a:pPr>
              <a:buNone/>
            </a:pPr>
            <a:r>
              <a:rPr lang="en-US" sz="12800" b="1" dirty="0" smtClean="0"/>
              <a:t>     deposit is called security deposit or</a:t>
            </a:r>
          </a:p>
          <a:p>
            <a:pPr>
              <a:buNone/>
            </a:pPr>
            <a:r>
              <a:rPr lang="en-US" sz="12800" b="1" dirty="0" smtClean="0"/>
              <a:t>      performance bond.</a:t>
            </a:r>
            <a:r>
              <a:rPr lang="en-US" sz="12800" dirty="0" smtClean="0"/>
              <a:t> </a:t>
            </a:r>
          </a:p>
          <a:p>
            <a:pPr>
              <a:buNone/>
            </a:pPr>
            <a:r>
              <a:rPr lang="en-US" sz="3500" dirty="0" smtClean="0"/>
              <a:t>     </a:t>
            </a:r>
          </a:p>
          <a:p>
            <a:pPr>
              <a:buNone/>
            </a:pPr>
            <a:r>
              <a:rPr lang="en-US" sz="3500" dirty="0" smtClean="0"/>
              <a:t>     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This security deposit will be retained in the </a:t>
            </a:r>
          </a:p>
          <a:p>
            <a:pPr>
              <a:buNone/>
            </a:pPr>
            <a:r>
              <a:rPr lang="en-US" b="1" dirty="0" smtClean="0"/>
              <a:t>owner’s account until the contractor successfully</a:t>
            </a:r>
          </a:p>
          <a:p>
            <a:pPr>
              <a:buNone/>
            </a:pPr>
            <a:r>
              <a:rPr lang="en-US" b="1" dirty="0" smtClean="0"/>
              <a:t>executes the contract.</a:t>
            </a:r>
          </a:p>
          <a:p>
            <a:pPr>
              <a:buNone/>
            </a:pPr>
            <a:r>
              <a:rPr lang="en-US" b="1" dirty="0" smtClean="0"/>
              <a:t>(c) Contract between owner and contractor:</a:t>
            </a:r>
          </a:p>
          <a:p>
            <a:r>
              <a:rPr lang="en-US" b="1" dirty="0" smtClean="0"/>
              <a:t>     Both of the parties will do their contract as </a:t>
            </a:r>
          </a:p>
          <a:p>
            <a:pPr>
              <a:buNone/>
            </a:pPr>
            <a:r>
              <a:rPr lang="en-US" b="1" dirty="0" smtClean="0"/>
              <a:t>         per Terms and Conditions.</a:t>
            </a:r>
          </a:p>
          <a:p>
            <a:r>
              <a:rPr lang="en-US" b="1" dirty="0" smtClean="0"/>
              <a:t>    The contractor will be paid as per Terms and</a:t>
            </a:r>
          </a:p>
          <a:p>
            <a:pPr>
              <a:buNone/>
            </a:pPr>
            <a:r>
              <a:rPr lang="en-US" b="1" dirty="0" smtClean="0"/>
              <a:t>        Conditions or he can ask for advance also.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contractor will be given advance or paid on daily basis for the completed work.</a:t>
            </a:r>
          </a:p>
          <a:p>
            <a:r>
              <a:rPr lang="en-US" b="1" dirty="0" smtClean="0"/>
              <a:t> If the contractor did not perform well as per </a:t>
            </a:r>
          </a:p>
          <a:p>
            <a:pPr>
              <a:buNone/>
            </a:pPr>
            <a:r>
              <a:rPr lang="en-US" b="1" dirty="0" smtClean="0"/>
              <a:t>     the contract or leave the work, part of the</a:t>
            </a:r>
          </a:p>
          <a:p>
            <a:pPr>
              <a:buNone/>
            </a:pPr>
            <a:r>
              <a:rPr lang="en-US" b="1" dirty="0" smtClean="0"/>
              <a:t>     security deposit or whole of it will be  </a:t>
            </a:r>
          </a:p>
          <a:p>
            <a:pPr>
              <a:buNone/>
            </a:pPr>
            <a:r>
              <a:rPr lang="en-US" b="1" dirty="0" smtClean="0"/>
              <a:t>     forfeited.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Purchasing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Direct purchase</a:t>
            </a:r>
          </a:p>
          <a:p>
            <a:r>
              <a:rPr lang="en-US" b="1" dirty="0" smtClean="0"/>
              <a:t>Sealed Quotation and</a:t>
            </a:r>
          </a:p>
          <a:p>
            <a:r>
              <a:rPr lang="en-US" b="1" dirty="0" smtClean="0"/>
              <a:t>Tender</a:t>
            </a:r>
          </a:p>
          <a:p>
            <a:pPr>
              <a:buNone/>
            </a:pPr>
            <a:r>
              <a:rPr lang="en-US" b="1" dirty="0" smtClean="0"/>
              <a:t>Direct purchase: Chief of the organization is </a:t>
            </a:r>
          </a:p>
          <a:p>
            <a:pPr>
              <a:buNone/>
            </a:pPr>
            <a:r>
              <a:rPr lang="en-US" b="1" dirty="0" smtClean="0"/>
              <a:t>authorized to purchase directly up to 5 </a:t>
            </a:r>
            <a:r>
              <a:rPr lang="en-US" b="1" dirty="0" err="1" smtClean="0"/>
              <a:t>lakh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depending upon the turnover of the company. </a:t>
            </a:r>
          </a:p>
          <a:p>
            <a:pPr>
              <a:buNone/>
            </a:pPr>
            <a:r>
              <a:rPr lang="en-US" b="1" dirty="0" smtClean="0"/>
              <a:t>Sealed Quotation: Up to the purchase of 10 </a:t>
            </a:r>
            <a:r>
              <a:rPr lang="en-US" b="1" dirty="0" err="1" smtClean="0"/>
              <a:t>lakh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Tender: For the purchase of more than 10 </a:t>
            </a:r>
            <a:r>
              <a:rPr lang="en-US" b="1" dirty="0" err="1" smtClean="0"/>
              <a:t>lakh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Sealed Quotation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Production Deptt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Q C Deptt               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Maintenance Deptt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Marketing Deptt  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Inventory Deptt                                                 </a:t>
            </a:r>
          </a:p>
          <a:p>
            <a:pPr>
              <a:buNone/>
            </a:pPr>
            <a:r>
              <a:rPr lang="en-US" b="1" dirty="0" smtClean="0"/>
              <a:t>Electrical Deptt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91000" y="2667000"/>
            <a:ext cx="2743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Department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9342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67600" y="2743200"/>
            <a:ext cx="1219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Sealed Quotation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429000" y="25146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29718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1"/>
          </p:cNvCxnSpPr>
          <p:nvPr/>
        </p:nvCxnSpPr>
        <p:spPr>
          <a:xfrm flipV="1">
            <a:off x="3810000" y="35433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276600" y="38862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276600" y="41910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24200" y="4419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Preparation before inviting Tender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Project Formulation</a:t>
            </a:r>
          </a:p>
          <a:p>
            <a:r>
              <a:rPr lang="en-US" b="1" dirty="0" smtClean="0"/>
              <a:t>B/C Ratio</a:t>
            </a:r>
          </a:p>
          <a:p>
            <a:r>
              <a:rPr lang="en-US" b="1" dirty="0" smtClean="0"/>
              <a:t>Feasibility study</a:t>
            </a:r>
          </a:p>
          <a:p>
            <a:r>
              <a:rPr lang="en-US" b="1" dirty="0" smtClean="0"/>
              <a:t>Detail Design and cost estimation</a:t>
            </a:r>
          </a:p>
          <a:p>
            <a:r>
              <a:rPr lang="en-US" b="1" dirty="0" smtClean="0"/>
              <a:t>Approval of cost estimation.</a:t>
            </a:r>
          </a:p>
          <a:p>
            <a:r>
              <a:rPr lang="en-US" b="1" dirty="0" smtClean="0"/>
              <a:t>Tender document preparation (which fulfill all</a:t>
            </a:r>
          </a:p>
          <a:p>
            <a:pPr>
              <a:buNone/>
            </a:pPr>
            <a:r>
              <a:rPr lang="en-US" b="1" dirty="0" smtClean="0"/>
              <a:t>    the requirements)</a:t>
            </a:r>
          </a:p>
          <a:p>
            <a:r>
              <a:rPr lang="en-US" b="1" dirty="0" smtClean="0"/>
              <a:t>Tender Invitation: After fulfilling all the </a:t>
            </a:r>
          </a:p>
          <a:p>
            <a:pPr>
              <a:buNone/>
            </a:pPr>
            <a:r>
              <a:rPr lang="en-US" b="1" dirty="0" smtClean="0"/>
              <a:t>     requirements listed above a Tender Notice is</a:t>
            </a:r>
          </a:p>
          <a:p>
            <a:pPr>
              <a:buNone/>
            </a:pPr>
            <a:r>
              <a:rPr lang="en-US" b="1" dirty="0" smtClean="0"/>
              <a:t>     Published.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0" ma:contentTypeDescription="Create a new document." ma:contentTypeScope="" ma:versionID="0bfc82937e7adcdd074c10eb965319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87119-8D0A-4CD2-85FB-3A77C6F64D0A}"/>
</file>

<file path=customXml/itemProps2.xml><?xml version="1.0" encoding="utf-8"?>
<ds:datastoreItem xmlns:ds="http://schemas.openxmlformats.org/officeDocument/2006/customXml" ds:itemID="{02212EEF-EF5A-4521-98C1-4EA6FBA2E62F}"/>
</file>

<file path=customXml/itemProps3.xml><?xml version="1.0" encoding="utf-8"?>
<ds:datastoreItem xmlns:ds="http://schemas.openxmlformats.org/officeDocument/2006/customXml" ds:itemID="{1745608C-BDE3-4921-85C3-335F2A8D5565}"/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529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Tender</vt:lpstr>
      <vt:lpstr>Tender </vt:lpstr>
      <vt:lpstr>Tender</vt:lpstr>
      <vt:lpstr>Tender</vt:lpstr>
      <vt:lpstr>Contd.</vt:lpstr>
      <vt:lpstr>Contd</vt:lpstr>
      <vt:lpstr>Purchasing Process</vt:lpstr>
      <vt:lpstr>Sealed Quotation</vt:lpstr>
      <vt:lpstr>Preparation before inviting Tender </vt:lpstr>
      <vt:lpstr>Pre Qualification</vt:lpstr>
      <vt:lpstr>Post Qualification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</dc:title>
  <dc:creator>Jatadhar Jha</dc:creator>
  <cp:lastModifiedBy>Jatadhar Jha</cp:lastModifiedBy>
  <cp:revision>13</cp:revision>
  <dcterms:created xsi:type="dcterms:W3CDTF">2020-07-11T02:47:14Z</dcterms:created>
  <dcterms:modified xsi:type="dcterms:W3CDTF">2020-10-18T08:01:56Z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