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2" r:id="rId3"/>
    <p:sldId id="263" r:id="rId4"/>
    <p:sldId id="264" r:id="rId5"/>
    <p:sldId id="257" r:id="rId6"/>
    <p:sldId id="313" r:id="rId7"/>
    <p:sldId id="314" r:id="rId8"/>
    <p:sldId id="258" r:id="rId9"/>
    <p:sldId id="259" r:id="rId10"/>
    <p:sldId id="260" r:id="rId11"/>
    <p:sldId id="261" r:id="rId12"/>
    <p:sldId id="265" r:id="rId13"/>
    <p:sldId id="266" r:id="rId14"/>
    <p:sldId id="267" r:id="rId15"/>
    <p:sldId id="268" r:id="rId16"/>
    <p:sldId id="269" r:id="rId17"/>
    <p:sldId id="270" r:id="rId18"/>
    <p:sldId id="271" r:id="rId19"/>
    <p:sldId id="272" r:id="rId20"/>
    <p:sldId id="307" r:id="rId21"/>
    <p:sldId id="308" r:id="rId22"/>
    <p:sldId id="309" r:id="rId23"/>
    <p:sldId id="310" r:id="rId24"/>
    <p:sldId id="317" r:id="rId25"/>
    <p:sldId id="311" r:id="rId26"/>
    <p:sldId id="312" r:id="rId27"/>
    <p:sldId id="316" r:id="rId28"/>
    <p:sldId id="273" r:id="rId29"/>
    <p:sldId id="274" r:id="rId30"/>
    <p:sldId id="275" r:id="rId31"/>
    <p:sldId id="276" r:id="rId32"/>
    <p:sldId id="277" r:id="rId33"/>
    <p:sldId id="278" r:id="rId34"/>
    <p:sldId id="287" r:id="rId35"/>
    <p:sldId id="288" r:id="rId36"/>
    <p:sldId id="289" r:id="rId37"/>
    <p:sldId id="290" r:id="rId38"/>
    <p:sldId id="292" r:id="rId39"/>
    <p:sldId id="293" r:id="rId40"/>
    <p:sldId id="318" r:id="rId41"/>
    <p:sldId id="319" r:id="rId42"/>
    <p:sldId id="320" r:id="rId43"/>
    <p:sldId id="321"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DF50F-BEB6-4459-BCDE-306386218EB7}" type="datetimeFigureOut">
              <a:rPr lang="en-US" smtClean="0"/>
              <a:pPr/>
              <a:t>8/14/2018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23676-EC63-4EA0-B70B-AE70502851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A23676-EC63-4EA0-B70B-AE70502851A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76295B5-955A-41A0-81DA-C977D2A28F8B}" type="slidenum">
              <a:rPr lang="en-US" smtClean="0"/>
              <a:pPr>
                <a:defRPr/>
              </a:pPr>
              <a:t>34</a:t>
            </a:fld>
            <a:endParaRPr lang="en-US"/>
          </a:p>
        </p:txBody>
      </p:sp>
    </p:spTree>
    <p:extLst>
      <p:ext uri="{BB962C8B-B14F-4D97-AF65-F5344CB8AC3E}">
        <p14:creationId xmlns="" xmlns:p14="http://schemas.microsoft.com/office/powerpoint/2010/main" val="36101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E4F306C-18B8-4208-9E85-588C4E8CF898}" type="slidenum">
              <a:rPr lang="en-US" smtClean="0"/>
              <a:pPr>
                <a:defRPr/>
              </a:pPr>
              <a:t>6</a:t>
            </a:fld>
            <a:endParaRPr lang="en-US"/>
          </a:p>
        </p:txBody>
      </p:sp>
    </p:spTree>
    <p:extLst>
      <p:ext uri="{BB962C8B-B14F-4D97-AF65-F5344CB8AC3E}">
        <p14:creationId xmlns="" xmlns:p14="http://schemas.microsoft.com/office/powerpoint/2010/main" val="306314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167A76B-1CBE-4CEE-B86A-D839DBC537FF}" type="slidenum">
              <a:rPr lang="en-US" smtClean="0"/>
              <a:pPr>
                <a:defRPr/>
              </a:pPr>
              <a:t>7</a:t>
            </a:fld>
            <a:endParaRPr lang="en-US"/>
          </a:p>
        </p:txBody>
      </p:sp>
    </p:spTree>
    <p:extLst>
      <p:ext uri="{BB962C8B-B14F-4D97-AF65-F5344CB8AC3E}">
        <p14:creationId xmlns="" xmlns:p14="http://schemas.microsoft.com/office/powerpoint/2010/main" val="36542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28</a:t>
            </a:fld>
            <a:endParaRPr lang="en-US"/>
          </a:p>
        </p:txBody>
      </p:sp>
    </p:spTree>
    <p:extLst>
      <p:ext uri="{BB962C8B-B14F-4D97-AF65-F5344CB8AC3E}">
        <p14:creationId xmlns:p14="http://schemas.microsoft.com/office/powerpoint/2010/main" xmlns="" val="351484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29</a:t>
            </a:fld>
            <a:endParaRPr lang="en-US"/>
          </a:p>
        </p:txBody>
      </p:sp>
    </p:spTree>
    <p:extLst>
      <p:ext uri="{BB962C8B-B14F-4D97-AF65-F5344CB8AC3E}">
        <p14:creationId xmlns:p14="http://schemas.microsoft.com/office/powerpoint/2010/main" xmlns="" val="178959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30</a:t>
            </a:fld>
            <a:endParaRPr lang="en-US"/>
          </a:p>
        </p:txBody>
      </p:sp>
    </p:spTree>
    <p:extLst>
      <p:ext uri="{BB962C8B-B14F-4D97-AF65-F5344CB8AC3E}">
        <p14:creationId xmlns:p14="http://schemas.microsoft.com/office/powerpoint/2010/main" xmlns="" val="123908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31</a:t>
            </a:fld>
            <a:endParaRPr lang="en-US"/>
          </a:p>
        </p:txBody>
      </p:sp>
    </p:spTree>
    <p:extLst>
      <p:ext uri="{BB962C8B-B14F-4D97-AF65-F5344CB8AC3E}">
        <p14:creationId xmlns:p14="http://schemas.microsoft.com/office/powerpoint/2010/main" xmlns="" val="210110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32</a:t>
            </a:fld>
            <a:endParaRPr lang="en-US"/>
          </a:p>
        </p:txBody>
      </p:sp>
    </p:spTree>
    <p:extLst>
      <p:ext uri="{BB962C8B-B14F-4D97-AF65-F5344CB8AC3E}">
        <p14:creationId xmlns:p14="http://schemas.microsoft.com/office/powerpoint/2010/main" xmlns="" val="53901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2FFC4C-EF2D-4729-A6EA-F54FFFD66A4D}" type="slidenum">
              <a:rPr lang="en-US" smtClean="0"/>
              <a:pPr>
                <a:defRPr/>
              </a:pPr>
              <a:t>33</a:t>
            </a:fld>
            <a:endParaRPr lang="en-US"/>
          </a:p>
        </p:txBody>
      </p:sp>
    </p:spTree>
    <p:extLst>
      <p:ext uri="{BB962C8B-B14F-4D97-AF65-F5344CB8AC3E}">
        <p14:creationId xmlns:p14="http://schemas.microsoft.com/office/powerpoint/2010/main" xmlns="" val="338863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DA8FEB-3803-4431-AF24-2BF4B04EEDB8}"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DA8FEB-3803-4431-AF24-2BF4B04EEDB8}"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DA8FEB-3803-4431-AF24-2BF4B04EEDB8}"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DA8FEB-3803-4431-AF24-2BF4B04EEDB8}"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DA8FEB-3803-4431-AF24-2BF4B04EEDB8}"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DA8FEB-3803-4431-AF24-2BF4B04EEDB8}"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DA8FEB-3803-4431-AF24-2BF4B04EEDB8}" type="datetimeFigureOut">
              <a:rPr lang="en-US" smtClean="0"/>
              <a:pPr/>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DA8FEB-3803-4431-AF24-2BF4B04EEDB8}" type="datetimeFigureOut">
              <a:rPr lang="en-US" smtClean="0"/>
              <a:pPr/>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A8FEB-3803-4431-AF24-2BF4B04EEDB8}" type="datetimeFigureOut">
              <a:rPr lang="en-US" smtClean="0"/>
              <a:pPr/>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A8FEB-3803-4431-AF24-2BF4B04EEDB8}"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A8FEB-3803-4431-AF24-2BF4B04EEDB8}"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DA48-2432-49A2-AD99-675B6F9BCD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A8FEB-3803-4431-AF24-2BF4B04EEDB8}" type="datetimeFigureOut">
              <a:rPr lang="en-US" smtClean="0"/>
              <a:pPr/>
              <a:t>8/14/2018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DA48-2432-49A2-AD99-675B6F9BCD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esigningbuildings.co.uk/wiki/Tender" TargetMode="External"/><Relationship Id="rId7" Type="http://schemas.openxmlformats.org/officeDocument/2006/relationships/hyperlink" Target="http://www.designingbuildings.co.uk/wiki/Contracto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designingbuildings.co.uk/wiki/Tender_process" TargetMode="External"/><Relationship Id="rId5" Type="http://schemas.openxmlformats.org/officeDocument/2006/relationships/hyperlink" Target="http://www.designingbuildings.co.uk/wiki/Invitation_to_tender" TargetMode="External"/><Relationship Id="rId4" Type="http://schemas.openxmlformats.org/officeDocument/2006/relationships/hyperlink" Target="http://www.designingbuildings.co.uk/wiki/Suppli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r>
              <a:rPr lang="en-US" dirty="0" smtClean="0"/>
              <a:t>Chapter 4</a:t>
            </a:r>
            <a:endParaRPr lang="en-US" dirty="0"/>
          </a:p>
        </p:txBody>
      </p:sp>
      <p:sp>
        <p:nvSpPr>
          <p:cNvPr id="3" name="Subtitle 2"/>
          <p:cNvSpPr>
            <a:spLocks noGrp="1"/>
          </p:cNvSpPr>
          <p:nvPr>
            <p:ph type="subTitle" idx="1"/>
          </p:nvPr>
        </p:nvSpPr>
        <p:spPr>
          <a:xfrm>
            <a:off x="990600" y="3352800"/>
            <a:ext cx="7467600" cy="1600200"/>
          </a:xfrm>
        </p:spPr>
        <p:txBody>
          <a:bodyPr>
            <a:normAutofit/>
          </a:bodyPr>
          <a:lstStyle/>
          <a:p>
            <a:r>
              <a:rPr lang="en-US" sz="4400" b="1" dirty="0" smtClean="0">
                <a:solidFill>
                  <a:schemeClr val="tx1"/>
                </a:solidFill>
              </a:rPr>
              <a:t>CONTRACT MANAGEMENT</a:t>
            </a:r>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Essential elements of Contract</a:t>
            </a:r>
            <a:endParaRPr lang="en-US" dirty="0"/>
          </a:p>
        </p:txBody>
      </p:sp>
      <p:sp>
        <p:nvSpPr>
          <p:cNvPr id="3" name="Content Placeholder 2"/>
          <p:cNvSpPr>
            <a:spLocks noGrp="1"/>
          </p:cNvSpPr>
          <p:nvPr>
            <p:ph idx="1"/>
          </p:nvPr>
        </p:nvSpPr>
        <p:spPr>
          <a:xfrm>
            <a:off x="457200" y="1295400"/>
            <a:ext cx="8458200" cy="5257800"/>
          </a:xfrm>
        </p:spPr>
        <p:txBody>
          <a:bodyPr>
            <a:normAutofit fontScale="85000" lnSpcReduction="20000"/>
          </a:bodyPr>
          <a:lstStyle/>
          <a:p>
            <a:pPr algn="just">
              <a:buNone/>
            </a:pPr>
            <a:r>
              <a:rPr lang="en-US" b="1" dirty="0" smtClean="0"/>
              <a:t>4.Free </a:t>
            </a:r>
            <a:r>
              <a:rPr lang="en-US" b="1" dirty="0"/>
              <a:t>consent</a:t>
            </a:r>
          </a:p>
          <a:p>
            <a:pPr algn="just">
              <a:buFont typeface="Wingdings" pitchFamily="2" charset="2"/>
              <a:buChar char="Ø"/>
            </a:pPr>
            <a:r>
              <a:rPr lang="en-US" dirty="0" smtClean="0"/>
              <a:t> </a:t>
            </a:r>
            <a:r>
              <a:rPr lang="en-US" dirty="0"/>
              <a:t>Acceptance or offer, both should be free </a:t>
            </a:r>
            <a:r>
              <a:rPr lang="en-US" dirty="0" smtClean="0"/>
              <a:t>consent from </a:t>
            </a:r>
            <a:r>
              <a:rPr lang="en-US" dirty="0"/>
              <a:t>both parties.</a:t>
            </a:r>
          </a:p>
          <a:p>
            <a:pPr algn="just">
              <a:buFont typeface="Wingdings" pitchFamily="2" charset="2"/>
              <a:buChar char="Ø"/>
            </a:pPr>
            <a:r>
              <a:rPr lang="en-US" dirty="0" smtClean="0"/>
              <a:t> </a:t>
            </a:r>
            <a:r>
              <a:rPr lang="en-US" dirty="0"/>
              <a:t>A forced offer or forced acceptance cannot make </a:t>
            </a:r>
            <a:r>
              <a:rPr lang="en-US" dirty="0" smtClean="0"/>
              <a:t>a contract</a:t>
            </a:r>
            <a:r>
              <a:rPr lang="en-US" dirty="0"/>
              <a:t>.</a:t>
            </a:r>
          </a:p>
          <a:p>
            <a:pPr algn="just">
              <a:buNone/>
            </a:pPr>
            <a:r>
              <a:rPr lang="en-US" b="1" dirty="0" smtClean="0"/>
              <a:t> 5.Lawful </a:t>
            </a:r>
            <a:r>
              <a:rPr lang="en-US" b="1" dirty="0"/>
              <a:t>consideration</a:t>
            </a:r>
          </a:p>
          <a:p>
            <a:pPr algn="just">
              <a:buFont typeface="Wingdings" pitchFamily="2" charset="2"/>
              <a:buChar char="Ø"/>
            </a:pPr>
            <a:r>
              <a:rPr lang="en-US" dirty="0" smtClean="0"/>
              <a:t>The </a:t>
            </a:r>
            <a:r>
              <a:rPr lang="en-US" dirty="0"/>
              <a:t>contracting parties must have an offer </a:t>
            </a:r>
            <a:r>
              <a:rPr lang="en-US" dirty="0" smtClean="0"/>
              <a:t>and acceptance </a:t>
            </a:r>
            <a:r>
              <a:rPr lang="en-US" dirty="0"/>
              <a:t>with a condition.</a:t>
            </a:r>
          </a:p>
          <a:p>
            <a:pPr algn="just">
              <a:buFont typeface="Wingdings" pitchFamily="2" charset="2"/>
              <a:buChar char="Ø"/>
            </a:pPr>
            <a:r>
              <a:rPr lang="en-US" dirty="0" smtClean="0"/>
              <a:t>Any </a:t>
            </a:r>
            <a:r>
              <a:rPr lang="en-US" dirty="0"/>
              <a:t>work done </a:t>
            </a:r>
            <a:r>
              <a:rPr lang="en-US" dirty="0" smtClean="0"/>
              <a:t>without </a:t>
            </a:r>
            <a:r>
              <a:rPr lang="en-US" dirty="0"/>
              <a:t>any condition and </a:t>
            </a:r>
            <a:r>
              <a:rPr lang="en-US" dirty="0" smtClean="0"/>
              <a:t>the benefits </a:t>
            </a:r>
            <a:r>
              <a:rPr lang="en-US" dirty="0"/>
              <a:t>obtained by other parties cannot be </a:t>
            </a:r>
            <a:r>
              <a:rPr lang="en-US" dirty="0" smtClean="0"/>
              <a:t>a contract</a:t>
            </a:r>
            <a:r>
              <a:rPr lang="en-US" dirty="0"/>
              <a:t>.</a:t>
            </a:r>
          </a:p>
          <a:p>
            <a:pPr algn="just">
              <a:buNone/>
            </a:pPr>
            <a:r>
              <a:rPr lang="en-US" b="1" dirty="0" smtClean="0"/>
              <a:t>6. </a:t>
            </a:r>
            <a:r>
              <a:rPr lang="en-US" b="1" dirty="0"/>
              <a:t>Lawful purpose</a:t>
            </a:r>
          </a:p>
          <a:p>
            <a:pPr algn="just">
              <a:buFont typeface="Wingdings" pitchFamily="2" charset="2"/>
              <a:buChar char="Ø"/>
            </a:pPr>
            <a:r>
              <a:rPr lang="en-US" dirty="0" smtClean="0"/>
              <a:t> </a:t>
            </a:r>
            <a:r>
              <a:rPr lang="en-US" dirty="0"/>
              <a:t>Contract for doing cannot be an illegal matter </a:t>
            </a:r>
            <a:r>
              <a:rPr lang="en-US" dirty="0" smtClean="0"/>
              <a:t>or purpose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b="1" dirty="0" smtClean="0"/>
              <a:t>Essential elements of Contract</a:t>
            </a:r>
            <a:endParaRPr lang="en-US" dirty="0"/>
          </a:p>
        </p:txBody>
      </p:sp>
      <p:sp>
        <p:nvSpPr>
          <p:cNvPr id="3" name="Content Placeholder 2"/>
          <p:cNvSpPr>
            <a:spLocks noGrp="1"/>
          </p:cNvSpPr>
          <p:nvPr>
            <p:ph idx="1"/>
          </p:nvPr>
        </p:nvSpPr>
        <p:spPr>
          <a:xfrm>
            <a:off x="304800" y="1219200"/>
            <a:ext cx="8610600" cy="5181600"/>
          </a:xfrm>
        </p:spPr>
        <p:txBody>
          <a:bodyPr>
            <a:normAutofit fontScale="92500" lnSpcReduction="20000"/>
          </a:bodyPr>
          <a:lstStyle/>
          <a:p>
            <a:pPr algn="just">
              <a:buNone/>
            </a:pPr>
            <a:r>
              <a:rPr lang="en-US" b="1" dirty="0" smtClean="0"/>
              <a:t>7.Possibility </a:t>
            </a:r>
            <a:r>
              <a:rPr lang="en-US" b="1" dirty="0"/>
              <a:t>of performance</a:t>
            </a:r>
          </a:p>
          <a:p>
            <a:pPr algn="just">
              <a:buFont typeface="Wingdings" pitchFamily="2" charset="2"/>
              <a:buChar char="Ø"/>
            </a:pPr>
            <a:r>
              <a:rPr lang="en-US" dirty="0" smtClean="0"/>
              <a:t>Any </a:t>
            </a:r>
            <a:r>
              <a:rPr lang="en-US" dirty="0"/>
              <a:t>contract should be within possibility </a:t>
            </a:r>
            <a:r>
              <a:rPr lang="en-US" dirty="0" smtClean="0"/>
              <a:t>of performance</a:t>
            </a:r>
            <a:r>
              <a:rPr lang="en-US" dirty="0"/>
              <a:t>.</a:t>
            </a:r>
          </a:p>
          <a:p>
            <a:pPr algn="just">
              <a:buNone/>
            </a:pPr>
            <a:r>
              <a:rPr lang="en-US" b="1" dirty="0" smtClean="0"/>
              <a:t>8.Certainty</a:t>
            </a:r>
            <a:endParaRPr lang="en-US" b="1" dirty="0"/>
          </a:p>
          <a:p>
            <a:pPr algn="just">
              <a:buFont typeface="Wingdings" pitchFamily="2" charset="2"/>
              <a:buChar char="Ø"/>
            </a:pPr>
            <a:r>
              <a:rPr lang="en-US" dirty="0" smtClean="0"/>
              <a:t>Contractual </a:t>
            </a:r>
            <a:r>
              <a:rPr lang="en-US" dirty="0"/>
              <a:t>conditions must not be unclear </a:t>
            </a:r>
            <a:r>
              <a:rPr lang="en-US" dirty="0" smtClean="0"/>
              <a:t>and unlimited.</a:t>
            </a:r>
          </a:p>
          <a:p>
            <a:pPr algn="just">
              <a:buFont typeface="Wingdings" pitchFamily="2" charset="2"/>
              <a:buChar char="Ø"/>
            </a:pPr>
            <a:r>
              <a:rPr lang="en-US" dirty="0" smtClean="0"/>
              <a:t>Both </a:t>
            </a:r>
            <a:r>
              <a:rPr lang="en-US" dirty="0"/>
              <a:t>parties must have understood the term </a:t>
            </a:r>
            <a:r>
              <a:rPr lang="en-US" dirty="0" smtClean="0"/>
              <a:t>and conditions</a:t>
            </a:r>
            <a:r>
              <a:rPr lang="en-US" dirty="0"/>
              <a:t>.</a:t>
            </a:r>
          </a:p>
          <a:p>
            <a:pPr algn="just">
              <a:buNone/>
            </a:pPr>
            <a:r>
              <a:rPr lang="en-US" b="1" dirty="0" smtClean="0"/>
              <a:t> 9.Lawful </a:t>
            </a:r>
            <a:r>
              <a:rPr lang="en-US" b="1" dirty="0"/>
              <a:t>object</a:t>
            </a:r>
          </a:p>
          <a:p>
            <a:pPr algn="just">
              <a:buFont typeface="Wingdings" pitchFamily="2" charset="2"/>
              <a:buChar char="Ø"/>
            </a:pPr>
            <a:r>
              <a:rPr lang="en-US" dirty="0" smtClean="0"/>
              <a:t>Illegal</a:t>
            </a:r>
            <a:r>
              <a:rPr lang="en-US" dirty="0"/>
              <a:t>, immoral and against the public welfare</a:t>
            </a:r>
          </a:p>
          <a:p>
            <a:pPr algn="just">
              <a:buNone/>
            </a:pPr>
            <a:r>
              <a:rPr lang="en-US" dirty="0" smtClean="0"/>
              <a:t>subjects/objects </a:t>
            </a:r>
            <a:r>
              <a:rPr lang="en-US" dirty="0"/>
              <a:t>cannot be contractual matter.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Types of contract</a:t>
            </a:r>
            <a:br>
              <a:rPr lang="en-US" b="1" dirty="0" smtClean="0"/>
            </a:br>
            <a:endParaRPr lang="en-US" b="1" dirty="0"/>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pPr algn="just">
              <a:buNone/>
            </a:pPr>
            <a:r>
              <a:rPr lang="en-US" dirty="0" smtClean="0"/>
              <a:t>As </a:t>
            </a:r>
            <a:r>
              <a:rPr lang="en-US" dirty="0"/>
              <a:t>per legal consideration (based on the legal relationship and obligation of parties) contract may be valid, void, voidable and unenforceable;</a:t>
            </a:r>
          </a:p>
          <a:p>
            <a:pPr algn="just">
              <a:buNone/>
            </a:pPr>
            <a:r>
              <a:rPr lang="en-US" b="1" dirty="0" smtClean="0"/>
              <a:t>Valid </a:t>
            </a:r>
            <a:r>
              <a:rPr lang="en-US" b="1" dirty="0"/>
              <a:t>contract: </a:t>
            </a:r>
            <a:r>
              <a:rPr lang="en-US" dirty="0"/>
              <a:t>an agreement enforceable by law is said valid contract</a:t>
            </a:r>
          </a:p>
          <a:p>
            <a:pPr algn="just">
              <a:buNone/>
            </a:pPr>
            <a:r>
              <a:rPr lang="en-US" b="1" dirty="0" smtClean="0"/>
              <a:t>Void </a:t>
            </a:r>
            <a:r>
              <a:rPr lang="en-US" b="1" dirty="0"/>
              <a:t>contracts: </a:t>
            </a:r>
            <a:r>
              <a:rPr lang="en-US" dirty="0"/>
              <a:t>an agreement not enforceable by law is said to be void. </a:t>
            </a:r>
          </a:p>
          <a:p>
            <a:pPr algn="just">
              <a:buNone/>
            </a:pPr>
            <a:r>
              <a:rPr lang="en-US" b="1" dirty="0" smtClean="0"/>
              <a:t>Voidable Contract</a:t>
            </a:r>
            <a:r>
              <a:rPr lang="en-US" dirty="0" smtClean="0"/>
              <a:t>: </a:t>
            </a:r>
            <a:r>
              <a:rPr lang="en-US" dirty="0"/>
              <a:t>As per Contract act 2023, the </a:t>
            </a:r>
            <a:r>
              <a:rPr lang="en-US" dirty="0" smtClean="0"/>
              <a:t>following contracts </a:t>
            </a:r>
            <a:r>
              <a:rPr lang="en-US" dirty="0"/>
              <a:t>are voidable, if any of the </a:t>
            </a:r>
            <a:r>
              <a:rPr lang="en-US" dirty="0" smtClean="0"/>
              <a:t>party desire </a:t>
            </a:r>
            <a:r>
              <a:rPr lang="en-US" dirty="0"/>
              <a:t>to make it void-</a:t>
            </a:r>
          </a:p>
          <a:p>
            <a:pPr algn="just">
              <a:buFont typeface="Wingdings" pitchFamily="2" charset="2"/>
              <a:buChar char="Ø"/>
            </a:pPr>
            <a:r>
              <a:rPr lang="en-US" dirty="0" smtClean="0"/>
              <a:t>Forceful </a:t>
            </a:r>
            <a:r>
              <a:rPr lang="en-US" dirty="0"/>
              <a:t>contract</a:t>
            </a:r>
          </a:p>
          <a:p>
            <a:pPr algn="just">
              <a:buFont typeface="Wingdings" pitchFamily="2" charset="2"/>
              <a:buChar char="Ø"/>
            </a:pPr>
            <a:r>
              <a:rPr lang="en-US" dirty="0" smtClean="0"/>
              <a:t>Entered </a:t>
            </a:r>
            <a:r>
              <a:rPr lang="en-US" dirty="0"/>
              <a:t>in to contract because of undue influence</a:t>
            </a:r>
          </a:p>
          <a:p>
            <a:pPr algn="just">
              <a:buFont typeface="Wingdings" pitchFamily="2" charset="2"/>
              <a:buChar char="Ø"/>
            </a:pPr>
            <a:r>
              <a:rPr lang="en-US" dirty="0" smtClean="0"/>
              <a:t>Contract </a:t>
            </a:r>
            <a:r>
              <a:rPr lang="en-US" dirty="0"/>
              <a:t>involving fraud and or misstatement.</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Significance of a contract </a:t>
            </a:r>
            <a:br>
              <a:rPr lang="en-US" b="1" dirty="0" smtClean="0"/>
            </a:br>
            <a:endParaRPr lang="en-US" b="1" dirty="0"/>
          </a:p>
        </p:txBody>
      </p:sp>
      <p:sp>
        <p:nvSpPr>
          <p:cNvPr id="3" name="Content Placeholder 2"/>
          <p:cNvSpPr>
            <a:spLocks noGrp="1"/>
          </p:cNvSpPr>
          <p:nvPr>
            <p:ph idx="1"/>
          </p:nvPr>
        </p:nvSpPr>
        <p:spPr>
          <a:xfrm>
            <a:off x="457200" y="990600"/>
            <a:ext cx="8458200" cy="5638800"/>
          </a:xfrm>
        </p:spPr>
        <p:txBody>
          <a:bodyPr>
            <a:normAutofit fontScale="25000" lnSpcReduction="20000"/>
          </a:bodyPr>
          <a:lstStyle/>
          <a:p>
            <a:pPr algn="just">
              <a:buFont typeface="Wingdings" pitchFamily="2" charset="2"/>
              <a:buChar char="Ø"/>
            </a:pPr>
            <a:r>
              <a:rPr lang="en-US" sz="8800" dirty="0" smtClean="0"/>
              <a:t>Makes </a:t>
            </a:r>
            <a:r>
              <a:rPr lang="en-US" sz="8800" dirty="0"/>
              <a:t>agreement legally enforceable </a:t>
            </a:r>
          </a:p>
          <a:p>
            <a:pPr algn="just">
              <a:buFont typeface="Wingdings" pitchFamily="2" charset="2"/>
              <a:buChar char="Ø"/>
            </a:pPr>
            <a:r>
              <a:rPr lang="en-US" sz="8800" dirty="0" smtClean="0"/>
              <a:t>Records </a:t>
            </a:r>
            <a:r>
              <a:rPr lang="en-US" sz="8800" dirty="0"/>
              <a:t>the terms of agreement (terms of reference, scope of works) </a:t>
            </a:r>
          </a:p>
          <a:p>
            <a:pPr algn="just">
              <a:buFont typeface="Wingdings" pitchFamily="2" charset="2"/>
              <a:buChar char="Ø"/>
            </a:pPr>
            <a:r>
              <a:rPr lang="en-US" sz="8800" dirty="0" smtClean="0"/>
              <a:t>Specifies </a:t>
            </a:r>
            <a:r>
              <a:rPr lang="en-US" sz="8800" dirty="0"/>
              <a:t>the roles and responsibilities of each party of the contract </a:t>
            </a:r>
          </a:p>
          <a:p>
            <a:pPr algn="just">
              <a:buFont typeface="Wingdings" pitchFamily="2" charset="2"/>
              <a:buChar char="Ø"/>
            </a:pPr>
            <a:r>
              <a:rPr lang="en-US" sz="8800" dirty="0" smtClean="0"/>
              <a:t>Specifies </a:t>
            </a:r>
            <a:r>
              <a:rPr lang="en-US" sz="8800" dirty="0"/>
              <a:t>corrective measures in case of breach of contract </a:t>
            </a:r>
          </a:p>
          <a:p>
            <a:pPr algn="just">
              <a:buFont typeface="Wingdings" pitchFamily="2" charset="2"/>
              <a:buChar char="Ø"/>
            </a:pPr>
            <a:r>
              <a:rPr lang="en-US" sz="8800" dirty="0" smtClean="0"/>
              <a:t>Specifies </a:t>
            </a:r>
            <a:r>
              <a:rPr lang="en-US" sz="8800" dirty="0"/>
              <a:t>quantity &amp; quality of work, work schedule and payment schedule &amp; mode </a:t>
            </a:r>
          </a:p>
          <a:p>
            <a:pPr algn="just">
              <a:buFont typeface="Wingdings" pitchFamily="2" charset="2"/>
              <a:buChar char="Ø"/>
            </a:pPr>
            <a:r>
              <a:rPr lang="en-US" sz="8800" dirty="0" smtClean="0"/>
              <a:t>Identifies </a:t>
            </a:r>
            <a:r>
              <a:rPr lang="en-US" sz="8800" dirty="0"/>
              <a:t>parties of the agreement, and the official </a:t>
            </a:r>
            <a:r>
              <a:rPr lang="en-US" sz="8800" dirty="0" smtClean="0"/>
              <a:t>agents/representatives </a:t>
            </a:r>
            <a:r>
              <a:rPr lang="en-US" sz="8800" dirty="0"/>
              <a:t>of the parties, if any. </a:t>
            </a:r>
          </a:p>
          <a:p>
            <a:pPr algn="just">
              <a:buFont typeface="Wingdings" pitchFamily="2" charset="2"/>
              <a:buChar char="Ø"/>
            </a:pPr>
            <a:r>
              <a:rPr lang="en-US" sz="8800" dirty="0" smtClean="0"/>
              <a:t>Sets </a:t>
            </a:r>
            <a:r>
              <a:rPr lang="en-US" sz="8800" dirty="0"/>
              <a:t>out in advance the course of action to be taken in different foreseeable situations </a:t>
            </a:r>
          </a:p>
          <a:p>
            <a:pPr algn="just">
              <a:buFont typeface="Wingdings" pitchFamily="2" charset="2"/>
              <a:buChar char="Ø"/>
            </a:pPr>
            <a:r>
              <a:rPr lang="en-US" sz="8800" dirty="0" smtClean="0"/>
              <a:t>Defines </a:t>
            </a:r>
            <a:r>
              <a:rPr lang="en-US" sz="8800" dirty="0"/>
              <a:t>words and establish common language </a:t>
            </a:r>
          </a:p>
          <a:p>
            <a:pPr algn="just">
              <a:buFont typeface="Wingdings" pitchFamily="2" charset="2"/>
              <a:buChar char="Ø"/>
            </a:pPr>
            <a:r>
              <a:rPr lang="en-US" sz="8800" dirty="0" smtClean="0"/>
              <a:t>Defines </a:t>
            </a:r>
            <a:r>
              <a:rPr lang="en-US" sz="8800" dirty="0"/>
              <a:t>limitations of the contract </a:t>
            </a:r>
          </a:p>
          <a:p>
            <a:pPr algn="just">
              <a:buFont typeface="Wingdings" pitchFamily="2" charset="2"/>
              <a:buChar char="Ø"/>
            </a:pPr>
            <a:r>
              <a:rPr lang="en-US" sz="8800" dirty="0" smtClean="0"/>
              <a:t>Defines </a:t>
            </a:r>
            <a:r>
              <a:rPr lang="en-US" sz="8800" dirty="0"/>
              <a:t>contract termination procedure </a:t>
            </a:r>
          </a:p>
          <a:p>
            <a:pPr algn="just">
              <a:buFont typeface="Wingdings" pitchFamily="2" charset="2"/>
              <a:buChar char="Ø"/>
            </a:pPr>
            <a:r>
              <a:rPr lang="en-US" sz="8800" dirty="0" smtClean="0"/>
              <a:t>Defines </a:t>
            </a:r>
            <a:r>
              <a:rPr lang="en-US" sz="8800" dirty="0"/>
              <a:t>responsibilities of the contracting parties to the third parties like government, community, workers, sub-contractor, material supplier, unions etc</a:t>
            </a:r>
            <a:r>
              <a:rPr lang="en-US" sz="6000" dirty="0"/>
              <a:t>. </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Factors to be considered in preparing a contract document </a:t>
            </a:r>
          </a:p>
        </p:txBody>
      </p:sp>
      <p:sp>
        <p:nvSpPr>
          <p:cNvPr id="3" name="Content Placeholder 2"/>
          <p:cNvSpPr>
            <a:spLocks noGrp="1"/>
          </p:cNvSpPr>
          <p:nvPr>
            <p:ph idx="1"/>
          </p:nvPr>
        </p:nvSpPr>
        <p:spPr>
          <a:xfrm>
            <a:off x="304800" y="1371600"/>
            <a:ext cx="8686800" cy="4754563"/>
          </a:xfrm>
        </p:spPr>
        <p:txBody>
          <a:bodyPr>
            <a:noAutofit/>
          </a:bodyPr>
          <a:lstStyle/>
          <a:p>
            <a:pPr algn="just">
              <a:buFont typeface="Wingdings" pitchFamily="2" charset="2"/>
              <a:buChar char="Ø"/>
            </a:pPr>
            <a:r>
              <a:rPr lang="en-US" sz="2300" dirty="0"/>
              <a:t>The contract must be fair to all the parties entering into the contract. </a:t>
            </a:r>
          </a:p>
          <a:p>
            <a:pPr algn="just">
              <a:buFont typeface="Wingdings" pitchFamily="2" charset="2"/>
              <a:buChar char="Ø"/>
            </a:pPr>
            <a:r>
              <a:rPr lang="en-US" sz="2300" dirty="0" smtClean="0"/>
              <a:t>The </a:t>
            </a:r>
            <a:r>
              <a:rPr lang="en-US" sz="2300" dirty="0"/>
              <a:t>language used in the contract must be clear (unambiguous). </a:t>
            </a:r>
          </a:p>
          <a:p>
            <a:pPr algn="just">
              <a:buFont typeface="Wingdings" pitchFamily="2" charset="2"/>
              <a:buChar char="Ø"/>
            </a:pPr>
            <a:r>
              <a:rPr lang="en-US" sz="2300" dirty="0" smtClean="0"/>
              <a:t>The </a:t>
            </a:r>
            <a:r>
              <a:rPr lang="en-US" sz="2300" dirty="0"/>
              <a:t>contract language must be consistent. Same word, phrase or abbreviation should not have different meaning in different location. </a:t>
            </a:r>
          </a:p>
          <a:p>
            <a:pPr algn="just">
              <a:buFont typeface="Wingdings" pitchFamily="2" charset="2"/>
              <a:buChar char="Ø"/>
            </a:pPr>
            <a:r>
              <a:rPr lang="en-US" sz="2300" dirty="0" smtClean="0"/>
              <a:t>There </a:t>
            </a:r>
            <a:r>
              <a:rPr lang="en-US" sz="2300" dirty="0"/>
              <a:t>should be no repetitions, as it tends to create confusion </a:t>
            </a:r>
          </a:p>
          <a:p>
            <a:pPr algn="just">
              <a:buFont typeface="Wingdings" pitchFamily="2" charset="2"/>
              <a:buChar char="Ø"/>
            </a:pPr>
            <a:r>
              <a:rPr lang="en-US" sz="2300" dirty="0" smtClean="0"/>
              <a:t>Contract </a:t>
            </a:r>
            <a:r>
              <a:rPr lang="en-US" sz="2300" dirty="0"/>
              <a:t>information must be retrievable by all the parties entering into contract, whenever they need it. So multiple original copies of the contract should be prepared. </a:t>
            </a:r>
          </a:p>
          <a:p>
            <a:pPr algn="just">
              <a:buFont typeface="Wingdings" pitchFamily="2" charset="2"/>
              <a:buChar char="Ø"/>
            </a:pPr>
            <a:r>
              <a:rPr lang="en-US" sz="2300" dirty="0" smtClean="0"/>
              <a:t>The </a:t>
            </a:r>
            <a:r>
              <a:rPr lang="en-US" sz="2300" dirty="0"/>
              <a:t>terms of the contract should not conflict with existing laws. </a:t>
            </a:r>
          </a:p>
          <a:p>
            <a:pPr algn="just">
              <a:buFont typeface="Wingdings" pitchFamily="2" charset="2"/>
              <a:buChar char="Ø"/>
            </a:pPr>
            <a:r>
              <a:rPr lang="en-US" sz="2300" dirty="0" smtClean="0"/>
              <a:t>All </a:t>
            </a:r>
            <a:r>
              <a:rPr lang="en-US" sz="2300" dirty="0"/>
              <a:t>legal provisions to make the contract valid and enforceable should be complied, like witness, immediate stakeholder (in case of land/property ownership transfer). </a:t>
            </a:r>
          </a:p>
          <a:p>
            <a:pPr algn="just"/>
            <a:endParaRPr lang="en-US" sz="2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Interpretation of contractual clauses </a:t>
            </a:r>
            <a:br>
              <a:rPr lang="en-US" b="1" dirty="0" smtClean="0"/>
            </a:br>
            <a:endParaRPr lang="en-US" b="1" dirty="0"/>
          </a:p>
        </p:txBody>
      </p:sp>
      <p:sp>
        <p:nvSpPr>
          <p:cNvPr id="3" name="Content Placeholder 2"/>
          <p:cNvSpPr>
            <a:spLocks noGrp="1"/>
          </p:cNvSpPr>
          <p:nvPr>
            <p:ph idx="1"/>
          </p:nvPr>
        </p:nvSpPr>
        <p:spPr>
          <a:xfrm>
            <a:off x="457200" y="1219200"/>
            <a:ext cx="8382000" cy="5105400"/>
          </a:xfrm>
        </p:spPr>
        <p:txBody>
          <a:bodyPr>
            <a:normAutofit fontScale="77500" lnSpcReduction="20000"/>
          </a:bodyPr>
          <a:lstStyle/>
          <a:p>
            <a:pPr algn="just">
              <a:buFont typeface="Wingdings" pitchFamily="2" charset="2"/>
              <a:buChar char="Ø"/>
            </a:pPr>
            <a:r>
              <a:rPr lang="en-US" dirty="0" smtClean="0"/>
              <a:t>If </a:t>
            </a:r>
            <a:r>
              <a:rPr lang="en-US" dirty="0"/>
              <a:t>the language in the contract is clear, the words and terms are interpreted on the basis of the intention of the parties, which is reflected in the contract. </a:t>
            </a:r>
          </a:p>
          <a:p>
            <a:pPr algn="just">
              <a:buFont typeface="Wingdings" pitchFamily="2" charset="2"/>
              <a:buChar char="Ø"/>
            </a:pPr>
            <a:r>
              <a:rPr lang="en-US" dirty="0" smtClean="0"/>
              <a:t>If </a:t>
            </a:r>
            <a:r>
              <a:rPr lang="en-US" dirty="0"/>
              <a:t>the words and terms are not used to give special (or technical) meaning, the words and terms are explained or understood in their ordinary meaning. </a:t>
            </a:r>
          </a:p>
          <a:p>
            <a:pPr algn="just">
              <a:buFont typeface="Wingdings" pitchFamily="2" charset="2"/>
              <a:buChar char="Ø"/>
            </a:pPr>
            <a:r>
              <a:rPr lang="en-US" dirty="0" smtClean="0"/>
              <a:t>If </a:t>
            </a:r>
            <a:r>
              <a:rPr lang="en-US" dirty="0"/>
              <a:t>the words or terms are ambiguous or vague or used to give special (or technical) meaning, them outside help is taken in the interpretation of the words. </a:t>
            </a:r>
          </a:p>
          <a:p>
            <a:pPr algn="just">
              <a:buFont typeface="Wingdings" pitchFamily="2" charset="2"/>
              <a:buChar char="Ø"/>
            </a:pPr>
            <a:r>
              <a:rPr lang="en-US" dirty="0" smtClean="0"/>
              <a:t>If </a:t>
            </a:r>
            <a:r>
              <a:rPr lang="en-US" dirty="0"/>
              <a:t>the contract is ambiguous, with double meaning, or contains conflicting provisions, such words, terms or contractual clauses are interpreted in favor of the party who has not drafted the contract. This rule of interpretation is called contra </a:t>
            </a:r>
            <a:r>
              <a:rPr lang="en-US" dirty="0" err="1" smtClean="0"/>
              <a:t>proferentum</a:t>
            </a:r>
            <a:r>
              <a:rPr lang="en-US" dirty="0" smtClean="0"/>
              <a:t> </a:t>
            </a:r>
            <a:r>
              <a:rPr lang="en-US" dirty="0"/>
              <a:t>(against the </a:t>
            </a:r>
            <a:r>
              <a:rPr lang="en-US" dirty="0" err="1"/>
              <a:t>offerer</a:t>
            </a:r>
            <a:r>
              <a:rPr lang="en-US" dirty="0"/>
              <a:t>) rule. </a:t>
            </a:r>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Contract Document</a:t>
            </a:r>
            <a:br>
              <a:rPr lang="en-US" b="1" dirty="0" smtClean="0"/>
            </a:br>
            <a:endParaRPr lang="en-US" b="1" dirty="0"/>
          </a:p>
        </p:txBody>
      </p:sp>
      <p:sp>
        <p:nvSpPr>
          <p:cNvPr id="3" name="Content Placeholder 2"/>
          <p:cNvSpPr>
            <a:spLocks noGrp="1"/>
          </p:cNvSpPr>
          <p:nvPr>
            <p:ph idx="1"/>
          </p:nvPr>
        </p:nvSpPr>
        <p:spPr>
          <a:xfrm>
            <a:off x="304800" y="1143000"/>
            <a:ext cx="8610600" cy="4983163"/>
          </a:xfrm>
        </p:spPr>
        <p:txBody>
          <a:bodyPr>
            <a:normAutofit lnSpcReduction="10000"/>
          </a:bodyPr>
          <a:lstStyle/>
          <a:p>
            <a:pPr algn="just">
              <a:buFont typeface="Wingdings" pitchFamily="2" charset="2"/>
              <a:buChar char="Ø"/>
            </a:pPr>
            <a:r>
              <a:rPr lang="en-US" dirty="0" smtClean="0"/>
              <a:t>The </a:t>
            </a:r>
            <a:r>
              <a:rPr lang="en-US" dirty="0"/>
              <a:t>papers that form complete document for</a:t>
            </a:r>
          </a:p>
          <a:p>
            <a:pPr algn="just">
              <a:buNone/>
            </a:pPr>
            <a:r>
              <a:rPr lang="en-US" dirty="0"/>
              <a:t>agreement of the works is contract document.</a:t>
            </a:r>
          </a:p>
          <a:p>
            <a:pPr algn="just">
              <a:buFont typeface="Wingdings" pitchFamily="2" charset="2"/>
              <a:buChar char="Ø"/>
            </a:pPr>
            <a:r>
              <a:rPr lang="en-US" dirty="0" smtClean="0"/>
              <a:t> </a:t>
            </a:r>
            <a:r>
              <a:rPr lang="en-US" dirty="0"/>
              <a:t>The contract document explains the size, </a:t>
            </a:r>
            <a:r>
              <a:rPr lang="en-US" dirty="0" smtClean="0"/>
              <a:t>type, and </a:t>
            </a:r>
            <a:r>
              <a:rPr lang="en-US" dirty="0"/>
              <a:t>the </a:t>
            </a:r>
            <a:r>
              <a:rPr lang="en-US" dirty="0" smtClean="0"/>
              <a:t>quality of </a:t>
            </a:r>
            <a:r>
              <a:rPr lang="en-US" dirty="0"/>
              <a:t>the </a:t>
            </a:r>
            <a:r>
              <a:rPr lang="en-US" dirty="0" smtClean="0"/>
              <a:t>works, its </a:t>
            </a:r>
            <a:r>
              <a:rPr lang="en-US" dirty="0"/>
              <a:t>mode </a:t>
            </a:r>
            <a:r>
              <a:rPr lang="en-US" dirty="0" smtClean="0"/>
              <a:t>of construction</a:t>
            </a:r>
            <a:r>
              <a:rPr lang="en-US" dirty="0"/>
              <a:t>, payments, </a:t>
            </a:r>
            <a:r>
              <a:rPr lang="en-US" dirty="0" smtClean="0"/>
              <a:t>design </a:t>
            </a:r>
            <a:r>
              <a:rPr lang="en-US" dirty="0"/>
              <a:t>and drawing,</a:t>
            </a:r>
          </a:p>
          <a:p>
            <a:pPr algn="just">
              <a:buNone/>
            </a:pPr>
            <a:r>
              <a:rPr lang="en-US" dirty="0" smtClean="0"/>
              <a:t>	working </a:t>
            </a:r>
            <a:r>
              <a:rPr lang="en-US" dirty="0"/>
              <a:t>drawing, legal bindings, obligations, etc.</a:t>
            </a:r>
          </a:p>
          <a:p>
            <a:pPr algn="just">
              <a:buNone/>
            </a:pPr>
            <a:r>
              <a:rPr lang="en-US" dirty="0" smtClean="0"/>
              <a:t>	for </a:t>
            </a:r>
            <a:r>
              <a:rPr lang="en-US" dirty="0"/>
              <a:t>the smooth execution of the work.</a:t>
            </a:r>
          </a:p>
          <a:p>
            <a:pPr algn="just">
              <a:buFont typeface="Wingdings" pitchFamily="2" charset="2"/>
              <a:buChar char="Ø"/>
            </a:pPr>
            <a:r>
              <a:rPr lang="en-US" dirty="0" smtClean="0"/>
              <a:t> </a:t>
            </a:r>
            <a:r>
              <a:rPr lang="en-US" dirty="0"/>
              <a:t>Any misunderstanding in the work is explained</a:t>
            </a:r>
          </a:p>
          <a:p>
            <a:pPr algn="just">
              <a:buNone/>
            </a:pPr>
            <a:r>
              <a:rPr lang="en-US" dirty="0" smtClean="0"/>
              <a:t>	under </a:t>
            </a:r>
            <a:r>
              <a:rPr lang="en-US" dirty="0"/>
              <a:t>the basis of the contract document.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Contract Document</a:t>
            </a:r>
            <a:br>
              <a:rPr lang="en-US" b="1" dirty="0" smtClean="0"/>
            </a:br>
            <a:endParaRPr lang="en-US" b="1"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buNone/>
            </a:pPr>
            <a:r>
              <a:rPr lang="en-US" dirty="0" smtClean="0"/>
              <a:t>A </a:t>
            </a:r>
            <a:r>
              <a:rPr lang="en-US" dirty="0"/>
              <a:t>tender document is prepared under </a:t>
            </a:r>
            <a:r>
              <a:rPr lang="en-US" dirty="0" smtClean="0"/>
              <a:t>the following </a:t>
            </a:r>
            <a:r>
              <a:rPr lang="en-US" dirty="0"/>
              <a:t>sections, which forms a </a:t>
            </a:r>
            <a:r>
              <a:rPr lang="en-US" dirty="0" smtClean="0"/>
              <a:t>contract document-</a:t>
            </a:r>
            <a:endParaRPr lang="en-US" dirty="0"/>
          </a:p>
          <a:p>
            <a:pPr>
              <a:buNone/>
            </a:pPr>
            <a:r>
              <a:rPr lang="en-US" dirty="0"/>
              <a:t>1. Invitation for bidders,</a:t>
            </a:r>
          </a:p>
          <a:p>
            <a:pPr>
              <a:buNone/>
            </a:pPr>
            <a:r>
              <a:rPr lang="en-US" dirty="0"/>
              <a:t>2. Bids distribution,</a:t>
            </a:r>
          </a:p>
          <a:p>
            <a:pPr>
              <a:buNone/>
            </a:pPr>
            <a:r>
              <a:rPr lang="en-US" dirty="0"/>
              <a:t>3. Instruction to bidders</a:t>
            </a:r>
          </a:p>
          <a:p>
            <a:pPr>
              <a:buNone/>
            </a:pPr>
            <a:r>
              <a:rPr lang="en-US" dirty="0" smtClean="0"/>
              <a:t>	</a:t>
            </a:r>
            <a:r>
              <a:rPr lang="en-US" dirty="0" err="1" smtClean="0"/>
              <a:t>i</a:t>
            </a:r>
            <a:r>
              <a:rPr lang="en-US" dirty="0"/>
              <a:t>. General,</a:t>
            </a:r>
          </a:p>
          <a:p>
            <a:pPr>
              <a:buNone/>
            </a:pPr>
            <a:r>
              <a:rPr lang="en-US" dirty="0" smtClean="0"/>
              <a:t>	ii</a:t>
            </a:r>
            <a:r>
              <a:rPr lang="en-US" dirty="0"/>
              <a:t>. Bidding document,</a:t>
            </a:r>
          </a:p>
          <a:p>
            <a:pPr>
              <a:buNone/>
            </a:pPr>
            <a:r>
              <a:rPr lang="en-US" dirty="0" smtClean="0"/>
              <a:t>	iii</a:t>
            </a:r>
            <a:r>
              <a:rPr lang="en-US" dirty="0"/>
              <a:t>. Submission of bids,</a:t>
            </a:r>
          </a:p>
          <a:p>
            <a:pPr>
              <a:buNone/>
            </a:pPr>
            <a:r>
              <a:rPr lang="en-US" dirty="0" smtClean="0"/>
              <a:t>	iv</a:t>
            </a:r>
            <a:r>
              <a:rPr lang="en-US" dirty="0"/>
              <a:t>. Bid openings and Evaluation,</a:t>
            </a:r>
          </a:p>
          <a:p>
            <a:pPr>
              <a:buNone/>
            </a:pPr>
            <a:r>
              <a:rPr lang="en-US" dirty="0" smtClean="0"/>
              <a:t>	v</a:t>
            </a:r>
            <a:r>
              <a:rPr lang="en-US" dirty="0"/>
              <a:t>. Award </a:t>
            </a:r>
            <a:r>
              <a:rPr lang="en-US" dirty="0" smtClean="0"/>
              <a:t>of </a:t>
            </a:r>
            <a:r>
              <a:rPr lang="en-US" dirty="0"/>
              <a:t>contract,</a:t>
            </a:r>
          </a:p>
          <a:p>
            <a:pPr>
              <a:buNone/>
            </a:pPr>
            <a:r>
              <a:rPr lang="en-US" dirty="0" smtClean="0"/>
              <a:t>	vi</a:t>
            </a:r>
            <a:r>
              <a:rPr lang="en-US" dirty="0"/>
              <a:t>. Bidding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Contract Document</a:t>
            </a:r>
            <a:endParaRPr lang="en-US" b="1" dirty="0"/>
          </a:p>
        </p:txBody>
      </p:sp>
      <p:sp>
        <p:nvSpPr>
          <p:cNvPr id="3" name="Content Placeholder 2"/>
          <p:cNvSpPr>
            <a:spLocks noGrp="1"/>
          </p:cNvSpPr>
          <p:nvPr>
            <p:ph idx="1"/>
          </p:nvPr>
        </p:nvSpPr>
        <p:spPr>
          <a:xfrm>
            <a:off x="457200" y="1524000"/>
            <a:ext cx="8229600" cy="5029200"/>
          </a:xfrm>
        </p:spPr>
        <p:txBody>
          <a:bodyPr>
            <a:normAutofit fontScale="92500" lnSpcReduction="20000"/>
          </a:bodyPr>
          <a:lstStyle/>
          <a:p>
            <a:pPr>
              <a:buNone/>
            </a:pPr>
            <a:r>
              <a:rPr lang="en-US" dirty="0"/>
              <a:t>4. Forms of bid, qualifications, information, letter of</a:t>
            </a:r>
          </a:p>
          <a:p>
            <a:pPr>
              <a:buNone/>
            </a:pPr>
            <a:r>
              <a:rPr lang="en-US" dirty="0"/>
              <a:t>acceptance and agreement,</a:t>
            </a:r>
          </a:p>
          <a:p>
            <a:pPr>
              <a:buNone/>
            </a:pPr>
            <a:r>
              <a:rPr lang="en-US" dirty="0"/>
              <a:t>5. Conditions of contract,</a:t>
            </a:r>
          </a:p>
          <a:p>
            <a:pPr lvl="1">
              <a:buFont typeface="Wingdings" pitchFamily="2" charset="2"/>
              <a:buChar char="Ø"/>
            </a:pPr>
            <a:r>
              <a:rPr lang="en-US" dirty="0" smtClean="0"/>
              <a:t> </a:t>
            </a:r>
            <a:r>
              <a:rPr lang="en-US" dirty="0"/>
              <a:t>General,</a:t>
            </a:r>
          </a:p>
          <a:p>
            <a:pPr lvl="1">
              <a:buFont typeface="Wingdings" pitchFamily="2" charset="2"/>
              <a:buChar char="Ø"/>
            </a:pPr>
            <a:r>
              <a:rPr lang="en-US" dirty="0" smtClean="0"/>
              <a:t> </a:t>
            </a:r>
            <a:r>
              <a:rPr lang="en-US" dirty="0"/>
              <a:t>Time control,</a:t>
            </a:r>
          </a:p>
          <a:p>
            <a:pPr lvl="1">
              <a:buFont typeface="Wingdings" pitchFamily="2" charset="2"/>
              <a:buChar char="Ø"/>
            </a:pPr>
            <a:r>
              <a:rPr lang="en-US" dirty="0" smtClean="0"/>
              <a:t> </a:t>
            </a:r>
            <a:r>
              <a:rPr lang="en-US" dirty="0"/>
              <a:t>Quality control,</a:t>
            </a:r>
          </a:p>
          <a:p>
            <a:pPr lvl="1">
              <a:buFont typeface="Wingdings" pitchFamily="2" charset="2"/>
              <a:buChar char="Ø"/>
            </a:pPr>
            <a:r>
              <a:rPr lang="en-US" dirty="0" smtClean="0"/>
              <a:t> </a:t>
            </a:r>
            <a:r>
              <a:rPr lang="en-US" dirty="0"/>
              <a:t>Cost control,</a:t>
            </a:r>
          </a:p>
          <a:p>
            <a:pPr lvl="1">
              <a:buFont typeface="Wingdings" pitchFamily="2" charset="2"/>
              <a:buChar char="Ø"/>
            </a:pPr>
            <a:r>
              <a:rPr lang="en-US" dirty="0" smtClean="0"/>
              <a:t> </a:t>
            </a:r>
            <a:r>
              <a:rPr lang="en-US" dirty="0"/>
              <a:t>Finish the contract</a:t>
            </a:r>
          </a:p>
          <a:p>
            <a:pPr>
              <a:buNone/>
            </a:pPr>
            <a:r>
              <a:rPr lang="en-US" dirty="0"/>
              <a:t>6. Specifications,</a:t>
            </a:r>
          </a:p>
          <a:p>
            <a:pPr>
              <a:buNone/>
            </a:pPr>
            <a:r>
              <a:rPr lang="en-US" dirty="0"/>
              <a:t>7. Drawings,</a:t>
            </a:r>
          </a:p>
          <a:p>
            <a:pPr>
              <a:buNone/>
            </a:pPr>
            <a:r>
              <a:rPr lang="en-US" dirty="0"/>
              <a:t>8. Bill of quantities,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Contract Document</a:t>
            </a:r>
            <a:endParaRPr lang="en-US" b="1" dirty="0"/>
          </a:p>
        </p:txBody>
      </p:sp>
      <p:sp>
        <p:nvSpPr>
          <p:cNvPr id="3" name="Content Placeholder 2"/>
          <p:cNvSpPr>
            <a:spLocks noGrp="1"/>
          </p:cNvSpPr>
          <p:nvPr>
            <p:ph idx="1"/>
          </p:nvPr>
        </p:nvSpPr>
        <p:spPr/>
        <p:txBody>
          <a:bodyPr/>
          <a:lstStyle/>
          <a:p>
            <a:pPr>
              <a:buNone/>
            </a:pPr>
            <a:r>
              <a:rPr lang="en-US" dirty="0"/>
              <a:t>9. Security forms,</a:t>
            </a:r>
          </a:p>
          <a:p>
            <a:pPr>
              <a:buFont typeface="Wingdings" pitchFamily="2" charset="2"/>
              <a:buChar char="Ø"/>
            </a:pPr>
            <a:r>
              <a:rPr lang="en-US" dirty="0" smtClean="0"/>
              <a:t> </a:t>
            </a:r>
            <a:r>
              <a:rPr lang="en-US" dirty="0"/>
              <a:t>Bid security,</a:t>
            </a:r>
          </a:p>
          <a:p>
            <a:pPr>
              <a:buFont typeface="Wingdings" pitchFamily="2" charset="2"/>
              <a:buChar char="Ø"/>
            </a:pPr>
            <a:r>
              <a:rPr lang="en-US" dirty="0" smtClean="0"/>
              <a:t> </a:t>
            </a:r>
            <a:r>
              <a:rPr lang="en-US" dirty="0"/>
              <a:t>Performance bond,</a:t>
            </a:r>
          </a:p>
          <a:p>
            <a:pPr>
              <a:buFont typeface="Wingdings" pitchFamily="2" charset="2"/>
              <a:buChar char="Ø"/>
            </a:pPr>
            <a:r>
              <a:rPr lang="en-US" dirty="0" smtClean="0"/>
              <a:t> </a:t>
            </a:r>
            <a:r>
              <a:rPr lang="en-US" dirty="0"/>
              <a:t>Performance Bank </a:t>
            </a:r>
            <a:r>
              <a:rPr lang="en-US" dirty="0" smtClean="0"/>
              <a:t>Guarantee </a:t>
            </a:r>
            <a:r>
              <a:rPr lang="en-US" dirty="0"/>
              <a:t>(conditional)</a:t>
            </a:r>
          </a:p>
          <a:p>
            <a:pPr>
              <a:buFont typeface="Wingdings" pitchFamily="2" charset="2"/>
              <a:buChar char="Ø"/>
            </a:pPr>
            <a:r>
              <a:rPr lang="en-US" dirty="0" smtClean="0"/>
              <a:t> </a:t>
            </a:r>
            <a:r>
              <a:rPr lang="en-US" dirty="0"/>
              <a:t>Performance Bank </a:t>
            </a:r>
            <a:r>
              <a:rPr lang="en-US" dirty="0" smtClean="0"/>
              <a:t>Guarantee </a:t>
            </a:r>
            <a:r>
              <a:rPr lang="en-US" dirty="0"/>
              <a:t>(unconditional)</a:t>
            </a:r>
          </a:p>
          <a:p>
            <a:pPr>
              <a:buFont typeface="Wingdings" pitchFamily="2" charset="2"/>
              <a:buChar char="Ø"/>
            </a:pPr>
            <a:r>
              <a:rPr lang="en-US" dirty="0" smtClean="0"/>
              <a:t>Bank Guarantee </a:t>
            </a:r>
            <a:r>
              <a:rPr lang="en-US" dirty="0"/>
              <a:t>for Advance Payment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Nepalese legal system</a:t>
            </a:r>
            <a:endParaRPr lang="en-US" b="1" dirty="0"/>
          </a:p>
        </p:txBody>
      </p:sp>
      <p:sp>
        <p:nvSpPr>
          <p:cNvPr id="3" name="Content Placeholder 2"/>
          <p:cNvSpPr>
            <a:spLocks noGrp="1"/>
          </p:cNvSpPr>
          <p:nvPr>
            <p:ph idx="1"/>
          </p:nvPr>
        </p:nvSpPr>
        <p:spPr>
          <a:xfrm>
            <a:off x="228600" y="990600"/>
            <a:ext cx="8763000" cy="5257800"/>
          </a:xfrm>
        </p:spPr>
        <p:txBody>
          <a:bodyPr>
            <a:normAutofit lnSpcReduction="10000"/>
          </a:bodyPr>
          <a:lstStyle/>
          <a:p>
            <a:pPr>
              <a:buNone/>
            </a:pPr>
            <a:r>
              <a:rPr lang="en-US" b="1" dirty="0" smtClean="0"/>
              <a:t>Components </a:t>
            </a:r>
            <a:r>
              <a:rPr lang="en-US" b="1" dirty="0"/>
              <a:t>of a Legal System </a:t>
            </a:r>
          </a:p>
          <a:p>
            <a:pPr>
              <a:buNone/>
            </a:pPr>
            <a:r>
              <a:rPr lang="en-US" dirty="0"/>
              <a:t>1.The legal system of a nation includes: </a:t>
            </a:r>
          </a:p>
          <a:p>
            <a:pPr>
              <a:buNone/>
            </a:pPr>
            <a:r>
              <a:rPr lang="en-US" dirty="0"/>
              <a:t>2.acts/laws, court decisions/precedents </a:t>
            </a:r>
            <a:r>
              <a:rPr lang="en-US" i="1" dirty="0"/>
              <a:t>(</a:t>
            </a:r>
            <a:r>
              <a:rPr lang="en-US" i="1" dirty="0" err="1"/>
              <a:t>ain</a:t>
            </a:r>
            <a:r>
              <a:rPr lang="en-US" i="1" dirty="0"/>
              <a:t>, </a:t>
            </a:r>
            <a:r>
              <a:rPr lang="en-US" i="1" dirty="0" err="1"/>
              <a:t>kanun</a:t>
            </a:r>
            <a:r>
              <a:rPr lang="en-US" i="1" dirty="0"/>
              <a:t>, </a:t>
            </a:r>
            <a:r>
              <a:rPr lang="en-US" i="1" dirty="0" err="1"/>
              <a:t>nirnaya</a:t>
            </a:r>
            <a:r>
              <a:rPr lang="en-US" i="1" dirty="0"/>
              <a:t>/</a:t>
            </a:r>
            <a:r>
              <a:rPr lang="en-US" i="1" dirty="0" err="1"/>
              <a:t>najir</a:t>
            </a:r>
            <a:r>
              <a:rPr lang="en-US" i="1" dirty="0"/>
              <a:t>) </a:t>
            </a:r>
          </a:p>
          <a:p>
            <a:pPr>
              <a:buNone/>
            </a:pPr>
            <a:r>
              <a:rPr lang="en-US" dirty="0"/>
              <a:t>3.rules, regulations, bylaws, directives </a:t>
            </a:r>
            <a:r>
              <a:rPr lang="en-US" i="1" dirty="0"/>
              <a:t>(</a:t>
            </a:r>
            <a:r>
              <a:rPr lang="en-US" i="1" dirty="0" err="1"/>
              <a:t>niyam</a:t>
            </a:r>
            <a:r>
              <a:rPr lang="en-US" i="1" dirty="0"/>
              <a:t>, </a:t>
            </a:r>
            <a:r>
              <a:rPr lang="en-US" i="1" dirty="0" err="1"/>
              <a:t>biniyam</a:t>
            </a:r>
            <a:r>
              <a:rPr lang="en-US" i="1" dirty="0"/>
              <a:t>, </a:t>
            </a:r>
            <a:r>
              <a:rPr lang="en-US" i="1" dirty="0" err="1"/>
              <a:t>nirdeshika</a:t>
            </a:r>
            <a:r>
              <a:rPr lang="en-US" i="1" dirty="0"/>
              <a:t>) </a:t>
            </a:r>
          </a:p>
          <a:p>
            <a:pPr>
              <a:buNone/>
            </a:pPr>
            <a:r>
              <a:rPr lang="en-US" dirty="0"/>
              <a:t>4.treaties, conventions, policies, </a:t>
            </a:r>
            <a:r>
              <a:rPr lang="en-US" i="1" dirty="0"/>
              <a:t>(</a:t>
            </a:r>
            <a:r>
              <a:rPr lang="en-US" i="1" dirty="0" err="1"/>
              <a:t>sandhi</a:t>
            </a:r>
            <a:r>
              <a:rPr lang="en-US" i="1" dirty="0"/>
              <a:t>, </a:t>
            </a:r>
            <a:r>
              <a:rPr lang="en-US" i="1" dirty="0" err="1"/>
              <a:t>prachalan</a:t>
            </a:r>
            <a:r>
              <a:rPr lang="en-US" i="1" dirty="0"/>
              <a:t>, </a:t>
            </a:r>
            <a:r>
              <a:rPr lang="en-US" i="1" dirty="0" err="1"/>
              <a:t>niti</a:t>
            </a:r>
            <a:r>
              <a:rPr lang="en-US" i="1" dirty="0"/>
              <a:t>) </a:t>
            </a:r>
          </a:p>
          <a:p>
            <a:pPr>
              <a:buNone/>
            </a:pPr>
            <a:r>
              <a:rPr lang="en-US" dirty="0"/>
              <a:t>5.formation orders, ordinance, promulgations, </a:t>
            </a:r>
            <a:r>
              <a:rPr lang="en-US" i="1" dirty="0"/>
              <a:t>(</a:t>
            </a:r>
            <a:r>
              <a:rPr lang="en-US" i="1" dirty="0" err="1"/>
              <a:t>adesh</a:t>
            </a:r>
            <a:r>
              <a:rPr lang="en-US" i="1" dirty="0"/>
              <a:t>, </a:t>
            </a:r>
            <a:r>
              <a:rPr lang="en-US" i="1" dirty="0" err="1"/>
              <a:t>adhyadesh</a:t>
            </a:r>
            <a:r>
              <a:rPr lang="en-US" i="1" dirty="0"/>
              <a:t>, </a:t>
            </a:r>
            <a:r>
              <a:rPr lang="en-US" i="1" dirty="0" err="1"/>
              <a:t>ghoshana</a:t>
            </a:r>
            <a:r>
              <a:rPr lang="en-US" i="1" dirty="0"/>
              <a: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304800"/>
            <a:ext cx="8229600" cy="609600"/>
          </a:xfrm>
        </p:spPr>
        <p:txBody>
          <a:bodyPr>
            <a:normAutofit fontScale="90000"/>
          </a:bodyPr>
          <a:lstStyle/>
          <a:p>
            <a:r>
              <a:rPr lang="en-US" sz="4800" b="1" dirty="0" smtClean="0"/>
              <a:t>Public Procurement</a:t>
            </a:r>
          </a:p>
        </p:txBody>
      </p:sp>
      <p:sp>
        <p:nvSpPr>
          <p:cNvPr id="62467" name="Content Placeholder 2"/>
          <p:cNvSpPr>
            <a:spLocks noGrp="1"/>
          </p:cNvSpPr>
          <p:nvPr>
            <p:ph idx="1"/>
          </p:nvPr>
        </p:nvSpPr>
        <p:spPr>
          <a:xfrm>
            <a:off x="228600" y="1265238"/>
            <a:ext cx="8686800" cy="5440362"/>
          </a:xfrm>
        </p:spPr>
        <p:txBody>
          <a:bodyPr>
            <a:normAutofit lnSpcReduction="10000"/>
          </a:bodyPr>
          <a:lstStyle/>
          <a:p>
            <a:pPr marL="0" indent="0" algn="just"/>
            <a:r>
              <a:rPr lang="en-US" sz="3600" dirty="0" smtClean="0"/>
              <a:t>Government procurement, also called public tendering or public procurement, is the procurement of </a:t>
            </a:r>
            <a:r>
              <a:rPr lang="en-US" sz="3600" dirty="0" smtClean="0">
                <a:solidFill>
                  <a:srgbClr val="C00000"/>
                </a:solidFill>
              </a:rPr>
              <a:t>works, goods and services </a:t>
            </a:r>
            <a:r>
              <a:rPr lang="en-US" sz="3600" dirty="0" smtClean="0"/>
              <a:t>on behalf of a public authority, such as a government agency. </a:t>
            </a:r>
          </a:p>
          <a:p>
            <a:pPr marL="0" indent="0" algn="just"/>
            <a:r>
              <a:rPr lang="en-US" sz="3600" dirty="0" smtClean="0"/>
              <a:t>A well  functioning procurement system can be said to be in place if it achieves the objectives of </a:t>
            </a:r>
            <a:r>
              <a:rPr lang="en-US" sz="3600" dirty="0" smtClean="0">
                <a:solidFill>
                  <a:srgbClr val="C00000"/>
                </a:solidFill>
              </a:rPr>
              <a:t>transparency, competition, economy, efficiency, fairness and accountability</a:t>
            </a:r>
            <a:endParaRPr lang="en-US" sz="3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000018.png"/>
          <p:cNvPicPr>
            <a:picLocks/>
          </p:cNvPicPr>
          <p:nvPr/>
        </p:nvPicPr>
        <p:blipFill>
          <a:blip r:embed="rId2" cstate="print"/>
          <a:srcRect t="36464"/>
          <a:stretch>
            <a:fillRect/>
          </a:stretch>
        </p:blipFill>
        <p:spPr bwMode="auto">
          <a:xfrm>
            <a:off x="304800" y="1295400"/>
            <a:ext cx="8229600" cy="5181600"/>
          </a:xfrm>
          <a:prstGeom prst="rect">
            <a:avLst/>
          </a:prstGeom>
          <a:noFill/>
          <a:ln w="9525">
            <a:noFill/>
            <a:miter lim="800000"/>
            <a:headEnd/>
            <a:tailEnd/>
          </a:ln>
        </p:spPr>
      </p:pic>
      <p:sp>
        <p:nvSpPr>
          <p:cNvPr id="63491" name="TextBox 1"/>
          <p:cNvSpPr txBox="1">
            <a:spLocks noChangeArrowheads="1"/>
          </p:cNvSpPr>
          <p:nvPr/>
        </p:nvSpPr>
        <p:spPr bwMode="auto">
          <a:xfrm>
            <a:off x="152400" y="76200"/>
            <a:ext cx="8613775" cy="830263"/>
          </a:xfrm>
          <a:prstGeom prst="rect">
            <a:avLst/>
          </a:prstGeom>
          <a:noFill/>
          <a:ln w="9525">
            <a:noFill/>
            <a:miter lim="800000"/>
            <a:headEnd/>
            <a:tailEnd/>
          </a:ln>
        </p:spPr>
        <p:txBody>
          <a:bodyPr wrap="none" lIns="91228" tIns="45613" rIns="91228" bIns="45613">
            <a:spAutoFit/>
          </a:bodyPr>
          <a:lstStyle/>
          <a:p>
            <a:r>
              <a:rPr lang="en-US" sz="4800" b="1" dirty="0">
                <a:latin typeface="Calibri" pitchFamily="34" charset="0"/>
              </a:rPr>
              <a:t> Principles of Public Procurement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0"/>
          <p:cNvSpPr>
            <a:spLocks noGrp="1"/>
          </p:cNvSpPr>
          <p:nvPr>
            <p:ph type="title"/>
          </p:nvPr>
        </p:nvSpPr>
        <p:spPr>
          <a:xfrm>
            <a:off x="609600" y="381000"/>
            <a:ext cx="8001000" cy="914400"/>
          </a:xfrm>
        </p:spPr>
        <p:txBody>
          <a:bodyPr/>
          <a:lstStyle/>
          <a:p>
            <a:r>
              <a:rPr lang="en-US" sz="4800" b="1" smtClean="0"/>
              <a:t>Principles of Procurement</a:t>
            </a:r>
          </a:p>
        </p:txBody>
      </p:sp>
      <p:sp>
        <p:nvSpPr>
          <p:cNvPr id="64515" name="Content Placeholder 11"/>
          <p:cNvSpPr>
            <a:spLocks noGrp="1"/>
          </p:cNvSpPr>
          <p:nvPr>
            <p:ph idx="1"/>
          </p:nvPr>
        </p:nvSpPr>
        <p:spPr>
          <a:xfrm>
            <a:off x="228600" y="1219200"/>
            <a:ext cx="8686800" cy="5486400"/>
          </a:xfrm>
        </p:spPr>
        <p:txBody>
          <a:bodyPr/>
          <a:lstStyle/>
          <a:p>
            <a:pPr marL="0" indent="0" algn="just">
              <a:buFont typeface="Arial" charset="0"/>
              <a:buNone/>
            </a:pPr>
            <a:r>
              <a:rPr lang="en-US" sz="3800" b="1" u="sng" smtClean="0"/>
              <a:t>Transparency:</a:t>
            </a:r>
            <a:r>
              <a:rPr lang="en-US" sz="3600" smtClean="0"/>
              <a:t> Transparency is letting everyone know ,not only the facts and figures of procurement but also the mechanisms and procedures followed. </a:t>
            </a:r>
          </a:p>
          <a:p>
            <a:pPr marL="0" indent="0" algn="just">
              <a:buFont typeface="Arial" charset="0"/>
              <a:buNone/>
            </a:pPr>
            <a:r>
              <a:rPr lang="en-US" sz="3800" b="1" u="sng" smtClean="0"/>
              <a:t>Equal Opportunity and Fairness: </a:t>
            </a:r>
            <a:r>
              <a:rPr lang="en-US" sz="3600" smtClean="0"/>
              <a:t>Being objective and ensuring impartial, unbiased and equitable treatment of tenderers by conforming with rules and standards free from discrimination and dishonesty.</a:t>
            </a:r>
            <a:endParaRPr lang="en-US" sz="3600" b="1" u="sng"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z="4800" b="1" smtClean="0"/>
              <a:t>Principles of Procurement</a:t>
            </a:r>
            <a:endParaRPr lang="en-US" sz="4800" smtClean="0"/>
          </a:p>
        </p:txBody>
      </p:sp>
      <p:sp>
        <p:nvSpPr>
          <p:cNvPr id="65539" name="Content Placeholder 2"/>
          <p:cNvSpPr>
            <a:spLocks noGrp="1"/>
          </p:cNvSpPr>
          <p:nvPr>
            <p:ph idx="1"/>
          </p:nvPr>
        </p:nvSpPr>
        <p:spPr>
          <a:xfrm>
            <a:off x="457200" y="1493838"/>
            <a:ext cx="8229600" cy="4525962"/>
          </a:xfrm>
        </p:spPr>
        <p:txBody>
          <a:bodyPr/>
          <a:lstStyle/>
          <a:p>
            <a:pPr marL="0" indent="0" algn="just">
              <a:buFont typeface="Arial" charset="0"/>
              <a:buNone/>
            </a:pPr>
            <a:r>
              <a:rPr lang="en-US" sz="4000" b="1" u="sng" dirty="0" smtClean="0"/>
              <a:t>Economy:</a:t>
            </a:r>
            <a:r>
              <a:rPr lang="en-US" sz="3600" dirty="0" smtClean="0"/>
              <a:t> Achieving economy is getting the right thing at the right price -</a:t>
            </a:r>
            <a:r>
              <a:rPr lang="en-US" sz="3600" b="1" dirty="0" smtClean="0">
                <a:solidFill>
                  <a:srgbClr val="002060"/>
                </a:solidFill>
              </a:rPr>
              <a:t>Value for Money (</a:t>
            </a:r>
            <a:r>
              <a:rPr lang="en-US" sz="3600" b="1" dirty="0" err="1" smtClean="0">
                <a:solidFill>
                  <a:srgbClr val="002060"/>
                </a:solidFill>
              </a:rPr>
              <a:t>vfm</a:t>
            </a:r>
            <a:r>
              <a:rPr lang="en-US" sz="3600" b="1" dirty="0" smtClean="0">
                <a:solidFill>
                  <a:srgbClr val="002060"/>
                </a:solidFill>
              </a:rPr>
              <a:t>)</a:t>
            </a:r>
          </a:p>
          <a:p>
            <a:pPr marL="0" indent="0" algn="just">
              <a:buFont typeface="Arial" charset="0"/>
              <a:buNone/>
            </a:pPr>
            <a:r>
              <a:rPr lang="en-US" sz="4000" b="1" u="sng" dirty="0" smtClean="0"/>
              <a:t>Efficiency:</a:t>
            </a:r>
            <a:r>
              <a:rPr lang="en-US" sz="3600" dirty="0" smtClean="0"/>
              <a:t> With economy in price and choice of item, ensuring its arrival in the right place at the right time for its intended use is Efficiency -</a:t>
            </a:r>
            <a:r>
              <a:rPr lang="en-US" sz="3600" b="1" dirty="0" smtClean="0">
                <a:solidFill>
                  <a:srgbClr val="002060"/>
                </a:solidFill>
              </a:rPr>
              <a:t>Money for Value(</a:t>
            </a:r>
            <a:r>
              <a:rPr lang="en-US" sz="3600" b="1" dirty="0" err="1" smtClean="0">
                <a:solidFill>
                  <a:srgbClr val="002060"/>
                </a:solidFill>
              </a:rPr>
              <a:t>mfv</a:t>
            </a:r>
            <a:r>
              <a:rPr lang="en-US" sz="3600" b="1" dirty="0" smtClean="0">
                <a:solidFill>
                  <a:srgbClr val="002060"/>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960438"/>
          </a:xfrm>
        </p:spPr>
        <p:txBody>
          <a:bodyPr>
            <a:noAutofit/>
          </a:bodyPr>
          <a:lstStyle/>
          <a:p>
            <a:r>
              <a:rPr lang="en-US" sz="3200" b="1" dirty="0" smtClean="0"/>
              <a:t>Provisions Relating to Responsibility for Procurement and Procurement Methods</a:t>
            </a:r>
            <a:endParaRPr lang="en-US" sz="3200" dirty="0"/>
          </a:p>
        </p:txBody>
      </p:sp>
      <p:sp>
        <p:nvSpPr>
          <p:cNvPr id="3" name="Content Placeholder 2"/>
          <p:cNvSpPr>
            <a:spLocks noGrp="1"/>
          </p:cNvSpPr>
          <p:nvPr>
            <p:ph idx="1"/>
          </p:nvPr>
        </p:nvSpPr>
        <p:spPr>
          <a:xfrm>
            <a:off x="304800" y="1600200"/>
            <a:ext cx="8534400" cy="4525963"/>
          </a:xfrm>
        </p:spPr>
        <p:txBody>
          <a:bodyPr/>
          <a:lstStyle/>
          <a:p>
            <a:r>
              <a:rPr lang="en-US" dirty="0" smtClean="0"/>
              <a:t>Description of Goods, Construction Works and Services to be Prepared</a:t>
            </a:r>
          </a:p>
          <a:p>
            <a:r>
              <a:rPr lang="en-US" dirty="0" smtClean="0"/>
              <a:t>Cost Estimate to be Prepared</a:t>
            </a:r>
          </a:p>
          <a:p>
            <a:r>
              <a:rPr lang="en-US" dirty="0" smtClean="0"/>
              <a:t> Procurement Plan to be Prepared</a:t>
            </a:r>
          </a:p>
          <a:p>
            <a:r>
              <a:rPr lang="en-US" dirty="0" smtClean="0"/>
              <a:t>Responsibility Towards Procurement Activities</a:t>
            </a:r>
          </a:p>
          <a:p>
            <a:r>
              <a:rPr lang="en-US" dirty="0" smtClean="0"/>
              <a:t>Preparing standing lists</a:t>
            </a:r>
          </a:p>
          <a:p>
            <a:r>
              <a:rPr lang="en-US" dirty="0" smtClean="0"/>
              <a:t> Procurement Method to be Selected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152400"/>
            <a:ext cx="8229600" cy="1143000"/>
          </a:xfrm>
        </p:spPr>
        <p:txBody>
          <a:bodyPr/>
          <a:lstStyle/>
          <a:p>
            <a:r>
              <a:rPr lang="en-US" sz="5000" b="1" smtClean="0"/>
              <a:t>Classification of Procurement</a:t>
            </a:r>
          </a:p>
        </p:txBody>
      </p:sp>
      <p:sp>
        <p:nvSpPr>
          <p:cNvPr id="3" name="Content Placeholder 2"/>
          <p:cNvSpPr>
            <a:spLocks noGrp="1"/>
          </p:cNvSpPr>
          <p:nvPr>
            <p:ph idx="1"/>
          </p:nvPr>
        </p:nvSpPr>
        <p:spPr>
          <a:xfrm>
            <a:off x="914400" y="1371600"/>
            <a:ext cx="7772400" cy="4114800"/>
          </a:xfrm>
        </p:spPr>
        <p:txBody>
          <a:bodyPr>
            <a:normAutofit/>
          </a:bodyPr>
          <a:lstStyle/>
          <a:p>
            <a:pPr marL="914400" indent="-914400">
              <a:lnSpc>
                <a:spcPct val="150000"/>
              </a:lnSpc>
              <a:buFont typeface="+mj-lt"/>
              <a:buAutoNum type="arabicPeriod"/>
              <a:defRPr/>
            </a:pPr>
            <a:r>
              <a:rPr lang="en-IN" dirty="0" smtClean="0"/>
              <a:t>Procurement </a:t>
            </a:r>
            <a:r>
              <a:rPr lang="en-IN" dirty="0"/>
              <a:t>of Goods and Materials</a:t>
            </a:r>
            <a:endParaRPr lang="en-US" dirty="0"/>
          </a:p>
          <a:p>
            <a:pPr marL="914400" indent="-914400">
              <a:lnSpc>
                <a:spcPct val="150000"/>
              </a:lnSpc>
              <a:buFont typeface="+mj-lt"/>
              <a:buAutoNum type="arabicPeriod"/>
              <a:defRPr/>
            </a:pPr>
            <a:r>
              <a:rPr lang="en-IN" dirty="0"/>
              <a:t>Procurement of </a:t>
            </a:r>
            <a:r>
              <a:rPr lang="en-IN" dirty="0" smtClean="0"/>
              <a:t>Services</a:t>
            </a:r>
            <a:endParaRPr lang="en-US" dirty="0"/>
          </a:p>
          <a:p>
            <a:pPr marL="914400" indent="-914400">
              <a:lnSpc>
                <a:spcPct val="150000"/>
              </a:lnSpc>
              <a:buFont typeface="+mj-lt"/>
              <a:buAutoNum type="arabicPeriod"/>
              <a:defRPr/>
            </a:pPr>
            <a:r>
              <a:rPr lang="en-IN" dirty="0"/>
              <a:t>Procurement for Works</a:t>
            </a:r>
            <a:endParaRPr lang="en-US" dirty="0"/>
          </a:p>
          <a:p>
            <a:pPr marL="0" indent="0">
              <a:lnSpc>
                <a:spcPct val="150000"/>
              </a:lnSpc>
              <a:buFont typeface="Arial" pitchFamily="34" charset="0"/>
              <a:buNone/>
              <a:defRPr/>
            </a:pPr>
            <a:endParaRPr lang="en-US"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21044" indent="-221044" eaLnBrk="1" hangingPunct="1">
              <a:lnSpc>
                <a:spcPct val="90000"/>
              </a:lnSpc>
              <a:spcBef>
                <a:spcPct val="20000"/>
              </a:spcBef>
              <a:defRPr/>
            </a:pPr>
            <a:r>
              <a:rPr lang="en-US" sz="4000" b="1" dirty="0">
                <a:solidFill>
                  <a:prstClr val="black"/>
                </a:solidFill>
                <a:ea typeface="+mn-ea"/>
                <a:cs typeface="+mn-cs"/>
              </a:rPr>
              <a:t>PROCUREMENT PLANNING</a:t>
            </a:r>
            <a:br>
              <a:rPr lang="en-US" sz="4000" b="1" dirty="0">
                <a:solidFill>
                  <a:prstClr val="black"/>
                </a:solidFill>
                <a:ea typeface="+mn-ea"/>
                <a:cs typeface="+mn-cs"/>
              </a:rPr>
            </a:br>
            <a:endParaRPr lang="en-US" dirty="0"/>
          </a:p>
        </p:txBody>
      </p:sp>
      <p:sp>
        <p:nvSpPr>
          <p:cNvPr id="236547" name="Rectangle 3"/>
          <p:cNvSpPr>
            <a:spLocks noGrp="1" noChangeArrowheads="1"/>
          </p:cNvSpPr>
          <p:nvPr>
            <p:ph idx="1"/>
          </p:nvPr>
        </p:nvSpPr>
        <p:spPr>
          <a:xfrm>
            <a:off x="838200" y="1143000"/>
            <a:ext cx="8001000" cy="5257800"/>
          </a:xfrm>
        </p:spPr>
        <p:txBody>
          <a:bodyPr>
            <a:normAutofit/>
          </a:bodyPr>
          <a:lstStyle/>
          <a:p>
            <a:pPr marL="221044" indent="-221044" eaLnBrk="1" hangingPunct="1">
              <a:lnSpc>
                <a:spcPct val="90000"/>
              </a:lnSpc>
              <a:buFontTx/>
              <a:buNone/>
              <a:defRPr/>
            </a:pPr>
            <a:r>
              <a:rPr lang="en-US" dirty="0" smtClean="0">
                <a:latin typeface="+mj-lt"/>
              </a:rPr>
              <a:t>Separate planning for procurement of:</a:t>
            </a:r>
          </a:p>
          <a:p>
            <a:pPr marL="221044" indent="-221044" eaLnBrk="1" hangingPunct="1">
              <a:lnSpc>
                <a:spcPct val="90000"/>
              </a:lnSpc>
              <a:buFontTx/>
              <a:buNone/>
              <a:defRPr/>
            </a:pPr>
            <a:endParaRPr lang="en-US" sz="2800" dirty="0" smtClean="0">
              <a:latin typeface="+mj-lt"/>
            </a:endParaRPr>
          </a:p>
          <a:p>
            <a:pPr marL="857250" indent="-857250" eaLnBrk="1" hangingPunct="1">
              <a:lnSpc>
                <a:spcPct val="90000"/>
              </a:lnSpc>
              <a:buNone/>
              <a:defRPr/>
            </a:pPr>
            <a:r>
              <a:rPr lang="en-US" dirty="0" smtClean="0">
                <a:latin typeface="+mj-lt"/>
              </a:rPr>
              <a:t>1.Goods</a:t>
            </a:r>
          </a:p>
          <a:p>
            <a:pPr marL="0" indent="0" eaLnBrk="1" hangingPunct="1">
              <a:lnSpc>
                <a:spcPct val="90000"/>
              </a:lnSpc>
              <a:buFont typeface="Arial" pitchFamily="34" charset="0"/>
              <a:buNone/>
              <a:defRPr/>
            </a:pPr>
            <a:r>
              <a:rPr lang="en-US" dirty="0" smtClean="0">
                <a:latin typeface="+mj-lt"/>
              </a:rPr>
              <a:t>2. Consulting services</a:t>
            </a:r>
          </a:p>
          <a:p>
            <a:pPr marL="0" indent="0" eaLnBrk="1" hangingPunct="1">
              <a:lnSpc>
                <a:spcPct val="90000"/>
              </a:lnSpc>
              <a:buFont typeface="Arial" pitchFamily="34" charset="0"/>
              <a:buNone/>
              <a:defRPr/>
            </a:pPr>
            <a:r>
              <a:rPr lang="en-US" dirty="0" smtClean="0">
                <a:latin typeface="+mj-lt"/>
              </a:rPr>
              <a:t>3. Works</a:t>
            </a:r>
          </a:p>
          <a:p>
            <a:pPr marL="0" indent="0" eaLnBrk="1" hangingPunct="1">
              <a:lnSpc>
                <a:spcPct val="90000"/>
              </a:lnSpc>
              <a:buFont typeface="Arial" pitchFamily="34" charset="0"/>
              <a:buNone/>
              <a:defRPr/>
            </a:pPr>
            <a:endParaRPr lang="en-US" sz="2800" dirty="0" smtClean="0">
              <a:latin typeface="+mj-lt"/>
            </a:endParaRPr>
          </a:p>
          <a:p>
            <a:pPr marL="0" indent="0" eaLnBrk="1" hangingPunct="1">
              <a:lnSpc>
                <a:spcPct val="90000"/>
              </a:lnSpc>
              <a:buFont typeface="Arial" pitchFamily="34" charset="0"/>
              <a:buNone/>
              <a:defRPr/>
            </a:pPr>
            <a:endParaRPr lang="en-US" sz="2800" dirty="0">
              <a:latin typeface="+mj-lt"/>
            </a:endParaRPr>
          </a:p>
        </p:txBody>
      </p:sp>
      <p:sp>
        <p:nvSpPr>
          <p:cNvPr id="675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911225" fontAlgn="base">
              <a:spcBef>
                <a:spcPct val="0"/>
              </a:spcBef>
              <a:spcAft>
                <a:spcPct val="0"/>
              </a:spcAft>
            </a:pPr>
            <a:fld id="{03099BB9-7353-4EF8-875A-281CDC890F6C}" type="slidenum">
              <a:rPr lang="en-US" smtClean="0">
                <a:solidFill>
                  <a:schemeClr val="tx1"/>
                </a:solidFill>
                <a:latin typeface="Arial" charset="0"/>
              </a:rPr>
              <a:pPr defTabSz="911225" fontAlgn="base">
                <a:spcBef>
                  <a:spcPct val="0"/>
                </a:spcBef>
                <a:spcAft>
                  <a:spcPct val="0"/>
                </a:spcAft>
              </a:pPr>
              <a:t>26</a:t>
            </a:fld>
            <a:endParaRPr lang="en-US"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318722"/>
            <a:ext cx="7010400" cy="62244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lstStyle/>
          <a:p>
            <a:pPr eaLnBrk="1" hangingPunct="1"/>
            <a:r>
              <a:rPr lang="en-US" sz="36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algn="just">
              <a:buFont typeface="Wingdings" pitchFamily="2" charset="2"/>
              <a:buChar char="v"/>
              <a:defRPr/>
            </a:pPr>
            <a:endParaRPr lang="en-US" sz="4200" b="1" dirty="0" smtClean="0">
              <a:solidFill>
                <a:srgbClr val="990000"/>
              </a:solidFill>
            </a:endParaRPr>
          </a:p>
          <a:p>
            <a:pPr>
              <a:defRPr/>
            </a:pPr>
            <a:endParaRPr lang="en-US" dirty="0" smtClean="0"/>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28</a:t>
            </a:fld>
            <a:endParaRPr lang="en-US"/>
          </a:p>
        </p:txBody>
      </p:sp>
      <p:graphicFrame>
        <p:nvGraphicFramePr>
          <p:cNvPr id="5" name="Table 4"/>
          <p:cNvGraphicFramePr>
            <a:graphicFrameLocks noGrp="1"/>
          </p:cNvGraphicFramePr>
          <p:nvPr/>
        </p:nvGraphicFramePr>
        <p:xfrm>
          <a:off x="381000" y="1440376"/>
          <a:ext cx="8382000" cy="4960424"/>
        </p:xfrm>
        <a:graphic>
          <a:graphicData uri="http://schemas.openxmlformats.org/drawingml/2006/table">
            <a:tbl>
              <a:tblPr firstRow="1" bandRow="1">
                <a:tableStyleId>{5C22544A-7EE6-4342-B048-85BDC9FD1C3A}</a:tableStyleId>
              </a:tblPr>
              <a:tblGrid>
                <a:gridCol w="609600"/>
                <a:gridCol w="2438400"/>
                <a:gridCol w="2057400"/>
                <a:gridCol w="3276600"/>
              </a:tblGrid>
              <a:tr h="389336">
                <a:tc>
                  <a:txBody>
                    <a:bodyPr/>
                    <a:lstStyle/>
                    <a:p>
                      <a:r>
                        <a:rPr lang="en-US" dirty="0" smtClean="0">
                          <a:solidFill>
                            <a:schemeClr val="tx1"/>
                          </a:solidFill>
                        </a:rPr>
                        <a:t>No.</a:t>
                      </a:r>
                      <a:endParaRPr lang="en-US" dirty="0">
                        <a:solidFill>
                          <a:schemeClr val="tx1"/>
                        </a:solidFill>
                      </a:endParaRPr>
                    </a:p>
                  </a:txBody>
                  <a:tcPr/>
                </a:tc>
                <a:tc>
                  <a:txBody>
                    <a:bodyPr/>
                    <a:lstStyle/>
                    <a:p>
                      <a:r>
                        <a:rPr lang="en-US" dirty="0" smtClean="0">
                          <a:solidFill>
                            <a:schemeClr val="tx1"/>
                          </a:solidFill>
                        </a:rPr>
                        <a:t>Procurement Method</a:t>
                      </a:r>
                      <a:endParaRPr lang="en-US" dirty="0">
                        <a:solidFill>
                          <a:schemeClr val="tx1"/>
                        </a:solidFill>
                      </a:endParaRPr>
                    </a:p>
                  </a:txBody>
                  <a:tcPr/>
                </a:tc>
                <a:tc>
                  <a:txBody>
                    <a:bodyPr/>
                    <a:lstStyle/>
                    <a:p>
                      <a:r>
                        <a:rPr lang="en-US" dirty="0" smtClean="0">
                          <a:solidFill>
                            <a:schemeClr val="tx1"/>
                          </a:solidFill>
                        </a:rPr>
                        <a:t>Contract  Size</a:t>
                      </a:r>
                      <a:endParaRPr lang="en-US" dirty="0">
                        <a:solidFill>
                          <a:schemeClr val="tx1"/>
                        </a:solidFill>
                      </a:endParaRPr>
                    </a:p>
                  </a:txBody>
                  <a:tcPr/>
                </a:tc>
                <a:tc>
                  <a:txBody>
                    <a:bodyPr/>
                    <a:lstStyle/>
                    <a:p>
                      <a:r>
                        <a:rPr lang="en-US" dirty="0" smtClean="0">
                          <a:solidFill>
                            <a:schemeClr val="tx1"/>
                          </a:solidFill>
                        </a:rPr>
                        <a:t>Contractor</a:t>
                      </a:r>
                      <a:endParaRPr lang="en-US" dirty="0">
                        <a:solidFill>
                          <a:schemeClr val="tx1"/>
                        </a:solidFill>
                      </a:endParaRPr>
                    </a:p>
                  </a:txBody>
                  <a:tcPr/>
                </a:tc>
              </a:tr>
              <a:tr h="389336">
                <a:tc>
                  <a:txBody>
                    <a:bodyPr/>
                    <a:lstStyle/>
                    <a:p>
                      <a:r>
                        <a:rPr lang="en-US" sz="2000" b="1" dirty="0" smtClean="0">
                          <a:solidFill>
                            <a:schemeClr val="tx1"/>
                          </a:solidFill>
                        </a:rPr>
                        <a:t>1</a:t>
                      </a:r>
                      <a:endParaRPr lang="en-US" sz="2000" b="1" dirty="0">
                        <a:solidFill>
                          <a:schemeClr val="tx1"/>
                        </a:solidFill>
                      </a:endParaRPr>
                    </a:p>
                  </a:txBody>
                  <a:tcPr/>
                </a:tc>
                <a:tc>
                  <a:txBody>
                    <a:bodyPr/>
                    <a:lstStyle/>
                    <a:p>
                      <a:r>
                        <a:rPr lang="en-US" sz="2000" b="1" dirty="0" smtClean="0">
                          <a:solidFill>
                            <a:schemeClr val="tx1"/>
                          </a:solidFill>
                        </a:rPr>
                        <a:t>Sealed Bidding</a:t>
                      </a:r>
                      <a:endParaRPr lang="en-US" sz="2000" b="1" dirty="0">
                        <a:solidFill>
                          <a:schemeClr val="tx1"/>
                        </a:solidFill>
                      </a:endParaRPr>
                    </a:p>
                  </a:txBody>
                  <a:tcPr/>
                </a:tc>
                <a:tc>
                  <a:txBody>
                    <a:bodyPr/>
                    <a:lstStyle/>
                    <a:p>
                      <a:endParaRPr lang="en-US" sz="2000" b="1" dirty="0">
                        <a:solidFill>
                          <a:schemeClr val="tx1"/>
                        </a:solidFill>
                      </a:endParaRPr>
                    </a:p>
                  </a:txBody>
                  <a:tcPr/>
                </a:tc>
                <a:tc>
                  <a:txBody>
                    <a:bodyPr/>
                    <a:lstStyle/>
                    <a:p>
                      <a:endParaRPr lang="en-US" sz="2000" b="1" dirty="0">
                        <a:solidFill>
                          <a:schemeClr val="tx1"/>
                        </a:solidFill>
                      </a:endParaRPr>
                    </a:p>
                  </a:txBody>
                  <a:tcPr/>
                </a:tc>
              </a:tr>
              <a:tr h="723053">
                <a:tc>
                  <a:txBody>
                    <a:bodyPr/>
                    <a:lstStyle/>
                    <a:p>
                      <a:r>
                        <a:rPr lang="en-US" sz="2000" b="1" dirty="0" err="1" smtClean="0">
                          <a:solidFill>
                            <a:schemeClr val="tx1"/>
                          </a:solidFill>
                        </a:rPr>
                        <a:t>i</a:t>
                      </a:r>
                      <a:r>
                        <a:rPr lang="en-US" sz="2000" b="1" dirty="0" smtClean="0">
                          <a:solidFill>
                            <a:schemeClr val="tx1"/>
                          </a:solidFill>
                        </a:rPr>
                        <a:t>.</a:t>
                      </a:r>
                      <a:endParaRPr lang="en-US" sz="2000" b="1" dirty="0">
                        <a:solidFill>
                          <a:schemeClr val="tx1"/>
                        </a:solidFill>
                      </a:endParaRPr>
                    </a:p>
                  </a:txBody>
                  <a:tcPr/>
                </a:tc>
                <a:tc>
                  <a:txBody>
                    <a:bodyPr/>
                    <a:lstStyle/>
                    <a:p>
                      <a:r>
                        <a:rPr lang="en-US" sz="2000" b="1" dirty="0" smtClean="0">
                          <a:solidFill>
                            <a:schemeClr val="tx1"/>
                          </a:solidFill>
                        </a:rPr>
                        <a:t>ICB</a:t>
                      </a:r>
                      <a:endParaRPr lang="en-US" sz="2000" b="1" dirty="0">
                        <a:solidFill>
                          <a:schemeClr val="tx1"/>
                        </a:solidFill>
                      </a:endParaRPr>
                    </a:p>
                  </a:txBody>
                  <a:tcPr/>
                </a:tc>
                <a:tc>
                  <a:txBody>
                    <a:bodyPr/>
                    <a:lstStyle/>
                    <a:p>
                      <a:r>
                        <a:rPr lang="en-US" sz="2000" b="1" dirty="0" smtClean="0">
                          <a:solidFill>
                            <a:schemeClr val="tx1"/>
                          </a:solidFill>
                        </a:rPr>
                        <a:t>Not mentioned</a:t>
                      </a:r>
                      <a:endParaRPr lang="en-US" sz="2000" b="1" dirty="0">
                        <a:solidFill>
                          <a:schemeClr val="tx1"/>
                        </a:solidFill>
                      </a:endParaRPr>
                    </a:p>
                  </a:txBody>
                  <a:tcPr/>
                </a:tc>
                <a:tc>
                  <a:txBody>
                    <a:bodyPr/>
                    <a:lstStyle/>
                    <a:p>
                      <a:r>
                        <a:rPr lang="en-US" sz="2000" b="1" dirty="0" smtClean="0">
                          <a:solidFill>
                            <a:schemeClr val="tx1"/>
                          </a:solidFill>
                        </a:rPr>
                        <a:t>International,</a:t>
                      </a:r>
                      <a:r>
                        <a:rPr lang="en-US" sz="2000" b="1" baseline="0" dirty="0" smtClean="0">
                          <a:solidFill>
                            <a:schemeClr val="tx1"/>
                          </a:solidFill>
                        </a:rPr>
                        <a:t> International Nepali JV, Nepali JV</a:t>
                      </a:r>
                      <a:endParaRPr lang="en-US" sz="2000" b="1" dirty="0">
                        <a:solidFill>
                          <a:schemeClr val="tx1"/>
                        </a:solidFill>
                      </a:endParaRPr>
                    </a:p>
                  </a:txBody>
                  <a:tcPr/>
                </a:tc>
              </a:tr>
              <a:tr h="389336">
                <a:tc>
                  <a:txBody>
                    <a:bodyPr/>
                    <a:lstStyle/>
                    <a:p>
                      <a:r>
                        <a:rPr lang="en-US" sz="2000" b="1" dirty="0" smtClean="0">
                          <a:solidFill>
                            <a:schemeClr val="tx1"/>
                          </a:solidFill>
                        </a:rPr>
                        <a:t>ii.</a:t>
                      </a:r>
                      <a:endParaRPr lang="en-US" sz="2000" b="1" dirty="0">
                        <a:solidFill>
                          <a:schemeClr val="tx1"/>
                        </a:solidFill>
                      </a:endParaRPr>
                    </a:p>
                  </a:txBody>
                  <a:tcPr/>
                </a:tc>
                <a:tc>
                  <a:txBody>
                    <a:bodyPr/>
                    <a:lstStyle/>
                    <a:p>
                      <a:r>
                        <a:rPr lang="en-US" sz="2000" b="1" dirty="0" smtClean="0">
                          <a:solidFill>
                            <a:schemeClr val="tx1"/>
                          </a:solidFill>
                        </a:rPr>
                        <a:t>NCB/LCB</a:t>
                      </a:r>
                      <a:endParaRPr lang="en-US" sz="2000" b="1" dirty="0">
                        <a:solidFill>
                          <a:schemeClr val="tx1"/>
                        </a:solidFill>
                      </a:endParaRPr>
                    </a:p>
                  </a:txBody>
                  <a:tcPr/>
                </a:tc>
                <a:tc>
                  <a:txBody>
                    <a:bodyPr/>
                    <a:lstStyle/>
                    <a:p>
                      <a:r>
                        <a:rPr lang="en-US" sz="2000" b="1" dirty="0" smtClean="0">
                          <a:solidFill>
                            <a:schemeClr val="tx1"/>
                          </a:solidFill>
                        </a:rPr>
                        <a:t>More</a:t>
                      </a:r>
                      <a:r>
                        <a:rPr lang="en-US" sz="2000" b="1" baseline="0" dirty="0" smtClean="0">
                          <a:solidFill>
                            <a:schemeClr val="tx1"/>
                          </a:solidFill>
                        </a:rPr>
                        <a:t> than 2 million</a:t>
                      </a:r>
                      <a:endParaRPr lang="en-US" sz="2000" b="1" dirty="0">
                        <a:solidFill>
                          <a:schemeClr val="tx1"/>
                        </a:solidFill>
                      </a:endParaRPr>
                    </a:p>
                  </a:txBody>
                  <a:tcPr/>
                </a:tc>
                <a:tc>
                  <a:txBody>
                    <a:bodyPr/>
                    <a:lstStyle/>
                    <a:p>
                      <a:r>
                        <a:rPr lang="en-US" sz="2000" b="1" dirty="0" smtClean="0">
                          <a:solidFill>
                            <a:schemeClr val="tx1"/>
                          </a:solidFill>
                        </a:rPr>
                        <a:t>All</a:t>
                      </a:r>
                      <a:endParaRPr lang="en-US" sz="2000" b="1" dirty="0">
                        <a:solidFill>
                          <a:schemeClr val="tx1"/>
                        </a:solidFill>
                      </a:endParaRPr>
                    </a:p>
                  </a:txBody>
                  <a:tcPr/>
                </a:tc>
              </a:tr>
              <a:tr h="389336">
                <a:tc>
                  <a:txBody>
                    <a:bodyPr/>
                    <a:lstStyle/>
                    <a:p>
                      <a:r>
                        <a:rPr lang="en-US" sz="2000" b="1" dirty="0" smtClean="0">
                          <a:solidFill>
                            <a:schemeClr val="tx1"/>
                          </a:solidFill>
                        </a:rPr>
                        <a:t>2.</a:t>
                      </a:r>
                      <a:endParaRPr lang="en-US" sz="2000" b="1" dirty="0">
                        <a:solidFill>
                          <a:schemeClr val="tx1"/>
                        </a:solidFill>
                      </a:endParaRPr>
                    </a:p>
                  </a:txBody>
                  <a:tcPr/>
                </a:tc>
                <a:tc>
                  <a:txBody>
                    <a:bodyPr/>
                    <a:lstStyle/>
                    <a:p>
                      <a:r>
                        <a:rPr lang="en-US" sz="2000" b="1" dirty="0" smtClean="0">
                          <a:solidFill>
                            <a:schemeClr val="tx1"/>
                          </a:solidFill>
                        </a:rPr>
                        <a:t>Sealed quotation</a:t>
                      </a:r>
                      <a:endParaRPr lang="en-US" sz="2000" b="1" dirty="0">
                        <a:solidFill>
                          <a:schemeClr val="tx1"/>
                        </a:solidFill>
                      </a:endParaRPr>
                    </a:p>
                  </a:txBody>
                  <a:tcPr/>
                </a:tc>
                <a:tc>
                  <a:txBody>
                    <a:bodyPr/>
                    <a:lstStyle/>
                    <a:p>
                      <a:r>
                        <a:rPr lang="en-US" sz="2000" b="1" dirty="0" smtClean="0">
                          <a:solidFill>
                            <a:schemeClr val="tx1"/>
                          </a:solidFill>
                        </a:rPr>
                        <a:t>up to 2 million</a:t>
                      </a:r>
                      <a:endParaRPr lang="en-US" sz="2000" b="1" dirty="0">
                        <a:solidFill>
                          <a:schemeClr val="tx1"/>
                        </a:solidFill>
                      </a:endParaRPr>
                    </a:p>
                  </a:txBody>
                  <a:tcPr/>
                </a:tc>
                <a:tc>
                  <a:txBody>
                    <a:bodyPr/>
                    <a:lstStyle/>
                    <a:p>
                      <a:r>
                        <a:rPr lang="en-US" sz="2000" b="1" dirty="0" smtClean="0">
                          <a:solidFill>
                            <a:schemeClr val="tx1"/>
                          </a:solidFill>
                        </a:rPr>
                        <a:t>All</a:t>
                      </a:r>
                      <a:endParaRPr lang="en-US" sz="2000" b="1" dirty="0">
                        <a:solidFill>
                          <a:schemeClr val="tx1"/>
                        </a:solidFill>
                      </a:endParaRPr>
                    </a:p>
                  </a:txBody>
                  <a:tcPr/>
                </a:tc>
              </a:tr>
              <a:tr h="389336">
                <a:tc>
                  <a:txBody>
                    <a:bodyPr/>
                    <a:lstStyle/>
                    <a:p>
                      <a:r>
                        <a:rPr lang="en-US" sz="2000" b="1" dirty="0" smtClean="0">
                          <a:solidFill>
                            <a:schemeClr val="tx1"/>
                          </a:solidFill>
                        </a:rPr>
                        <a:t>3. </a:t>
                      </a:r>
                      <a:endParaRPr lang="en-US" sz="2000" b="1" dirty="0">
                        <a:solidFill>
                          <a:schemeClr val="tx1"/>
                        </a:solidFill>
                      </a:endParaRPr>
                    </a:p>
                  </a:txBody>
                  <a:tcPr/>
                </a:tc>
                <a:tc>
                  <a:txBody>
                    <a:bodyPr/>
                    <a:lstStyle/>
                    <a:p>
                      <a:r>
                        <a:rPr lang="en-US" sz="2000" b="1" dirty="0" smtClean="0">
                          <a:solidFill>
                            <a:schemeClr val="tx1"/>
                          </a:solidFill>
                        </a:rPr>
                        <a:t>Direct Procurement</a:t>
                      </a:r>
                      <a:endParaRPr lang="en-US" sz="2000" b="1" dirty="0">
                        <a:solidFill>
                          <a:schemeClr val="tx1"/>
                        </a:solidFill>
                      </a:endParaRPr>
                    </a:p>
                  </a:txBody>
                  <a:tcPr/>
                </a:tc>
                <a:tc>
                  <a:txBody>
                    <a:bodyPr/>
                    <a:lstStyle/>
                    <a:p>
                      <a:r>
                        <a:rPr lang="en-US" sz="2000" b="1" dirty="0" smtClean="0">
                          <a:solidFill>
                            <a:schemeClr val="tx1"/>
                          </a:solidFill>
                        </a:rPr>
                        <a:t>up to 5,00,000</a:t>
                      </a:r>
                      <a:endParaRPr lang="en-US" sz="2000" b="1" dirty="0">
                        <a:solidFill>
                          <a:schemeClr val="tx1"/>
                        </a:solidFill>
                      </a:endParaRPr>
                    </a:p>
                  </a:txBody>
                  <a:tcPr/>
                </a:tc>
                <a:tc>
                  <a:txBody>
                    <a:bodyPr/>
                    <a:lstStyle/>
                    <a:p>
                      <a:r>
                        <a:rPr lang="en-US" sz="2000" b="1" dirty="0" smtClean="0">
                          <a:solidFill>
                            <a:schemeClr val="tx1"/>
                          </a:solidFill>
                        </a:rPr>
                        <a:t>All</a:t>
                      </a:r>
                      <a:endParaRPr lang="en-US" sz="2000" b="1" dirty="0">
                        <a:solidFill>
                          <a:schemeClr val="tx1"/>
                        </a:solidFill>
                      </a:endParaRPr>
                    </a:p>
                  </a:txBody>
                  <a:tcPr/>
                </a:tc>
              </a:tr>
              <a:tr h="389336">
                <a:tc>
                  <a:txBody>
                    <a:bodyPr/>
                    <a:lstStyle/>
                    <a:p>
                      <a:r>
                        <a:rPr lang="en-US" sz="2000" b="1" dirty="0" smtClean="0">
                          <a:solidFill>
                            <a:schemeClr val="tx1"/>
                          </a:solidFill>
                        </a:rPr>
                        <a:t>4. </a:t>
                      </a:r>
                      <a:endParaRPr lang="en-US" sz="2000" b="1" dirty="0">
                        <a:solidFill>
                          <a:schemeClr val="tx1"/>
                        </a:solidFill>
                      </a:endParaRPr>
                    </a:p>
                  </a:txBody>
                  <a:tcPr/>
                </a:tc>
                <a:tc>
                  <a:txBody>
                    <a:bodyPr/>
                    <a:lstStyle/>
                    <a:p>
                      <a:r>
                        <a:rPr lang="en-US" sz="2000" b="1" dirty="0" smtClean="0">
                          <a:solidFill>
                            <a:schemeClr val="tx1"/>
                          </a:solidFill>
                        </a:rPr>
                        <a:t>Force Account</a:t>
                      </a:r>
                      <a:endParaRPr lang="en-US" sz="2000" b="1" dirty="0">
                        <a:solidFill>
                          <a:schemeClr val="tx1"/>
                        </a:solidFill>
                      </a:endParaRPr>
                    </a:p>
                  </a:txBody>
                  <a:tcPr/>
                </a:tc>
                <a:tc>
                  <a:txBody>
                    <a:bodyPr/>
                    <a:lstStyle/>
                    <a:p>
                      <a:r>
                        <a:rPr lang="en-US" sz="2000" b="1" dirty="0" smtClean="0">
                          <a:solidFill>
                            <a:schemeClr val="tx1"/>
                          </a:solidFill>
                        </a:rPr>
                        <a:t>up to 1,00,000</a:t>
                      </a:r>
                      <a:endParaRPr lang="en-US" sz="2000" b="1" dirty="0">
                        <a:solidFill>
                          <a:schemeClr val="tx1"/>
                        </a:solidFill>
                      </a:endParaRPr>
                    </a:p>
                  </a:txBody>
                  <a:tcPr/>
                </a:tc>
                <a:tc>
                  <a:txBody>
                    <a:bodyPr/>
                    <a:lstStyle/>
                    <a:p>
                      <a:r>
                        <a:rPr lang="en-US" sz="2000" b="1" dirty="0" smtClean="0">
                          <a:solidFill>
                            <a:schemeClr val="tx1"/>
                          </a:solidFill>
                        </a:rPr>
                        <a:t>None</a:t>
                      </a:r>
                      <a:endParaRPr lang="en-US" sz="2000" b="1" dirty="0">
                        <a:solidFill>
                          <a:schemeClr val="tx1"/>
                        </a:solidFill>
                      </a:endParaRPr>
                    </a:p>
                  </a:txBody>
                  <a:tcPr/>
                </a:tc>
              </a:tr>
              <a:tr h="723053">
                <a:tc>
                  <a:txBody>
                    <a:bodyPr/>
                    <a:lstStyle/>
                    <a:p>
                      <a:r>
                        <a:rPr lang="en-US" sz="2000" b="1" dirty="0" smtClean="0">
                          <a:solidFill>
                            <a:schemeClr val="tx1"/>
                          </a:solidFill>
                        </a:rPr>
                        <a:t>5. </a:t>
                      </a:r>
                      <a:endParaRPr lang="en-US" sz="2000" b="1" dirty="0">
                        <a:solidFill>
                          <a:schemeClr val="tx1"/>
                        </a:solidFill>
                      </a:endParaRPr>
                    </a:p>
                  </a:txBody>
                  <a:tcPr/>
                </a:tc>
                <a:tc>
                  <a:txBody>
                    <a:bodyPr/>
                    <a:lstStyle/>
                    <a:p>
                      <a:r>
                        <a:rPr lang="en-US" sz="2000" b="1" dirty="0" smtClean="0">
                          <a:solidFill>
                            <a:schemeClr val="tx1"/>
                          </a:solidFill>
                        </a:rPr>
                        <a:t>Procurement under special circumstances</a:t>
                      </a:r>
                      <a:endParaRPr lang="en-US" sz="2000" b="1" dirty="0">
                        <a:solidFill>
                          <a:schemeClr val="tx1"/>
                        </a:solidFill>
                      </a:endParaRPr>
                    </a:p>
                  </a:txBody>
                  <a:tcPr/>
                </a:tc>
                <a:tc>
                  <a:txBody>
                    <a:bodyPr/>
                    <a:lstStyle/>
                    <a:p>
                      <a:r>
                        <a:rPr lang="en-US" sz="2000" b="1" dirty="0" smtClean="0">
                          <a:solidFill>
                            <a:schemeClr val="tx1"/>
                          </a:solidFill>
                        </a:rPr>
                        <a:t>Emergency / Special Circumstances</a:t>
                      </a:r>
                      <a:endParaRPr lang="en-US" sz="2000" b="1" dirty="0">
                        <a:solidFill>
                          <a:schemeClr val="tx1"/>
                        </a:solidFill>
                      </a:endParaRPr>
                    </a:p>
                  </a:txBody>
                  <a:tcPr/>
                </a:tc>
                <a:tc>
                  <a:txBody>
                    <a:bodyPr/>
                    <a:lstStyle/>
                    <a:p>
                      <a:r>
                        <a:rPr lang="en-US" sz="2000" b="1" dirty="0" smtClean="0">
                          <a:solidFill>
                            <a:schemeClr val="tx1"/>
                          </a:solidFill>
                        </a:rPr>
                        <a:t>Depends</a:t>
                      </a:r>
                      <a:r>
                        <a:rPr lang="en-US" sz="2000" b="1" baseline="0" dirty="0" smtClean="0">
                          <a:solidFill>
                            <a:schemeClr val="tx1"/>
                          </a:solidFill>
                        </a:rPr>
                        <a:t> on contract amount</a:t>
                      </a:r>
                      <a:endParaRPr lang="en-US" sz="2000" b="1" dirty="0">
                        <a:solidFill>
                          <a:schemeClr val="tx1"/>
                        </a:solidFill>
                      </a:endParaRPr>
                    </a:p>
                  </a:txBody>
                  <a:tcPr/>
                </a:tc>
              </a:tr>
              <a:tr h="556195">
                <a:tc>
                  <a:txBody>
                    <a:bodyPr/>
                    <a:lstStyle/>
                    <a:p>
                      <a:r>
                        <a:rPr lang="en-US" sz="2000" b="1" dirty="0" smtClean="0">
                          <a:solidFill>
                            <a:schemeClr val="tx1"/>
                          </a:solidFill>
                        </a:rPr>
                        <a:t>6.</a:t>
                      </a:r>
                      <a:endParaRPr lang="en-US" sz="2000" b="1" dirty="0">
                        <a:solidFill>
                          <a:schemeClr val="tx1"/>
                        </a:solidFill>
                      </a:endParaRPr>
                    </a:p>
                  </a:txBody>
                  <a:tcPr/>
                </a:tc>
                <a:tc>
                  <a:txBody>
                    <a:bodyPr/>
                    <a:lstStyle/>
                    <a:p>
                      <a:r>
                        <a:rPr lang="en-US" sz="2000" b="1" dirty="0" smtClean="0">
                          <a:solidFill>
                            <a:schemeClr val="tx1"/>
                          </a:solidFill>
                        </a:rPr>
                        <a:t>Users' Committee</a:t>
                      </a:r>
                      <a:endParaRPr lang="en-US" sz="2000" b="1" dirty="0">
                        <a:solidFill>
                          <a:schemeClr val="tx1"/>
                        </a:solidFill>
                      </a:endParaRPr>
                    </a:p>
                  </a:txBody>
                  <a:tcPr/>
                </a:tc>
                <a:tc>
                  <a:txBody>
                    <a:bodyPr/>
                    <a:lstStyle/>
                    <a:p>
                      <a:r>
                        <a:rPr lang="en-US" sz="2000" b="1" dirty="0" smtClean="0">
                          <a:solidFill>
                            <a:schemeClr val="tx1"/>
                          </a:solidFill>
                        </a:rPr>
                        <a:t>up to 6 million</a:t>
                      </a:r>
                      <a:endParaRPr lang="en-US" sz="2000" b="1" dirty="0">
                        <a:solidFill>
                          <a:schemeClr val="tx1"/>
                        </a:solidFill>
                      </a:endParaRPr>
                    </a:p>
                  </a:txBody>
                  <a:tcPr/>
                </a:tc>
                <a:tc>
                  <a:txBody>
                    <a:bodyPr/>
                    <a:lstStyle/>
                    <a:p>
                      <a:r>
                        <a:rPr lang="en-US" sz="2000" b="1" dirty="0" smtClean="0">
                          <a:solidFill>
                            <a:schemeClr val="tx1"/>
                          </a:solidFill>
                        </a:rPr>
                        <a:t>Contractor cannot be used.</a:t>
                      </a:r>
                      <a:endParaRPr lang="en-US" sz="2000" b="1" dirty="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normAutofit/>
          </a:bodyPr>
          <a:lstStyle/>
          <a:p>
            <a:pPr eaLnBrk="1" hangingPunct="1"/>
            <a:r>
              <a:rPr lang="en-US" sz="40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marL="742950" indent="-742950" algn="just">
              <a:buAutoNum type="arabicPeriod"/>
              <a:defRPr/>
            </a:pPr>
            <a:r>
              <a:rPr lang="en-US" b="1" dirty="0" smtClean="0">
                <a:latin typeface="+mj-lt"/>
              </a:rPr>
              <a:t>Sealed Competitive Bidding</a:t>
            </a:r>
          </a:p>
          <a:p>
            <a:pPr marL="742950" indent="-742950" algn="just">
              <a:buFont typeface="Wingdings" pitchFamily="2" charset="2"/>
              <a:buChar char="v"/>
              <a:defRPr/>
            </a:pPr>
            <a:r>
              <a:rPr lang="en-US" sz="2800" b="1" dirty="0" smtClean="0">
                <a:latin typeface="+mj-lt"/>
              </a:rPr>
              <a:t>National Competitive Bidding (NCB)</a:t>
            </a:r>
          </a:p>
          <a:p>
            <a:pPr marL="742950" indent="-742950" algn="just">
              <a:buFont typeface="Wingdings" pitchFamily="2" charset="2"/>
              <a:buChar char="Ø"/>
              <a:defRPr/>
            </a:pPr>
            <a:r>
              <a:rPr lang="en-US" sz="2400" b="1" dirty="0" smtClean="0">
                <a:latin typeface="+mj-lt"/>
              </a:rPr>
              <a:t>Local competitive bidding</a:t>
            </a:r>
          </a:p>
          <a:p>
            <a:pPr marL="742950" indent="-742950" algn="just">
              <a:buFont typeface="Wingdings" pitchFamily="2" charset="2"/>
              <a:buChar char="Ø"/>
              <a:defRPr/>
            </a:pPr>
            <a:r>
              <a:rPr lang="en-US" sz="2400" b="1" dirty="0" smtClean="0">
                <a:latin typeface="+mj-lt"/>
              </a:rPr>
              <a:t>Tender notice is published in national newspaper with a period of at least 30 days shall be given.</a:t>
            </a:r>
          </a:p>
          <a:p>
            <a:pPr marL="742950" indent="-742950" algn="just">
              <a:buFont typeface="Wingdings" pitchFamily="2" charset="2"/>
              <a:buChar char="v"/>
              <a:defRPr/>
            </a:pPr>
            <a:endParaRPr lang="en-US" sz="2400" b="1" dirty="0" smtClean="0">
              <a:latin typeface="+mj-lt"/>
            </a:endParaRPr>
          </a:p>
          <a:p>
            <a:pPr marL="742950" indent="-742950" algn="just">
              <a:buFont typeface="Wingdings" pitchFamily="2" charset="2"/>
              <a:buChar char="v"/>
              <a:defRPr/>
            </a:pPr>
            <a:r>
              <a:rPr lang="en-US" sz="2800" b="1" dirty="0" smtClean="0">
                <a:latin typeface="+mj-lt"/>
              </a:rPr>
              <a:t>International Competitive Bidding (ICB)</a:t>
            </a:r>
          </a:p>
          <a:p>
            <a:pPr marL="742950" indent="-742950" algn="just">
              <a:buFont typeface="Wingdings" pitchFamily="2" charset="2"/>
              <a:buChar char="Ø"/>
              <a:defRPr/>
            </a:pPr>
            <a:r>
              <a:rPr lang="en-US" sz="2400" b="1" dirty="0" smtClean="0">
                <a:latin typeface="+mj-lt"/>
              </a:rPr>
              <a:t>Tender notice shall be published in national newspaper in English language providing a period of at least 45 days.</a:t>
            </a:r>
            <a:endParaRPr lang="en-US" sz="2000" b="1" dirty="0" smtClean="0">
              <a:latin typeface="+mj-lt"/>
            </a:endParaRPr>
          </a:p>
          <a:p>
            <a:pPr marL="742950" indent="-742950" algn="just">
              <a:buFont typeface="Wingdings" pitchFamily="2" charset="2"/>
              <a:buChar char="Ø"/>
              <a:defRPr/>
            </a:pPr>
            <a:endParaRPr lang="en-US" sz="2400" b="1" dirty="0" smtClean="0">
              <a:latin typeface="+mj-lt"/>
            </a:endParaRPr>
          </a:p>
          <a:p>
            <a:pPr marL="742950" indent="-742950" algn="just">
              <a:buFont typeface="Wingdings" pitchFamily="2" charset="2"/>
              <a:buChar char="Ø"/>
              <a:defRPr/>
            </a:pPr>
            <a:endParaRPr lang="en-US" sz="2400" b="1" dirty="0" smtClean="0">
              <a:latin typeface="+mj-lt"/>
            </a:endParaRPr>
          </a:p>
          <a:p>
            <a:pPr marL="742950" indent="-742950" algn="just">
              <a:buFont typeface="Wingdings" pitchFamily="2" charset="2"/>
              <a:buChar char="Ø"/>
              <a:defRPr/>
            </a:pPr>
            <a:endParaRPr lang="en-US" sz="4200" b="1" dirty="0" smtClean="0">
              <a:latin typeface="+mj-lt"/>
            </a:endParaRPr>
          </a:p>
          <a:p>
            <a:pPr marL="742950" indent="-742950" algn="just">
              <a:buNone/>
              <a:defRPr/>
            </a:pPr>
            <a:endParaRPr lang="en-US" sz="4200" b="1" dirty="0" smtClean="0">
              <a:latin typeface="+mj-lt"/>
            </a:endParaRPr>
          </a:p>
          <a:p>
            <a:pPr>
              <a:defRPr/>
            </a:pPr>
            <a:endParaRPr lang="en-US" dirty="0" smtClean="0">
              <a:latin typeface="+mj-lt"/>
            </a:endParaRPr>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Nepalese Legal System </a:t>
            </a:r>
            <a:br>
              <a:rPr lang="en-US" b="1" dirty="0" smtClean="0"/>
            </a:b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pPr algn="just">
              <a:buFont typeface="Wingdings" pitchFamily="2" charset="2"/>
              <a:buChar char="Ø"/>
            </a:pPr>
            <a:r>
              <a:rPr lang="en-US" dirty="0" smtClean="0"/>
              <a:t>In </a:t>
            </a:r>
            <a:r>
              <a:rPr lang="en-US" dirty="0"/>
              <a:t>Nepalese legal system, a person is practically “assumed guilty until proven innocent”. As soon as a person, or an officer, is charged of a crime, he/she is losses his/her official privileges, expected to resign from his/her post or automatically suspended till the case is “closed” by a court of law</a:t>
            </a:r>
            <a:r>
              <a:rPr lang="en-US" dirty="0" smtClean="0"/>
              <a:t>.</a:t>
            </a:r>
          </a:p>
          <a:p>
            <a:pPr algn="just">
              <a:buFont typeface="Wingdings" pitchFamily="2" charset="2"/>
              <a:buChar char="Ø"/>
            </a:pPr>
            <a:r>
              <a:rPr lang="en-US" dirty="0" smtClean="0"/>
              <a:t> </a:t>
            </a:r>
            <a:r>
              <a:rPr lang="en-US" dirty="0"/>
              <a:t>The Nepalese society normally presumes a person guilty as soon as s/he is charged of a crime. </a:t>
            </a:r>
            <a:endParaRPr lang="en-US" dirty="0" smtClean="0"/>
          </a:p>
          <a:p>
            <a:pPr algn="just">
              <a:buFont typeface="Wingdings" pitchFamily="2" charset="2"/>
              <a:buChar char="Ø"/>
            </a:pPr>
            <a:r>
              <a:rPr lang="en-US" dirty="0" smtClean="0"/>
              <a:t>People </a:t>
            </a:r>
            <a:r>
              <a:rPr lang="en-US" dirty="0"/>
              <a:t>have very low level of faith on the impartiality of justice/legal system. Many persons found guilty by a court, but with good connection, roam in government offices, while persons with low access to resources waits for years, even decades, for court verdict on cases he/she files. </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normAutofit/>
          </a:bodyPr>
          <a:lstStyle/>
          <a:p>
            <a:pPr eaLnBrk="1" hangingPunct="1"/>
            <a:r>
              <a:rPr lang="en-US" sz="40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marL="742950" indent="-742950" algn="just">
              <a:buAutoNum type="arabicPeriod" startAt="2"/>
              <a:defRPr/>
            </a:pPr>
            <a:r>
              <a:rPr lang="en-US" sz="2800" b="1" dirty="0" smtClean="0"/>
              <a:t>Sealed Quotation:</a:t>
            </a:r>
          </a:p>
          <a:p>
            <a:pPr marL="742950" indent="-742950" algn="just">
              <a:buFont typeface="Wingdings" pitchFamily="2" charset="2"/>
              <a:buChar char="Ø"/>
              <a:defRPr/>
            </a:pPr>
            <a:r>
              <a:rPr lang="en-US" sz="2400" b="1" dirty="0" smtClean="0"/>
              <a:t>Before inviting a sealed quotation, a form of sealed quotation stating clearly therein the specifications, quality, quantity terms and conditions of supply and time and other necessary matters of goods, construction work.</a:t>
            </a:r>
          </a:p>
          <a:p>
            <a:pPr marL="742950" indent="-742950" algn="just">
              <a:buFont typeface="Wingdings" pitchFamily="2" charset="2"/>
              <a:buChar char="Ø"/>
              <a:defRPr/>
            </a:pPr>
            <a:r>
              <a:rPr lang="en-US" sz="2400" b="1" dirty="0" smtClean="0"/>
              <a:t>Notice shall be published in a national or local level news paper by giving a period at least of 15 days.</a:t>
            </a:r>
          </a:p>
          <a:p>
            <a:pPr marL="742950" indent="-742950" algn="just">
              <a:buFont typeface="Wingdings" pitchFamily="2" charset="2"/>
              <a:buChar char="Ø"/>
              <a:defRPr/>
            </a:pPr>
            <a:r>
              <a:rPr lang="en-US" sz="2400" b="1" dirty="0" smtClean="0"/>
              <a:t>Sealed quotation once submitted cannot be withdrawn or amended.</a:t>
            </a:r>
          </a:p>
          <a:p>
            <a:pPr marL="742950" indent="-742950" algn="just">
              <a:buFont typeface="Wingdings" pitchFamily="2" charset="2"/>
              <a:buChar char="Ø"/>
              <a:defRPr/>
            </a:pPr>
            <a:r>
              <a:rPr lang="en-US" sz="2400" b="1" dirty="0" smtClean="0"/>
              <a:t>Lowest evaluated sealed quotation falling within the cost estimate after fulfilling the terms and conditions shall have to be approved.</a:t>
            </a:r>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4200" b="1" dirty="0" smtClean="0"/>
          </a:p>
          <a:p>
            <a:pPr marL="742950" indent="-742950" algn="just">
              <a:buNone/>
              <a:defRPr/>
            </a:pPr>
            <a:endParaRPr lang="en-US" sz="4200" b="1" dirty="0" smtClean="0"/>
          </a:p>
          <a:p>
            <a:pPr>
              <a:defRPr/>
            </a:pPr>
            <a:endParaRPr lang="en-US" dirty="0" smtClean="0"/>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lstStyle/>
          <a:p>
            <a:pPr eaLnBrk="1" hangingPunct="1"/>
            <a:r>
              <a:rPr lang="en-US" sz="36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marL="742950" indent="-742950" algn="just">
              <a:buNone/>
              <a:defRPr/>
            </a:pPr>
            <a:r>
              <a:rPr lang="en-US" sz="2800" b="1" dirty="0" smtClean="0"/>
              <a:t>3.	Direct Procurement:</a:t>
            </a:r>
          </a:p>
          <a:p>
            <a:pPr marL="742950" indent="-742950" algn="just">
              <a:buFont typeface="Wingdings" pitchFamily="2" charset="2"/>
              <a:buChar char="Ø"/>
              <a:defRPr/>
            </a:pPr>
            <a:r>
              <a:rPr lang="en-US" sz="2400" b="1" dirty="0" smtClean="0"/>
              <a:t>Section cannot be directly procured from the same individual firm more than 1 time in a fiscal year.</a:t>
            </a:r>
          </a:p>
          <a:p>
            <a:pPr marL="742950" indent="-742950" algn="just">
              <a:buFont typeface="Wingdings" pitchFamily="2" charset="2"/>
              <a:buChar char="Ø"/>
              <a:defRPr/>
            </a:pPr>
            <a:r>
              <a:rPr lang="en-US" sz="2400" b="1" dirty="0" smtClean="0"/>
              <a:t>If only one company has the technical efficiency to fulfillment the procurement requirement.</a:t>
            </a:r>
          </a:p>
          <a:p>
            <a:pPr marL="742950" indent="-742950" algn="just">
              <a:buFont typeface="Wingdings" pitchFamily="2" charset="2"/>
              <a:buChar char="Ø"/>
              <a:defRPr/>
            </a:pPr>
            <a:r>
              <a:rPr lang="en-US" sz="2400" b="1" dirty="0" smtClean="0"/>
              <a:t>If unique qualification is immediately needed for the concerned work.</a:t>
            </a:r>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4200" b="1" dirty="0" smtClean="0"/>
          </a:p>
          <a:p>
            <a:pPr marL="742950" indent="-742950" algn="just">
              <a:buNone/>
              <a:defRPr/>
            </a:pPr>
            <a:endParaRPr lang="en-US" sz="4200" b="1" dirty="0" smtClean="0"/>
          </a:p>
          <a:p>
            <a:pPr>
              <a:defRPr/>
            </a:pPr>
            <a:endParaRPr lang="en-US" dirty="0" smtClean="0"/>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normAutofit/>
          </a:bodyPr>
          <a:lstStyle/>
          <a:p>
            <a:pPr eaLnBrk="1" hangingPunct="1"/>
            <a:r>
              <a:rPr lang="en-US" sz="40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marL="742950" indent="-742950" algn="just">
              <a:buNone/>
              <a:defRPr/>
            </a:pPr>
            <a:r>
              <a:rPr lang="en-US" sz="2800" b="1" dirty="0" smtClean="0">
                <a:latin typeface="+mj-lt"/>
              </a:rPr>
              <a:t>4.	Users Committee:</a:t>
            </a:r>
          </a:p>
          <a:p>
            <a:pPr marL="742950" indent="-742950" algn="just">
              <a:buFont typeface="Wingdings" pitchFamily="2" charset="2"/>
              <a:buChar char="Ø"/>
              <a:defRPr/>
            </a:pPr>
            <a:r>
              <a:rPr lang="en-US" sz="2400" b="1" dirty="0" smtClean="0">
                <a:latin typeface="+mj-lt"/>
              </a:rPr>
              <a:t>The main objective of the project is to create employment and to have the beneficiary community involved.</a:t>
            </a:r>
          </a:p>
          <a:p>
            <a:pPr marL="742950" indent="-742950" algn="just">
              <a:buFont typeface="Wingdings" pitchFamily="2" charset="2"/>
              <a:buChar char="Ø"/>
              <a:defRPr/>
            </a:pPr>
            <a:endParaRPr lang="en-US" sz="2400" b="1" dirty="0" smtClean="0">
              <a:latin typeface="+mj-lt"/>
            </a:endParaRPr>
          </a:p>
          <a:p>
            <a:pPr marL="742950" indent="-742950" algn="just">
              <a:buAutoNum type="arabicPeriod" startAt="5"/>
              <a:defRPr/>
            </a:pPr>
            <a:r>
              <a:rPr lang="en-US" sz="2800" b="1" dirty="0" smtClean="0">
                <a:latin typeface="+mj-lt"/>
              </a:rPr>
              <a:t>Force account(on </a:t>
            </a:r>
            <a:r>
              <a:rPr lang="en-US" sz="2800" b="1" dirty="0" err="1" smtClean="0">
                <a:latin typeface="+mj-lt"/>
              </a:rPr>
              <a:t>Amanat</a:t>
            </a:r>
            <a:r>
              <a:rPr lang="en-US" sz="2800" b="1" dirty="0" smtClean="0">
                <a:latin typeface="+mj-lt"/>
              </a:rPr>
              <a:t>):</a:t>
            </a:r>
          </a:p>
          <a:p>
            <a:pPr marL="742950" indent="-742950" algn="just">
              <a:buFont typeface="Wingdings" pitchFamily="2" charset="2"/>
              <a:buChar char="Ø"/>
              <a:defRPr/>
            </a:pPr>
            <a:r>
              <a:rPr lang="en-US" sz="2400" b="1" dirty="0" smtClean="0">
                <a:latin typeface="+mj-lt"/>
              </a:rPr>
              <a:t>Construction work to be carried out by a Public Entity Itself.</a:t>
            </a:r>
          </a:p>
          <a:p>
            <a:pPr marL="742950" indent="-742950" algn="just">
              <a:buFont typeface="Wingdings" pitchFamily="2" charset="2"/>
              <a:buChar char="Ø"/>
              <a:defRPr/>
            </a:pPr>
            <a:r>
              <a:rPr lang="en-US" sz="2400" b="1" dirty="0" smtClean="0">
                <a:latin typeface="+mj-lt"/>
              </a:rPr>
              <a:t>Size, nature and location of the work being unsuitable for competitive bidding.</a:t>
            </a:r>
          </a:p>
          <a:p>
            <a:pPr marL="742950" indent="-742950" algn="just">
              <a:buFont typeface="Wingdings" pitchFamily="2" charset="2"/>
              <a:buChar char="Ø"/>
              <a:defRPr/>
            </a:pPr>
            <a:r>
              <a:rPr lang="en-US" sz="2400" b="1" dirty="0" smtClean="0">
                <a:latin typeface="+mj-lt"/>
              </a:rPr>
              <a:t>No contractor is interested in carrying out the works.</a:t>
            </a:r>
          </a:p>
          <a:p>
            <a:pPr marL="742950" indent="-742950" algn="just">
              <a:buFont typeface="Wingdings" pitchFamily="2" charset="2"/>
              <a:buChar char="Ø"/>
              <a:defRPr/>
            </a:pPr>
            <a:r>
              <a:rPr lang="en-US" sz="2400" b="1" dirty="0" smtClean="0">
                <a:latin typeface="+mj-lt"/>
              </a:rPr>
              <a:t>Emergencies.</a:t>
            </a:r>
          </a:p>
          <a:p>
            <a:pPr marL="742950" indent="-742950" algn="just">
              <a:buNone/>
              <a:defRPr/>
            </a:pPr>
            <a:endParaRPr lang="en-US" sz="2400" b="1" dirty="0" smtClean="0">
              <a:latin typeface="+mj-lt"/>
            </a:endParaRPr>
          </a:p>
          <a:p>
            <a:pPr marL="742950" indent="-742950" algn="just">
              <a:buFont typeface="Wingdings" pitchFamily="2" charset="2"/>
              <a:buChar char="Ø"/>
              <a:defRPr/>
            </a:pPr>
            <a:endParaRPr lang="en-US" sz="2400" b="1" dirty="0" smtClean="0">
              <a:latin typeface="+mj-lt"/>
            </a:endParaRPr>
          </a:p>
          <a:p>
            <a:pPr marL="742950" indent="-742950" algn="just">
              <a:buFont typeface="Wingdings" pitchFamily="2" charset="2"/>
              <a:buChar char="Ø"/>
              <a:defRPr/>
            </a:pPr>
            <a:endParaRPr lang="en-US" sz="2400" b="1" dirty="0" smtClean="0">
              <a:latin typeface="+mj-lt"/>
            </a:endParaRPr>
          </a:p>
          <a:p>
            <a:pPr marL="742950" indent="-742950" algn="just">
              <a:buFont typeface="Wingdings" pitchFamily="2" charset="2"/>
              <a:buChar char="Ø"/>
              <a:defRPr/>
            </a:pPr>
            <a:endParaRPr lang="en-US" sz="2400" b="1" dirty="0" smtClean="0">
              <a:latin typeface="+mj-lt"/>
            </a:endParaRPr>
          </a:p>
          <a:p>
            <a:pPr marL="742950" indent="-742950" algn="just">
              <a:buFont typeface="Wingdings" pitchFamily="2" charset="2"/>
              <a:buChar char="Ø"/>
              <a:defRPr/>
            </a:pPr>
            <a:endParaRPr lang="en-US" sz="4200" b="1" dirty="0" smtClean="0">
              <a:latin typeface="+mj-lt"/>
            </a:endParaRPr>
          </a:p>
          <a:p>
            <a:pPr marL="742950" indent="-742950" algn="just">
              <a:buNone/>
              <a:defRPr/>
            </a:pPr>
            <a:endParaRPr lang="en-US" sz="4200" b="1" dirty="0" smtClean="0">
              <a:latin typeface="+mj-lt"/>
            </a:endParaRPr>
          </a:p>
          <a:p>
            <a:pPr>
              <a:defRPr/>
            </a:pPr>
            <a:endParaRPr lang="en-US" dirty="0" smtClean="0">
              <a:latin typeface="+mj-lt"/>
            </a:endParaRPr>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1020762"/>
          </a:xfrm>
        </p:spPr>
        <p:txBody>
          <a:bodyPr>
            <a:normAutofit/>
          </a:bodyPr>
          <a:lstStyle/>
          <a:p>
            <a:pPr eaLnBrk="1" hangingPunct="1"/>
            <a:r>
              <a:rPr lang="en-US" sz="4000" b="1" dirty="0" smtClean="0">
                <a:cs typeface="Times New Roman" pitchFamily="18" charset="0"/>
              </a:rPr>
              <a:t> Method of Work Execution</a:t>
            </a:r>
          </a:p>
        </p:txBody>
      </p:sp>
      <p:sp>
        <p:nvSpPr>
          <p:cNvPr id="3" name="Content Placeholder 2"/>
          <p:cNvSpPr>
            <a:spLocks noGrp="1"/>
          </p:cNvSpPr>
          <p:nvPr>
            <p:ph idx="1"/>
          </p:nvPr>
        </p:nvSpPr>
        <p:spPr>
          <a:xfrm>
            <a:off x="228600" y="1524000"/>
            <a:ext cx="8686800" cy="5181600"/>
          </a:xfrm>
        </p:spPr>
        <p:txBody>
          <a:bodyPr rtlCol="0">
            <a:normAutofit/>
          </a:bodyPr>
          <a:lstStyle/>
          <a:p>
            <a:pPr marL="742950" indent="-742950" algn="just">
              <a:buNone/>
              <a:defRPr/>
            </a:pPr>
            <a:r>
              <a:rPr lang="en-US" sz="2800" b="1" dirty="0" smtClean="0"/>
              <a:t>6.	Special circumstances:</a:t>
            </a:r>
          </a:p>
          <a:p>
            <a:pPr marL="742950" indent="-742950" algn="just">
              <a:buFont typeface="Wingdings" pitchFamily="2" charset="2"/>
              <a:buChar char="Ø"/>
              <a:defRPr/>
            </a:pPr>
            <a:r>
              <a:rPr lang="en-US" sz="2400" b="1" dirty="0" smtClean="0"/>
              <a:t>Emergency/ Special circumstances</a:t>
            </a:r>
          </a:p>
          <a:p>
            <a:pPr marL="742950" indent="-742950" algn="just">
              <a:buFont typeface="Wingdings" pitchFamily="2" charset="2"/>
              <a:buChar char="Ø"/>
              <a:defRPr/>
            </a:pPr>
            <a:r>
              <a:rPr lang="en-US" sz="2400" b="1" dirty="0" smtClean="0"/>
              <a:t>depends on contract amount.</a:t>
            </a:r>
          </a:p>
          <a:p>
            <a:pPr marL="742950" indent="-742950" algn="just">
              <a:buNone/>
              <a:defRPr/>
            </a:pPr>
            <a:r>
              <a:rPr lang="en-US" sz="2400" b="1" dirty="0" smtClean="0"/>
              <a:t>7.Catlogue shopping</a:t>
            </a:r>
          </a:p>
          <a:p>
            <a:pPr marL="742950" indent="-742950" algn="just">
              <a:buNone/>
              <a:defRPr/>
            </a:pPr>
            <a:r>
              <a:rPr lang="en-US" sz="2400" b="1" dirty="0" smtClean="0"/>
              <a:t>8. Limited tendering</a:t>
            </a:r>
          </a:p>
          <a:p>
            <a:pPr marL="742950" indent="-742950" algn="just">
              <a:buNone/>
              <a:defRPr/>
            </a:pPr>
            <a:r>
              <a:rPr lang="en-US" sz="2400" b="1" dirty="0" smtClean="0"/>
              <a:t>9. Buy back method</a:t>
            </a:r>
          </a:p>
          <a:p>
            <a:pPr marL="742950" indent="-742950" algn="just">
              <a:buNone/>
              <a:defRPr/>
            </a:pPr>
            <a:r>
              <a:rPr lang="en-US" sz="2400" b="1" dirty="0" smtClean="0"/>
              <a:t>10 . </a:t>
            </a:r>
            <a:r>
              <a:rPr lang="en-US" sz="2400" b="1" smtClean="0"/>
              <a:t>Lump-  </a:t>
            </a:r>
            <a:r>
              <a:rPr lang="en-US" sz="2400" b="1" dirty="0" smtClean="0"/>
              <a:t>sum method</a:t>
            </a:r>
          </a:p>
          <a:p>
            <a:pPr marL="742950" indent="-742950" algn="just">
              <a:buNone/>
              <a:defRPr/>
            </a:pPr>
            <a:endParaRPr lang="en-US" sz="2400" b="1" dirty="0" smtClean="0"/>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2400" b="1" dirty="0" smtClean="0"/>
          </a:p>
          <a:p>
            <a:pPr marL="742950" indent="-742950" algn="just">
              <a:buFont typeface="Wingdings" pitchFamily="2" charset="2"/>
              <a:buChar char="Ø"/>
              <a:defRPr/>
            </a:pPr>
            <a:endParaRPr lang="en-US" sz="4200" b="1" dirty="0" smtClean="0"/>
          </a:p>
          <a:p>
            <a:pPr marL="742950" indent="-742950" algn="just">
              <a:buNone/>
              <a:defRPr/>
            </a:pPr>
            <a:endParaRPr lang="en-US" sz="4200" b="1" dirty="0" smtClean="0"/>
          </a:p>
          <a:p>
            <a:pPr>
              <a:defRPr/>
            </a:pPr>
            <a:endParaRPr lang="en-US" dirty="0" smtClean="0"/>
          </a:p>
        </p:txBody>
      </p:sp>
      <p:sp>
        <p:nvSpPr>
          <p:cNvPr id="4" name="Slide Number Placeholder 3"/>
          <p:cNvSpPr>
            <a:spLocks noGrp="1"/>
          </p:cNvSpPr>
          <p:nvPr>
            <p:ph type="sldNum" sz="quarter" idx="12"/>
          </p:nvPr>
        </p:nvSpPr>
        <p:spPr/>
        <p:txBody>
          <a:bodyPr/>
          <a:lstStyle/>
          <a:p>
            <a:pPr>
              <a:defRPr/>
            </a:pPr>
            <a:fld id="{222FDFAD-DB0C-467E-8051-B1C6D33543B6}" type="slidenum">
              <a:rPr lang="en-US"/>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cs typeface="Times New Roman" pitchFamily="18" charset="0"/>
              </a:rPr>
              <a:t>TENDERING PROCESS</a:t>
            </a:r>
            <a:endParaRPr lang="en-SG" sz="4000" b="1" dirty="0" smtClean="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lgn="just">
              <a:buFont typeface="Wingdings" pitchFamily="2" charset="2"/>
              <a:buChar char="Ø"/>
            </a:pPr>
            <a:r>
              <a:rPr lang="en-US" dirty="0" smtClean="0">
                <a:latin typeface="+mj-lt"/>
                <a:cs typeface="Times New Roman" panose="02020603050405020304" pitchFamily="18" charset="0"/>
              </a:rPr>
              <a:t>A </a:t>
            </a:r>
            <a:r>
              <a:rPr lang="en-US" dirty="0" smtClean="0">
                <a:latin typeface="+mj-lt"/>
                <a:cs typeface="Times New Roman" panose="02020603050405020304" pitchFamily="18" charset="0"/>
                <a:hlinkClick r:id="rId3" tooltip="Tender"/>
              </a:rPr>
              <a:t>tender</a:t>
            </a:r>
            <a:r>
              <a:rPr lang="en-US" dirty="0" smtClean="0">
                <a:latin typeface="+mj-lt"/>
                <a:cs typeface="Times New Roman" panose="02020603050405020304" pitchFamily="18" charset="0"/>
              </a:rPr>
              <a:t> is a submission made by a prospective </a:t>
            </a:r>
            <a:r>
              <a:rPr lang="en-US" dirty="0" smtClean="0">
                <a:latin typeface="+mj-lt"/>
                <a:cs typeface="Times New Roman" panose="02020603050405020304" pitchFamily="18" charset="0"/>
                <a:hlinkClick r:id="rId4" tooltip="Supplier"/>
              </a:rPr>
              <a:t>supplier</a:t>
            </a:r>
            <a:r>
              <a:rPr lang="en-US" dirty="0" smtClean="0">
                <a:latin typeface="+mj-lt"/>
                <a:cs typeface="Times New Roman" panose="02020603050405020304" pitchFamily="18" charset="0"/>
              </a:rPr>
              <a:t> in response to an </a:t>
            </a:r>
            <a:r>
              <a:rPr lang="en-US" dirty="0" smtClean="0">
                <a:latin typeface="+mj-lt"/>
                <a:cs typeface="Times New Roman" panose="02020603050405020304" pitchFamily="18" charset="0"/>
                <a:hlinkClick r:id="rId5" tooltip="Invitation to tender"/>
              </a:rPr>
              <a:t>invitation to tender</a:t>
            </a:r>
            <a:r>
              <a:rPr lang="en-US" dirty="0" smtClean="0">
                <a:latin typeface="+mj-lt"/>
                <a:cs typeface="Times New Roman" panose="02020603050405020304" pitchFamily="18" charset="0"/>
              </a:rPr>
              <a:t>. It makes an offer for the supply of goods or services.</a:t>
            </a:r>
          </a:p>
          <a:p>
            <a:pPr algn="just">
              <a:buFont typeface="Wingdings" pitchFamily="2" charset="2"/>
              <a:buChar char="Ø"/>
            </a:pPr>
            <a:r>
              <a:rPr lang="en-US" dirty="0" smtClean="0">
                <a:latin typeface="+mj-lt"/>
                <a:cs typeface="Times New Roman" panose="02020603050405020304" pitchFamily="18" charset="0"/>
              </a:rPr>
              <a:t>In construction, the main </a:t>
            </a:r>
            <a:r>
              <a:rPr lang="en-US" dirty="0" smtClean="0">
                <a:latin typeface="+mj-lt"/>
                <a:cs typeface="Times New Roman" panose="02020603050405020304" pitchFamily="18" charset="0"/>
                <a:hlinkClick r:id="rId6" tooltip="Tender process"/>
              </a:rPr>
              <a:t>tender process</a:t>
            </a:r>
            <a:r>
              <a:rPr lang="en-US" dirty="0" smtClean="0">
                <a:latin typeface="+mj-lt"/>
                <a:cs typeface="Times New Roman" panose="02020603050405020304" pitchFamily="18" charset="0"/>
              </a:rPr>
              <a:t> is generally for the selection of the </a:t>
            </a:r>
            <a:r>
              <a:rPr lang="en-US" dirty="0" smtClean="0">
                <a:latin typeface="+mj-lt"/>
                <a:cs typeface="Times New Roman" panose="02020603050405020304" pitchFamily="18" charset="0"/>
                <a:hlinkClick r:id="rId7" tooltip="Contractor"/>
              </a:rPr>
              <a:t>contractor</a:t>
            </a:r>
            <a:r>
              <a:rPr lang="en-US" dirty="0" smtClean="0">
                <a:latin typeface="+mj-lt"/>
                <a:cs typeface="Times New Roman" panose="02020603050405020304" pitchFamily="18" charset="0"/>
              </a:rPr>
              <a:t> that will construct the works. </a:t>
            </a:r>
            <a:endParaRPr lang="en-SG"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C3F1124-7F03-4D46-AAD1-6F073D7C9DC3}" type="slidenum">
              <a:rPr lang="en-US" smtClean="0"/>
              <a:pPr>
                <a:defRPr/>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Autofit/>
          </a:bodyPr>
          <a:lstStyle/>
          <a:p>
            <a:r>
              <a:rPr lang="en-US" sz="4000" b="1" dirty="0" smtClean="0"/>
              <a:t>DETAIL INFORMATION IN TENDER NOTICE</a:t>
            </a:r>
            <a:r>
              <a:rPr lang="en-US" dirty="0"/>
              <a:t/>
            </a:r>
            <a:br>
              <a:rPr lang="en-US" dirty="0"/>
            </a:br>
            <a:endParaRPr lang="en-US" dirty="0"/>
          </a:p>
        </p:txBody>
      </p:sp>
      <p:sp>
        <p:nvSpPr>
          <p:cNvPr id="3" name="Content Placeholder 2"/>
          <p:cNvSpPr>
            <a:spLocks noGrp="1"/>
          </p:cNvSpPr>
          <p:nvPr>
            <p:ph idx="1"/>
          </p:nvPr>
        </p:nvSpPr>
        <p:spPr>
          <a:xfrm>
            <a:off x="457200" y="1143000"/>
            <a:ext cx="8382000" cy="5257800"/>
          </a:xfrm>
        </p:spPr>
        <p:txBody>
          <a:bodyPr>
            <a:normAutofit lnSpcReduction="10000"/>
          </a:bodyPr>
          <a:lstStyle/>
          <a:p>
            <a:pPr lvl="0">
              <a:buFont typeface="Wingdings" pitchFamily="2" charset="2"/>
              <a:buChar char="Ø"/>
            </a:pPr>
            <a:r>
              <a:rPr lang="en-US" dirty="0">
                <a:latin typeface="+mj-lt"/>
              </a:rPr>
              <a:t>Na</a:t>
            </a:r>
            <a:r>
              <a:rPr lang="en-US" dirty="0">
                <a:latin typeface="+mj-lt"/>
                <a:cs typeface="Times New Roman" panose="02020603050405020304" pitchFamily="18" charset="0"/>
              </a:rPr>
              <a:t>me of the Authority publishing the notice.</a:t>
            </a:r>
          </a:p>
          <a:p>
            <a:pPr lvl="0">
              <a:buFont typeface="Wingdings" pitchFamily="2" charset="2"/>
              <a:buChar char="Ø"/>
            </a:pPr>
            <a:r>
              <a:rPr lang="en-US" dirty="0">
                <a:latin typeface="+mj-lt"/>
                <a:cs typeface="Times New Roman" panose="02020603050405020304" pitchFamily="18" charset="0"/>
              </a:rPr>
              <a:t>First date of publication</a:t>
            </a:r>
          </a:p>
          <a:p>
            <a:pPr lvl="0">
              <a:buFont typeface="Wingdings" pitchFamily="2" charset="2"/>
              <a:buChar char="Ø"/>
            </a:pPr>
            <a:r>
              <a:rPr lang="en-US" dirty="0">
                <a:latin typeface="+mj-lt"/>
                <a:cs typeface="Times New Roman" panose="02020603050405020304" pitchFamily="18" charset="0"/>
              </a:rPr>
              <a:t>Brief description of the job.</a:t>
            </a:r>
          </a:p>
          <a:p>
            <a:pPr lvl="0">
              <a:buFont typeface="Wingdings" pitchFamily="2" charset="2"/>
              <a:buChar char="Ø"/>
            </a:pPr>
            <a:r>
              <a:rPr lang="en-US" dirty="0">
                <a:latin typeface="+mj-lt"/>
                <a:cs typeface="Times New Roman" panose="02020603050405020304" pitchFamily="18" charset="0"/>
              </a:rPr>
              <a:t>Date, time and place </a:t>
            </a:r>
            <a:r>
              <a:rPr lang="en-US" dirty="0" smtClean="0">
                <a:latin typeface="+mj-lt"/>
                <a:cs typeface="Times New Roman" panose="02020603050405020304" pitchFamily="18" charset="0"/>
              </a:rPr>
              <a:t>where the </a:t>
            </a:r>
            <a:r>
              <a:rPr lang="en-US" dirty="0">
                <a:latin typeface="+mj-lt"/>
                <a:cs typeface="Times New Roman" panose="02020603050405020304" pitchFamily="18" charset="0"/>
              </a:rPr>
              <a:t>tender document is available and to be submitted.</a:t>
            </a:r>
          </a:p>
          <a:p>
            <a:pPr lvl="0">
              <a:buFont typeface="Wingdings" pitchFamily="2" charset="2"/>
              <a:buChar char="Ø"/>
            </a:pPr>
            <a:r>
              <a:rPr lang="en-US" dirty="0">
                <a:latin typeface="+mj-lt"/>
                <a:cs typeface="Times New Roman" panose="02020603050405020304" pitchFamily="18" charset="0"/>
              </a:rPr>
              <a:t>Cost of tender document.</a:t>
            </a:r>
          </a:p>
          <a:p>
            <a:pPr lvl="0">
              <a:buFont typeface="Wingdings" pitchFamily="2" charset="2"/>
              <a:buChar char="Ø"/>
            </a:pPr>
            <a:r>
              <a:rPr lang="en-US" dirty="0">
                <a:latin typeface="+mj-lt"/>
                <a:cs typeface="Times New Roman" panose="02020603050405020304" pitchFamily="18" charset="0"/>
              </a:rPr>
              <a:t>Cost estimate (optional)</a:t>
            </a:r>
          </a:p>
          <a:p>
            <a:pPr lvl="0">
              <a:buFont typeface="Wingdings" pitchFamily="2" charset="2"/>
              <a:buChar char="Ø"/>
            </a:pPr>
            <a:r>
              <a:rPr lang="en-US" b="1" dirty="0" smtClean="0">
                <a:latin typeface="+mj-lt"/>
                <a:cs typeface="Times New Roman" panose="02020603050405020304" pitchFamily="18" charset="0"/>
              </a:rPr>
              <a:t>Earnest </a:t>
            </a:r>
            <a:r>
              <a:rPr lang="en-US" b="1" dirty="0">
                <a:latin typeface="+mj-lt"/>
                <a:cs typeface="Times New Roman" panose="02020603050405020304" pitchFamily="18" charset="0"/>
              </a:rPr>
              <a:t>money </a:t>
            </a:r>
            <a:r>
              <a:rPr lang="en-US" dirty="0">
                <a:latin typeface="+mj-lt"/>
                <a:cs typeface="Times New Roman" panose="02020603050405020304" pitchFamily="18" charset="0"/>
              </a:rPr>
              <a:t>and </a:t>
            </a:r>
            <a:r>
              <a:rPr lang="en-US" b="1" dirty="0">
                <a:latin typeface="+mj-lt"/>
                <a:cs typeface="Times New Roman" panose="02020603050405020304" pitchFamily="18" charset="0"/>
              </a:rPr>
              <a:t>security deposit </a:t>
            </a:r>
            <a:r>
              <a:rPr lang="en-US" dirty="0">
                <a:latin typeface="+mj-lt"/>
                <a:cs typeface="Times New Roman" panose="02020603050405020304" pitchFamily="18" charset="0"/>
              </a:rPr>
              <a:t>amount.</a:t>
            </a:r>
          </a:p>
          <a:p>
            <a:pPr lvl="0">
              <a:buFont typeface="Wingdings" pitchFamily="2" charset="2"/>
              <a:buChar char="Ø"/>
            </a:pPr>
            <a:r>
              <a:rPr lang="en-US" dirty="0" smtClean="0">
                <a:latin typeface="+mj-lt"/>
                <a:cs typeface="Times New Roman" panose="02020603050405020304" pitchFamily="18" charset="0"/>
              </a:rPr>
              <a:t>Date, time and place where the tender will open.</a:t>
            </a:r>
          </a:p>
          <a:p>
            <a:pPr>
              <a:buFont typeface="Wingdings" pitchFamily="2" charset="2"/>
              <a:buChar char="Ø"/>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3"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7" dur="5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01000" cy="1143000"/>
          </a:xfrm>
        </p:spPr>
        <p:txBody>
          <a:bodyPr>
            <a:normAutofit fontScale="90000"/>
          </a:bodyPr>
          <a:lstStyle/>
          <a:p>
            <a:r>
              <a:rPr lang="en-US" b="1" dirty="0" smtClean="0"/>
              <a:t>EARNEST MONEY OR BID SECURITY</a:t>
            </a:r>
            <a:r>
              <a:rPr lang="en-US" dirty="0"/>
              <a:t/>
            </a:r>
            <a:br>
              <a:rPr lang="en-US" dirty="0"/>
            </a:br>
            <a:endParaRPr lang="en-US" dirty="0"/>
          </a:p>
        </p:txBody>
      </p:sp>
      <p:sp>
        <p:nvSpPr>
          <p:cNvPr id="3" name="Content Placeholder 2"/>
          <p:cNvSpPr>
            <a:spLocks noGrp="1"/>
          </p:cNvSpPr>
          <p:nvPr>
            <p:ph idx="1"/>
          </p:nvPr>
        </p:nvSpPr>
        <p:spPr>
          <a:xfrm>
            <a:off x="381000" y="1066800"/>
            <a:ext cx="8458200" cy="5410200"/>
          </a:xfrm>
        </p:spPr>
        <p:txBody>
          <a:bodyPr>
            <a:normAutofit/>
          </a:bodyPr>
          <a:lstStyle/>
          <a:p>
            <a:pPr lvl="0" algn="just">
              <a:buFont typeface="Wingdings" pitchFamily="2" charset="2"/>
              <a:buChar char="Ø"/>
            </a:pPr>
            <a:r>
              <a:rPr lang="en-US" dirty="0" smtClean="0">
                <a:latin typeface="+mj-lt"/>
                <a:cs typeface="Times New Roman" panose="02020603050405020304" pitchFamily="18" charset="0"/>
              </a:rPr>
              <a:t>It </a:t>
            </a:r>
            <a:r>
              <a:rPr lang="en-US" dirty="0">
                <a:latin typeface="+mj-lt"/>
                <a:cs typeface="Times New Roman" panose="02020603050405020304" pitchFamily="18" charset="0"/>
              </a:rPr>
              <a:t>is the amount of money deposited while bidding as a guarantee of the party's willingness of carrying out the work if awarded to him. </a:t>
            </a:r>
          </a:p>
          <a:p>
            <a:pPr lvl="0" algn="just">
              <a:buFont typeface="Wingdings" pitchFamily="2" charset="2"/>
              <a:buChar char="Ø"/>
            </a:pPr>
            <a:r>
              <a:rPr lang="en-US" dirty="0" smtClean="0">
                <a:latin typeface="+mj-lt"/>
                <a:cs typeface="Times New Roman" panose="02020603050405020304" pitchFamily="18" charset="0"/>
              </a:rPr>
              <a:t>2-3</a:t>
            </a:r>
            <a:r>
              <a:rPr lang="en-US" dirty="0">
                <a:latin typeface="+mj-lt"/>
                <a:cs typeface="Times New Roman" panose="02020603050405020304" pitchFamily="18" charset="0"/>
              </a:rPr>
              <a:t>% of the Project cost is demanded as earnest money. </a:t>
            </a:r>
          </a:p>
          <a:p>
            <a:pPr lvl="0" algn="just">
              <a:buFont typeface="Wingdings" pitchFamily="2" charset="2"/>
              <a:buChar char="Ø"/>
            </a:pPr>
            <a:r>
              <a:rPr lang="en-US" dirty="0" smtClean="0">
                <a:latin typeface="+mj-lt"/>
                <a:cs typeface="Times New Roman" panose="02020603050405020304" pitchFamily="18" charset="0"/>
              </a:rPr>
              <a:t>This fund is refunded to unsuccessful bidder. </a:t>
            </a:r>
          </a:p>
          <a:p>
            <a:pPr lvl="0" algn="just">
              <a:buFont typeface="Wingdings" pitchFamily="2" charset="2"/>
              <a:buChar char="Ø"/>
            </a:pPr>
            <a:r>
              <a:rPr lang="en-US" dirty="0" smtClean="0">
                <a:latin typeface="+mj-lt"/>
                <a:cs typeface="Times New Roman" panose="02020603050405020304" pitchFamily="18" charset="0"/>
              </a:rPr>
              <a:t>If </a:t>
            </a:r>
            <a:r>
              <a:rPr lang="en-US" dirty="0">
                <a:latin typeface="+mj-lt"/>
                <a:cs typeface="Times New Roman" panose="02020603050405020304" pitchFamily="18" charset="0"/>
              </a:rPr>
              <a:t>a successful bidder fails to carry on (sign) the contract, this amount is </a:t>
            </a:r>
            <a:r>
              <a:rPr lang="en-US" dirty="0" smtClean="0">
                <a:latin typeface="+mj-lt"/>
                <a:cs typeface="Times New Roman" panose="02020603050405020304" pitchFamily="18" charset="0"/>
              </a:rPr>
              <a:t>forfeited.</a:t>
            </a:r>
            <a:endParaRPr lang="en-US" dirty="0">
              <a:latin typeface="+mj-lt"/>
              <a:cs typeface="Times New Roman" panose="02020603050405020304" pitchFamily="18" charset="0"/>
            </a:endParaRPr>
          </a:p>
          <a:p>
            <a:pPr>
              <a:buFont typeface="Wingdings" pitchFamily="2" charset="2"/>
              <a:buChar char="Ø"/>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PERFOMANCE GUARANTEE</a:t>
            </a:r>
            <a:endParaRPr lang="en-US" b="1" dirty="0"/>
          </a:p>
        </p:txBody>
      </p:sp>
      <p:sp>
        <p:nvSpPr>
          <p:cNvPr id="3" name="Content Placeholder 2"/>
          <p:cNvSpPr>
            <a:spLocks noGrp="1"/>
          </p:cNvSpPr>
          <p:nvPr>
            <p:ph idx="1"/>
          </p:nvPr>
        </p:nvSpPr>
        <p:spPr>
          <a:xfrm>
            <a:off x="457200" y="1219200"/>
            <a:ext cx="8229600" cy="5181600"/>
          </a:xfrm>
        </p:spPr>
        <p:txBody>
          <a:bodyPr/>
          <a:lstStyle/>
          <a:p>
            <a:pPr algn="just">
              <a:buFont typeface="Wingdings" pitchFamily="2" charset="2"/>
              <a:buChar char="Ø"/>
            </a:pPr>
            <a:r>
              <a:rPr lang="en-US" sz="3600" dirty="0" smtClean="0">
                <a:latin typeface="+mj-lt"/>
                <a:cs typeface="Times New Roman" panose="02020603050405020304" pitchFamily="18" charset="0"/>
              </a:rPr>
              <a:t>It is the amount deposited by successful bidder as a security for satisfactory performance.</a:t>
            </a:r>
          </a:p>
          <a:p>
            <a:pPr algn="just">
              <a:buFont typeface="Wingdings" pitchFamily="2" charset="2"/>
              <a:buChar char="Ø"/>
            </a:pPr>
            <a:r>
              <a:rPr lang="en-US" sz="3600" dirty="0" smtClean="0">
                <a:latin typeface="+mj-lt"/>
                <a:cs typeface="Times New Roman" panose="02020603050405020304" pitchFamily="18" charset="0"/>
              </a:rPr>
              <a:t>In Nepal, it is  5% of bid amount for Nepalese firm &amp; 10% for foreign party.</a:t>
            </a:r>
          </a:p>
          <a:p>
            <a:pPr algn="just">
              <a:buFont typeface="Wingdings" pitchFamily="2" charset="2"/>
              <a:buChar char="Ø"/>
            </a:pPr>
            <a:r>
              <a:rPr lang="en-US" sz="3600" dirty="0" smtClean="0">
                <a:latin typeface="+mj-lt"/>
                <a:cs typeface="Times New Roman" panose="02020603050405020304" pitchFamily="18" charset="0"/>
              </a:rPr>
              <a:t>It is refunded after defect liability period.</a:t>
            </a:r>
          </a:p>
          <a:p>
            <a:pPr algn="just">
              <a:buFont typeface="Wingdings" pitchFamily="2" charset="2"/>
              <a:buChar char="Ø"/>
            </a:pPr>
            <a:r>
              <a:rPr lang="en-US" sz="3600" dirty="0" smtClean="0">
                <a:latin typeface="+mj-lt"/>
                <a:cs typeface="Times New Roman" panose="02020603050405020304" pitchFamily="18" charset="0"/>
              </a:rPr>
              <a:t>If contractor fails to carry on his duty, this amount is forfeited.</a:t>
            </a:r>
            <a:endParaRPr lang="en-US" sz="36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TENDER DOCUMENTS CONTAINS</a:t>
            </a:r>
            <a:r>
              <a:rPr lang="en-US" sz="3600" b="1" dirty="0" smtClean="0"/>
              <a:t/>
            </a:r>
            <a:br>
              <a:rPr lang="en-US" sz="3600" b="1" dirty="0" smtClean="0"/>
            </a:br>
            <a:endParaRPr lang="en-US" sz="3600" b="1" dirty="0"/>
          </a:p>
        </p:txBody>
      </p:sp>
      <p:sp>
        <p:nvSpPr>
          <p:cNvPr id="3" name="Content Placeholder 2"/>
          <p:cNvSpPr>
            <a:spLocks noGrp="1"/>
          </p:cNvSpPr>
          <p:nvPr>
            <p:ph idx="1"/>
          </p:nvPr>
        </p:nvSpPr>
        <p:spPr>
          <a:xfrm>
            <a:off x="457200" y="1143000"/>
            <a:ext cx="8229600" cy="4983163"/>
          </a:xfrm>
        </p:spPr>
        <p:txBody>
          <a:bodyPr/>
          <a:lstStyle/>
          <a:p>
            <a:pPr>
              <a:buFont typeface="Wingdings" pitchFamily="2" charset="2"/>
              <a:buChar char="Ø"/>
            </a:pPr>
            <a:r>
              <a:rPr lang="en-US" dirty="0" smtClean="0"/>
              <a:t>Tender Notice</a:t>
            </a:r>
          </a:p>
          <a:p>
            <a:pPr>
              <a:buFont typeface="Wingdings" pitchFamily="2" charset="2"/>
              <a:buChar char="Ø"/>
            </a:pPr>
            <a:r>
              <a:rPr lang="en-US" dirty="0" smtClean="0"/>
              <a:t>Form of Contract agreement</a:t>
            </a:r>
          </a:p>
          <a:p>
            <a:pPr>
              <a:buFont typeface="Wingdings" pitchFamily="2" charset="2"/>
              <a:buChar char="Ø"/>
            </a:pPr>
            <a:r>
              <a:rPr lang="en-US" dirty="0" smtClean="0"/>
              <a:t>Conditions of Contract</a:t>
            </a:r>
          </a:p>
          <a:p>
            <a:pPr>
              <a:buFont typeface="Wingdings" pitchFamily="2" charset="2"/>
              <a:buChar char="Ø"/>
            </a:pPr>
            <a:r>
              <a:rPr lang="en-US" dirty="0" smtClean="0"/>
              <a:t>Drawing</a:t>
            </a:r>
          </a:p>
          <a:p>
            <a:pPr>
              <a:buFont typeface="Wingdings" pitchFamily="2" charset="2"/>
              <a:buChar char="Ø"/>
            </a:pPr>
            <a:r>
              <a:rPr lang="en-US" dirty="0" smtClean="0"/>
              <a:t>Specifications</a:t>
            </a:r>
          </a:p>
          <a:p>
            <a:pPr>
              <a:buFont typeface="Wingdings" pitchFamily="2" charset="2"/>
              <a:buChar char="Ø"/>
            </a:pPr>
            <a:r>
              <a:rPr lang="en-US" dirty="0" err="1" smtClean="0"/>
              <a:t>BoQ</a:t>
            </a:r>
            <a:r>
              <a:rPr lang="en-US" dirty="0" smtClean="0"/>
              <a:t>(bill of Quantities)</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BIDDING PROCESS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dirty="0" smtClean="0"/>
              <a:t>The Competitive </a:t>
            </a:r>
            <a:r>
              <a:rPr lang="en-US" dirty="0"/>
              <a:t>Bidding </a:t>
            </a:r>
            <a:r>
              <a:rPr lang="en-US" dirty="0" smtClean="0"/>
              <a:t>process </a:t>
            </a:r>
            <a:r>
              <a:rPr lang="en-US" dirty="0"/>
              <a:t>includes six main phases: </a:t>
            </a:r>
          </a:p>
          <a:p>
            <a:pPr marL="514350" lvl="0" indent="-514350">
              <a:buFont typeface="+mj-lt"/>
              <a:buAutoNum type="arabicPeriod"/>
            </a:pPr>
            <a:r>
              <a:rPr lang="en-US" dirty="0" smtClean="0"/>
              <a:t>Advertisement,</a:t>
            </a:r>
            <a:endParaRPr lang="en-US" dirty="0"/>
          </a:p>
          <a:p>
            <a:pPr marL="514350" lvl="0" indent="-514350">
              <a:buFont typeface="+mj-lt"/>
              <a:buAutoNum type="arabicPeriod"/>
            </a:pPr>
            <a:r>
              <a:rPr lang="en-US" dirty="0"/>
              <a:t> Preparation and Issuing of the Bidding Document, </a:t>
            </a:r>
          </a:p>
          <a:p>
            <a:pPr marL="514350" lvl="0" indent="-514350">
              <a:buFont typeface="+mj-lt"/>
              <a:buAutoNum type="arabicPeriod"/>
            </a:pPr>
            <a:r>
              <a:rPr lang="en-US" dirty="0"/>
              <a:t>Bid Preparation and Submission, </a:t>
            </a:r>
          </a:p>
          <a:p>
            <a:pPr marL="514350" lvl="0" indent="-514350">
              <a:buFont typeface="+mj-lt"/>
              <a:buAutoNum type="arabicPeriod"/>
            </a:pPr>
            <a:r>
              <a:rPr lang="en-US" dirty="0"/>
              <a:t>Bid Opening, </a:t>
            </a:r>
          </a:p>
          <a:p>
            <a:pPr marL="514350" lvl="0" indent="-514350">
              <a:buFont typeface="+mj-lt"/>
              <a:buAutoNum type="arabicPeriod"/>
            </a:pPr>
            <a:r>
              <a:rPr lang="en-US" dirty="0"/>
              <a:t>Bid Evaluation, and </a:t>
            </a:r>
          </a:p>
          <a:p>
            <a:pPr marL="514350" lvl="0" indent="-514350">
              <a:buFont typeface="+mj-lt"/>
              <a:buAutoNum type="arabicPeriod"/>
            </a:pPr>
            <a:r>
              <a:rPr lang="en-US" dirty="0"/>
              <a:t>Contract Award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Structure of Nepalese Legal System </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buNone/>
            </a:pPr>
            <a:r>
              <a:rPr lang="en-US" dirty="0" smtClean="0"/>
              <a:t>1.Supreme Court</a:t>
            </a:r>
          </a:p>
          <a:p>
            <a:pPr>
              <a:buNone/>
            </a:pPr>
            <a:r>
              <a:rPr lang="en-US" dirty="0" smtClean="0"/>
              <a:t>2. </a:t>
            </a:r>
            <a:r>
              <a:rPr lang="en-US" dirty="0"/>
              <a:t>High </a:t>
            </a:r>
            <a:r>
              <a:rPr lang="en-US" dirty="0" smtClean="0"/>
              <a:t>Courts(7)</a:t>
            </a:r>
          </a:p>
          <a:p>
            <a:pPr>
              <a:buNone/>
            </a:pPr>
            <a:r>
              <a:rPr lang="en-US" dirty="0" smtClean="0"/>
              <a:t>3. </a:t>
            </a:r>
            <a:r>
              <a:rPr lang="en-US" dirty="0"/>
              <a:t>District </a:t>
            </a:r>
            <a:r>
              <a:rPr lang="en-US" dirty="0" smtClean="0"/>
              <a:t>Courts(75) </a:t>
            </a:r>
          </a:p>
          <a:p>
            <a:pPr>
              <a:buNone/>
            </a:pPr>
            <a:r>
              <a:rPr lang="en-US" dirty="0" smtClean="0"/>
              <a:t>4. Judicial institutions:</a:t>
            </a:r>
          </a:p>
          <a:p>
            <a:pPr>
              <a:buFont typeface="Wingdings" pitchFamily="2" charset="2"/>
              <a:buChar char="Ø"/>
            </a:pPr>
            <a:r>
              <a:rPr lang="en-US" dirty="0" smtClean="0"/>
              <a:t> Debt </a:t>
            </a:r>
            <a:r>
              <a:rPr lang="en-US" dirty="0"/>
              <a:t>Recovery </a:t>
            </a:r>
            <a:r>
              <a:rPr lang="en-US" dirty="0" smtClean="0"/>
              <a:t>Tribunal(</a:t>
            </a:r>
            <a:r>
              <a:rPr lang="ne-NP" sz="2300" dirty="0" smtClean="0"/>
              <a:t>ऋण असुली न्यायाधिकरण</a:t>
            </a:r>
            <a:r>
              <a:rPr lang="en-US" dirty="0" smtClean="0"/>
              <a:t>),</a:t>
            </a:r>
            <a:r>
              <a:rPr lang="ne-NP" dirty="0" smtClean="0"/>
              <a:t> </a:t>
            </a:r>
            <a:endParaRPr lang="en-US" dirty="0" smtClean="0"/>
          </a:p>
          <a:p>
            <a:pPr>
              <a:buFont typeface="Wingdings" pitchFamily="2" charset="2"/>
              <a:buChar char="Ø"/>
            </a:pPr>
            <a:r>
              <a:rPr lang="en-US" dirty="0" smtClean="0"/>
              <a:t> </a:t>
            </a:r>
            <a:r>
              <a:rPr lang="en-US" dirty="0"/>
              <a:t>Revenue </a:t>
            </a:r>
            <a:r>
              <a:rPr lang="en-US" dirty="0" smtClean="0"/>
              <a:t>Tribunal(</a:t>
            </a:r>
            <a:r>
              <a:rPr lang="ne-NP" sz="2300" dirty="0" smtClean="0"/>
              <a:t>राजश्व न्यायाधिकरण</a:t>
            </a:r>
            <a:r>
              <a:rPr lang="en-US" sz="2300" dirty="0" smtClean="0"/>
              <a:t>), </a:t>
            </a:r>
            <a:endParaRPr lang="en-US" dirty="0" smtClean="0"/>
          </a:p>
          <a:p>
            <a:pPr>
              <a:buFont typeface="Wingdings" pitchFamily="2" charset="2"/>
              <a:buChar char="Ø"/>
            </a:pPr>
            <a:r>
              <a:rPr lang="en-US" dirty="0" smtClean="0"/>
              <a:t>Administrative Court(</a:t>
            </a:r>
            <a:r>
              <a:rPr lang="ne-NP" sz="2300" dirty="0" smtClean="0"/>
              <a:t>प्रशासकीय अदालत</a:t>
            </a:r>
            <a:r>
              <a:rPr lang="en-US" sz="2300" dirty="0" smtClean="0"/>
              <a:t>),</a:t>
            </a:r>
            <a:endParaRPr lang="en-US" dirty="0" smtClean="0"/>
          </a:p>
          <a:p>
            <a:pPr>
              <a:buFont typeface="Wingdings" pitchFamily="2" charset="2"/>
              <a:buChar char="Ø"/>
            </a:pPr>
            <a:r>
              <a:rPr lang="en-US" dirty="0" smtClean="0"/>
              <a:t> </a:t>
            </a:r>
            <a:r>
              <a:rPr lang="en-US" dirty="0"/>
              <a:t>Foreign Employment </a:t>
            </a:r>
            <a:r>
              <a:rPr lang="en-US" dirty="0" smtClean="0"/>
              <a:t>Tribunal(</a:t>
            </a:r>
            <a:r>
              <a:rPr lang="ne-NP" sz="2300" dirty="0" smtClean="0"/>
              <a:t>वैदेशिक रोजगार न्यायाधिकरण</a:t>
            </a:r>
            <a:r>
              <a:rPr lang="en-US" sz="2300" dirty="0" smtClean="0"/>
              <a:t>)</a:t>
            </a:r>
            <a:endParaRPr lang="en-US" dirty="0" smtClean="0"/>
          </a:p>
          <a:p>
            <a:pPr>
              <a:buFont typeface="Wingdings" pitchFamily="2" charset="2"/>
              <a:buChar char="Ø"/>
            </a:pPr>
            <a:r>
              <a:rPr lang="en-US" dirty="0" smtClean="0"/>
              <a:t>Labor court </a:t>
            </a:r>
            <a:r>
              <a:rPr lang="en-US" sz="2300" dirty="0" smtClean="0"/>
              <a:t>(</a:t>
            </a:r>
            <a:r>
              <a:rPr lang="ne-NP" sz="2300" dirty="0" smtClean="0"/>
              <a:t>श्रम अदालत </a:t>
            </a:r>
            <a:r>
              <a:rPr lang="en-US" dirty="0" smtClean="0"/>
              <a:t>)and</a:t>
            </a:r>
          </a:p>
          <a:p>
            <a:pPr>
              <a:buFont typeface="Wingdings" pitchFamily="2" charset="2"/>
              <a:buChar char="Ø"/>
            </a:pPr>
            <a:r>
              <a:rPr lang="en-US" dirty="0" smtClean="0"/>
              <a:t> Special court</a:t>
            </a:r>
          </a:p>
          <a:p>
            <a:pPr>
              <a:buNone/>
            </a:pPr>
            <a:r>
              <a:rPr lang="en-US" dirty="0" smtClean="0"/>
              <a:t>5.Local </a:t>
            </a:r>
            <a:r>
              <a:rPr lang="en-US" dirty="0"/>
              <a:t>level judicial </a:t>
            </a:r>
            <a:r>
              <a:rPr lang="en-US" dirty="0" smtClean="0"/>
              <a:t>committee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b="1" dirty="0" smtClean="0"/>
              <a:t>Inviting open bids at national level</a:t>
            </a:r>
            <a:endParaRPr lang="en-US"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457014"/>
            <a:ext cx="8324090" cy="4867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b="1" dirty="0" smtClean="0"/>
              <a:t>Inviting sealed quotations</a:t>
            </a:r>
            <a:endParaRPr lang="en-US" b="1"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0" y="1600200"/>
            <a:ext cx="6781800" cy="4983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219200" y="320948"/>
            <a:ext cx="6934200" cy="6300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3534" y="304800"/>
            <a:ext cx="8459549"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PREPARATION BEFORE TENDER</a:t>
            </a:r>
            <a:endParaRPr lang="en-US" b="1" dirty="0"/>
          </a:p>
        </p:txBody>
      </p:sp>
      <p:sp>
        <p:nvSpPr>
          <p:cNvPr id="3" name="Content Placeholder 2"/>
          <p:cNvSpPr>
            <a:spLocks noGrp="1"/>
          </p:cNvSpPr>
          <p:nvPr>
            <p:ph idx="1"/>
          </p:nvPr>
        </p:nvSpPr>
        <p:spPr>
          <a:xfrm>
            <a:off x="457200" y="1219200"/>
            <a:ext cx="8229600" cy="4906963"/>
          </a:xfrm>
        </p:spPr>
        <p:txBody>
          <a:bodyPr>
            <a:normAutofit fontScale="92500"/>
          </a:bodyPr>
          <a:lstStyle/>
          <a:p>
            <a:pPr>
              <a:buFont typeface="Wingdings" pitchFamily="2" charset="2"/>
              <a:buChar char="Ø"/>
            </a:pPr>
            <a:r>
              <a:rPr lang="en-US" sz="2800" dirty="0" smtClean="0">
                <a:latin typeface="+mj-lt"/>
                <a:cs typeface="Times New Roman" panose="02020603050405020304" pitchFamily="18" charset="0"/>
              </a:rPr>
              <a:t>Complete and receive the project design.</a:t>
            </a:r>
          </a:p>
          <a:p>
            <a:pPr>
              <a:buFont typeface="Wingdings" pitchFamily="2" charset="2"/>
              <a:buChar char="Ø"/>
            </a:pPr>
            <a:r>
              <a:rPr lang="en-US" sz="2800" dirty="0" smtClean="0">
                <a:latin typeface="+mj-lt"/>
                <a:cs typeface="Times New Roman" panose="02020603050405020304" pitchFamily="18" charset="0"/>
              </a:rPr>
              <a:t>Get final project estimate.</a:t>
            </a:r>
          </a:p>
          <a:p>
            <a:pPr>
              <a:buFont typeface="Wingdings" pitchFamily="2" charset="2"/>
              <a:buChar char="Ø"/>
            </a:pPr>
            <a:r>
              <a:rPr lang="en-US" sz="2800" dirty="0" smtClean="0">
                <a:latin typeface="+mj-lt"/>
                <a:cs typeface="Times New Roman" panose="02020603050405020304" pitchFamily="18" charset="0"/>
              </a:rPr>
              <a:t>Get the estimate approved by the approving authority</a:t>
            </a:r>
          </a:p>
          <a:p>
            <a:pPr>
              <a:buFont typeface="Wingdings" pitchFamily="2" charset="2"/>
              <a:buChar char="Ø"/>
            </a:pPr>
            <a:r>
              <a:rPr lang="en-US" sz="2800" dirty="0" smtClean="0">
                <a:latin typeface="+mj-lt"/>
                <a:cs typeface="Times New Roman" panose="02020603050405020304" pitchFamily="18" charset="0"/>
              </a:rPr>
              <a:t>Prepare tender documents and approved by approving authority.</a:t>
            </a:r>
          </a:p>
          <a:p>
            <a:pPr>
              <a:buFont typeface="Wingdings" pitchFamily="2" charset="2"/>
              <a:buChar char="Ø"/>
            </a:pPr>
            <a:r>
              <a:rPr lang="en-US" sz="2800" dirty="0" smtClean="0">
                <a:latin typeface="+mj-lt"/>
                <a:cs typeface="Times New Roman" panose="02020603050405020304" pitchFamily="18" charset="0"/>
              </a:rPr>
              <a:t>Prepare tender documents to be sold.</a:t>
            </a:r>
          </a:p>
          <a:p>
            <a:pPr>
              <a:buFont typeface="Wingdings" pitchFamily="2" charset="2"/>
              <a:buChar char="Ø"/>
            </a:pPr>
            <a:r>
              <a:rPr lang="en-US" sz="2800" dirty="0" smtClean="0">
                <a:latin typeface="+mj-lt"/>
                <a:cs typeface="Times New Roman" panose="02020603050405020304" pitchFamily="18" charset="0"/>
              </a:rPr>
              <a:t>Equip the project office to handle all the quarries of prospective bidders.</a:t>
            </a:r>
          </a:p>
          <a:p>
            <a:pPr>
              <a:buFont typeface="Wingdings" pitchFamily="2" charset="2"/>
              <a:buChar char="Ø"/>
            </a:pPr>
            <a:r>
              <a:rPr lang="en-US" sz="2800" dirty="0" smtClean="0">
                <a:latin typeface="+mj-lt"/>
                <a:cs typeface="Times New Roman" panose="02020603050405020304" pitchFamily="18" charset="0"/>
              </a:rPr>
              <a:t>Ensure availability of fund for the project.</a:t>
            </a:r>
          </a:p>
          <a:p>
            <a:pPr>
              <a:buFont typeface="Wingdings" pitchFamily="2" charset="2"/>
              <a:buChar char="Ø"/>
            </a:pPr>
            <a:r>
              <a:rPr lang="en-US" sz="2800" dirty="0" smtClean="0">
                <a:latin typeface="+mj-lt"/>
                <a:cs typeface="Times New Roman" panose="02020603050405020304" pitchFamily="18" charset="0"/>
              </a:rPr>
              <a:t>Employ supervisory manpower.</a:t>
            </a:r>
          </a:p>
          <a:p>
            <a:pPr>
              <a:buFont typeface="Wingdings" pitchFamily="2" charset="2"/>
              <a:buChar char="Ø"/>
            </a:pPr>
            <a:endParaRPr lang="en-US" dirty="0" smtClean="0">
              <a:latin typeface="+mj-lt"/>
            </a:endParaRPr>
          </a:p>
          <a:p>
            <a:pPr>
              <a:buFont typeface="Wingdings" pitchFamily="2" charset="2"/>
              <a:buChar char="Ø"/>
            </a:pPr>
            <a:endParaRPr lang="en-US" dirty="0" smtClean="0">
              <a:latin typeface="+mj-lt"/>
            </a:endParaRPr>
          </a:p>
          <a:p>
            <a:pPr>
              <a:buFont typeface="Wingdings" pitchFamily="2" charset="2"/>
              <a:buChar char="Ø"/>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3"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7" dur="5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CONDITIONS OF CONTRACT </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latin typeface="+mj-lt"/>
                <a:cs typeface="Times New Roman" panose="02020603050405020304" pitchFamily="18" charset="0"/>
              </a:rPr>
              <a:t>Contract being the legal agreement all the terms are clearly spelled out for easy functioning and minimize the dispute.</a:t>
            </a:r>
          </a:p>
          <a:p>
            <a:pPr marL="0" indent="0" algn="just">
              <a:buFont typeface="Wingdings" pitchFamily="2" charset="2"/>
              <a:buChar char="Ø"/>
            </a:pPr>
            <a:endParaRPr lang="en-US" dirty="0" smtClean="0">
              <a:latin typeface="+mj-lt"/>
              <a:cs typeface="Times New Roman" panose="02020603050405020304" pitchFamily="18" charset="0"/>
            </a:endParaRPr>
          </a:p>
          <a:p>
            <a:pPr algn="just">
              <a:buFont typeface="Wingdings" pitchFamily="2" charset="2"/>
              <a:buChar char="Ø"/>
            </a:pPr>
            <a:r>
              <a:rPr lang="en-US" dirty="0" smtClean="0">
                <a:latin typeface="+mj-lt"/>
                <a:cs typeface="Times New Roman" panose="02020603050405020304" pitchFamily="18" charset="0"/>
              </a:rPr>
              <a:t>Condition of Contract documents are</a:t>
            </a:r>
          </a:p>
          <a:p>
            <a:pPr marL="0" indent="0" algn="just">
              <a:buFont typeface="Wingdings" pitchFamily="2" charset="2"/>
              <a:buChar char="Ø"/>
            </a:pP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i</a:t>
            </a:r>
            <a:r>
              <a:rPr lang="en-US" dirty="0" smtClean="0">
                <a:latin typeface="+mj-lt"/>
                <a:cs typeface="Times New Roman" panose="02020603050405020304" pitchFamily="18" charset="0"/>
              </a:rPr>
              <a:t>) General Condition of Contract.</a:t>
            </a:r>
          </a:p>
          <a:p>
            <a:pPr marL="0" indent="0" algn="just">
              <a:buFont typeface="Wingdings" pitchFamily="2" charset="2"/>
              <a:buChar char="Ø"/>
            </a:pPr>
            <a:r>
              <a:rPr lang="en-US" dirty="0">
                <a:latin typeface="+mj-lt"/>
                <a:cs typeface="Times New Roman" panose="02020603050405020304" pitchFamily="18" charset="0"/>
              </a:rPr>
              <a:t>	</a:t>
            </a:r>
            <a:r>
              <a:rPr lang="en-US" dirty="0" smtClean="0">
                <a:latin typeface="+mj-lt"/>
                <a:cs typeface="Times New Roman" panose="02020603050405020304" pitchFamily="18" charset="0"/>
              </a:rPr>
              <a:t>	ii) Special conditions of contract.</a:t>
            </a:r>
            <a:endParaRPr lang="en-US"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 OF CONTRACT</a:t>
            </a:r>
            <a:endParaRPr lang="en-US" b="1" dirty="0"/>
          </a:p>
        </p:txBody>
      </p:sp>
      <p:sp>
        <p:nvSpPr>
          <p:cNvPr id="3" name="Content Placeholder 2"/>
          <p:cNvSpPr>
            <a:spLocks noGrp="1"/>
          </p:cNvSpPr>
          <p:nvPr>
            <p:ph idx="1"/>
          </p:nvPr>
        </p:nvSpPr>
        <p:spPr>
          <a:xfrm>
            <a:off x="457200" y="1600200"/>
            <a:ext cx="8305800" cy="4876800"/>
          </a:xfrm>
        </p:spPr>
        <p:txBody>
          <a:bodyPr>
            <a:normAutofit/>
          </a:bodyPr>
          <a:lstStyle/>
          <a:p>
            <a:pPr marL="514350" indent="-514350">
              <a:buAutoNum type="alphaUcPeriod"/>
            </a:pPr>
            <a:r>
              <a:rPr lang="en-US" dirty="0" smtClean="0"/>
              <a:t>General</a:t>
            </a:r>
          </a:p>
          <a:p>
            <a:pPr marL="914400" lvl="1" indent="-514350">
              <a:buFont typeface="+mj-lt"/>
              <a:buAutoNum type="arabicPeriod"/>
            </a:pPr>
            <a:r>
              <a:rPr lang="en-US" dirty="0" smtClean="0"/>
              <a:t>Definition of terms</a:t>
            </a:r>
          </a:p>
          <a:p>
            <a:pPr marL="914400" lvl="1" indent="-514350">
              <a:buFont typeface="+mj-lt"/>
              <a:buAutoNum type="arabicPeriod"/>
            </a:pPr>
            <a:r>
              <a:rPr lang="en-US" dirty="0" smtClean="0"/>
              <a:t>Project manager decision</a:t>
            </a:r>
          </a:p>
          <a:p>
            <a:pPr marL="914400" lvl="1" indent="-514350">
              <a:buFont typeface="+mj-lt"/>
              <a:buAutoNum type="arabicPeriod"/>
            </a:pPr>
            <a:r>
              <a:rPr lang="en-US" dirty="0" smtClean="0"/>
              <a:t>Language and law</a:t>
            </a:r>
          </a:p>
          <a:p>
            <a:pPr marL="914400" lvl="1" indent="-514350">
              <a:buFont typeface="+mj-lt"/>
              <a:buAutoNum type="arabicPeriod"/>
            </a:pPr>
            <a:r>
              <a:rPr lang="en-US" dirty="0" smtClean="0"/>
              <a:t>Employer risk</a:t>
            </a:r>
          </a:p>
          <a:p>
            <a:pPr marL="914400" lvl="1" indent="-514350">
              <a:buFont typeface="+mj-lt"/>
              <a:buAutoNum type="arabicPeriod"/>
            </a:pPr>
            <a:r>
              <a:rPr lang="en-US" dirty="0" smtClean="0"/>
              <a:t>Contractor risk</a:t>
            </a:r>
          </a:p>
          <a:p>
            <a:pPr marL="914400" lvl="1" indent="-514350">
              <a:buFont typeface="+mj-lt"/>
              <a:buAutoNum type="arabicPeriod"/>
            </a:pPr>
            <a:r>
              <a:rPr lang="en-US" dirty="0" smtClean="0"/>
              <a:t>Type of contract</a:t>
            </a:r>
          </a:p>
          <a:p>
            <a:pPr marL="914400" lvl="1" indent="-514350">
              <a:buFont typeface="+mj-lt"/>
              <a:buAutoNum type="arabicPeriod"/>
            </a:pPr>
            <a:r>
              <a:rPr lang="en-US" dirty="0" smtClean="0"/>
              <a:t>Access to the site</a:t>
            </a:r>
          </a:p>
          <a:p>
            <a:pPr marL="914400" lvl="1" indent="-514350">
              <a:buFont typeface="+mj-lt"/>
              <a:buAutoNum type="arabicPeriod"/>
            </a:pPr>
            <a:r>
              <a:rPr lang="en-US" dirty="0" smtClean="0"/>
              <a:t>Procedure for dispute settlement and so on.</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1" end="1"/>
                                            </p:txEl>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2" end="2"/>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4" end="4"/>
                                            </p:txEl>
                                          </p:spTgt>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5" end="5"/>
                                            </p:txEl>
                                          </p:spTgt>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txEl>
                                              <p:pRg st="6" end="6"/>
                                            </p:txEl>
                                          </p:spTgt>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7" end="7"/>
                                            </p:txEl>
                                          </p:spTgt>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B. Time Control</a:t>
            </a:r>
          </a:p>
          <a:p>
            <a:pPr marL="514350" indent="-514350">
              <a:buFont typeface="+mj-lt"/>
              <a:buAutoNum type="arabicPeriod"/>
            </a:pPr>
            <a:r>
              <a:rPr lang="en-US" dirty="0" smtClean="0"/>
              <a:t>Management meeting</a:t>
            </a:r>
          </a:p>
          <a:p>
            <a:pPr marL="514350" indent="-514350">
              <a:buFont typeface="+mj-lt"/>
              <a:buAutoNum type="arabicPeriod"/>
            </a:pPr>
            <a:r>
              <a:rPr lang="en-US" dirty="0" smtClean="0"/>
              <a:t>Early Warning</a:t>
            </a:r>
          </a:p>
          <a:p>
            <a:pPr marL="514350" indent="-514350">
              <a:buFont typeface="+mj-lt"/>
              <a:buAutoNum type="arabicPeriod"/>
            </a:pPr>
            <a:r>
              <a:rPr lang="en-US" dirty="0" smtClean="0"/>
              <a:t>Extension of intended completion date</a:t>
            </a:r>
          </a:p>
          <a:p>
            <a:pPr marL="514350" indent="-514350">
              <a:buFont typeface="+mj-lt"/>
              <a:buAutoNum type="arabicPeriod"/>
            </a:pPr>
            <a:r>
              <a:rPr lang="en-US" dirty="0" smtClean="0"/>
              <a:t>Penalty</a:t>
            </a:r>
          </a:p>
          <a:p>
            <a:pPr>
              <a:buNone/>
            </a:pPr>
            <a:endParaRPr lang="en-US" dirty="0"/>
          </a:p>
          <a:p>
            <a:pPr>
              <a:buNone/>
            </a:pPr>
            <a:r>
              <a:rPr lang="en-US" b="1" dirty="0"/>
              <a:t>C. Quality Control</a:t>
            </a:r>
          </a:p>
          <a:p>
            <a:pPr marL="514350" indent="-514350">
              <a:buFont typeface="+mj-lt"/>
              <a:buAutoNum type="arabicPeriod"/>
            </a:pPr>
            <a:r>
              <a:rPr lang="en-US" dirty="0" smtClean="0"/>
              <a:t>Test</a:t>
            </a:r>
          </a:p>
          <a:p>
            <a:pPr marL="514350" indent="-514350">
              <a:buFont typeface="+mj-lt"/>
              <a:buAutoNum type="arabicPeriod"/>
            </a:pPr>
            <a:r>
              <a:rPr lang="en-US" dirty="0" smtClean="0"/>
              <a:t>Correction of defect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
                                            <p:txEl>
                                              <p:pRg st="6" end="6"/>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p:cTn id="39"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
                                            <p:txEl>
                                              <p:pRg st="7" end="7"/>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p:cTn id="44"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458200" cy="5181600"/>
          </a:xfrm>
        </p:spPr>
        <p:txBody>
          <a:bodyPr numCol="2">
            <a:normAutofit/>
          </a:bodyPr>
          <a:lstStyle/>
          <a:p>
            <a:pPr>
              <a:buNone/>
            </a:pPr>
            <a:r>
              <a:rPr lang="en-US" b="1" dirty="0" smtClean="0"/>
              <a:t>D. Cost Con</a:t>
            </a:r>
            <a:r>
              <a:rPr lang="en-US" b="1" dirty="0"/>
              <a:t>trol</a:t>
            </a:r>
          </a:p>
          <a:p>
            <a:pPr marL="514350" indent="-514350">
              <a:buFont typeface="+mj-lt"/>
              <a:buAutoNum type="arabicPeriod"/>
            </a:pPr>
            <a:r>
              <a:rPr lang="en-US" dirty="0" smtClean="0"/>
              <a:t>Mode of Payment</a:t>
            </a:r>
          </a:p>
          <a:p>
            <a:pPr marL="514350" indent="-514350">
              <a:buFont typeface="+mj-lt"/>
              <a:buAutoNum type="arabicPeriod"/>
            </a:pPr>
            <a:r>
              <a:rPr lang="en-US" dirty="0" smtClean="0"/>
              <a:t>Payment for variation</a:t>
            </a:r>
          </a:p>
          <a:p>
            <a:pPr marL="514350" indent="-514350">
              <a:buFont typeface="+mj-lt"/>
              <a:buAutoNum type="arabicPeriod"/>
            </a:pPr>
            <a:r>
              <a:rPr lang="en-US" dirty="0" smtClean="0"/>
              <a:t>Currencies</a:t>
            </a:r>
          </a:p>
          <a:p>
            <a:pPr marL="514350" indent="-514350">
              <a:buFont typeface="+mj-lt"/>
              <a:buAutoNum type="arabicPeriod"/>
            </a:pPr>
            <a:r>
              <a:rPr lang="en-US" dirty="0" smtClean="0"/>
              <a:t>Security deposit</a:t>
            </a:r>
          </a:p>
          <a:p>
            <a:pPr marL="514350" indent="-514350">
              <a:buFont typeface="+mj-lt"/>
              <a:buAutoNum type="arabicPeriod"/>
            </a:pPr>
            <a:r>
              <a:rPr lang="en-US" dirty="0" smtClean="0"/>
              <a:t>Advance payment</a:t>
            </a:r>
          </a:p>
          <a:p>
            <a:pPr>
              <a:buNone/>
            </a:pPr>
            <a:endParaRPr lang="en-US" dirty="0"/>
          </a:p>
          <a:p>
            <a:pPr>
              <a:buNone/>
            </a:pPr>
            <a:endParaRPr lang="en-US" dirty="0" smtClean="0"/>
          </a:p>
          <a:p>
            <a:pPr>
              <a:buNone/>
            </a:pPr>
            <a:r>
              <a:rPr lang="en-US" b="1" dirty="0"/>
              <a:t>E. Finishing the contract</a:t>
            </a:r>
          </a:p>
          <a:p>
            <a:pPr marL="514350" indent="-514350">
              <a:buFont typeface="+mj-lt"/>
              <a:buAutoNum type="arabicPeriod"/>
            </a:pPr>
            <a:r>
              <a:rPr lang="en-US" dirty="0" smtClean="0"/>
              <a:t>Termination</a:t>
            </a:r>
          </a:p>
          <a:p>
            <a:pPr marL="514350" indent="-514350">
              <a:buFont typeface="+mj-lt"/>
              <a:buAutoNum type="arabicPeriod"/>
            </a:pPr>
            <a:r>
              <a:rPr lang="en-US" dirty="0" smtClean="0"/>
              <a:t>Payment on termination</a:t>
            </a:r>
          </a:p>
          <a:p>
            <a:pPr marL="514350" indent="-514350">
              <a:buFont typeface="+mj-lt"/>
              <a:buAutoNum type="arabicPeriod"/>
            </a:pPr>
            <a:r>
              <a:rPr lang="en-US" dirty="0" smtClean="0"/>
              <a:t>Release from performance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
                                            <p:txEl>
                                              <p:pRg st="8" end="8"/>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p:cTn id="44"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
                                            <p:txEl>
                                              <p:pRg st="9" end="9"/>
                                            </p:txEl>
                                          </p:spTgt>
                                        </p:tgtEl>
                                      </p:cBhvr>
                                    </p:animEffect>
                                  </p:childTnLst>
                                </p:cTn>
                              </p:par>
                              <p:par>
                                <p:cTn id="47" presetID="29"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1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10" end="10"/>
                                            </p:txEl>
                                          </p:spTgt>
                                        </p:tgtEl>
                                      </p:cBhvr>
                                    </p:animEffect>
                                  </p:childTnLst>
                                </p:cTn>
                              </p:par>
                              <p:par>
                                <p:cTn id="52" presetID="29"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p:cTn id="54" dur="10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CONTRACTOR’S PREQUALIFICATION</a:t>
            </a:r>
            <a:endParaRPr lang="en-US" sz="4000" dirty="0"/>
          </a:p>
        </p:txBody>
      </p:sp>
      <p:sp>
        <p:nvSpPr>
          <p:cNvPr id="3" name="Content Placeholder 2"/>
          <p:cNvSpPr>
            <a:spLocks noGrp="1"/>
          </p:cNvSpPr>
          <p:nvPr>
            <p:ph idx="1"/>
          </p:nvPr>
        </p:nvSpPr>
        <p:spPr>
          <a:xfrm>
            <a:off x="381000" y="1219200"/>
            <a:ext cx="8229600" cy="1371600"/>
          </a:xfrm>
        </p:spPr>
        <p:txBody>
          <a:bodyPr/>
          <a:lstStyle/>
          <a:p>
            <a:pPr marL="514350" indent="-514350">
              <a:buAutoNum type="arabicPeriod"/>
            </a:pPr>
            <a:r>
              <a:rPr lang="en-US" dirty="0" smtClean="0"/>
              <a:t>Prequalification</a:t>
            </a:r>
          </a:p>
          <a:p>
            <a:pPr marL="514350" indent="-514350">
              <a:buAutoNum type="arabicPeriod"/>
            </a:pPr>
            <a:r>
              <a:rPr lang="en-US" dirty="0" smtClean="0"/>
              <a:t>Post qualification</a:t>
            </a:r>
          </a:p>
          <a:p>
            <a:pPr marL="514350" indent="-514350">
              <a:buNone/>
            </a:pPr>
            <a:endParaRPr lang="en-US" dirty="0"/>
          </a:p>
          <a:p>
            <a:pPr marL="514350" indent="-514350">
              <a:buNone/>
            </a:pPr>
            <a:endParaRPr lang="en-US" dirty="0"/>
          </a:p>
        </p:txBody>
      </p:sp>
      <p:sp>
        <p:nvSpPr>
          <p:cNvPr id="4" name="Content Placeholder 2"/>
          <p:cNvSpPr txBox="1">
            <a:spLocks/>
          </p:cNvSpPr>
          <p:nvPr/>
        </p:nvSpPr>
        <p:spPr>
          <a:xfrm>
            <a:off x="533400" y="2438400"/>
            <a:ext cx="8229600" cy="3733800"/>
          </a:xfrm>
          <a:prstGeom prst="rect">
            <a:avLst/>
          </a:prstGeom>
        </p:spPr>
        <p:txBody>
          <a:bodyPr vert="horz" lIns="91440" tIns="45720" rIns="91440" bIns="45720" rtlCol="0">
            <a:normAutofit fontScale="85000" lnSpcReduction="10000"/>
          </a:bodyPr>
          <a:lstStyle/>
          <a:p>
            <a:pPr marL="514350" marR="0" lvl="0" indent="-514350" algn="l" defTabSz="914400" rtl="0" eaLnBrk="1" fontAlgn="auto" latinLnBrk="0" hangingPunct="1">
              <a:lnSpc>
                <a:spcPct val="120000"/>
              </a:lnSpc>
              <a:spcBef>
                <a:spcPct val="20000"/>
              </a:spcBef>
              <a:spcAft>
                <a:spcPts val="0"/>
              </a:spcAft>
              <a:buClrTx/>
              <a:buSzTx/>
              <a:buFont typeface="Arial" pitchFamily="34" charset="0"/>
              <a:buAutoNum type="arabicPeriod"/>
              <a:tabLst/>
              <a:defRPr/>
            </a:pPr>
            <a:r>
              <a:rPr kumimoji="0" lang="en-US" sz="3200" b="1" i="0" u="none" strike="noStrike" kern="1200" cap="none" spc="0" normalizeH="0" baseline="0" noProof="0" dirty="0" smtClean="0">
                <a:ln>
                  <a:noFill/>
                </a:ln>
                <a:effectLst/>
                <a:uLnTx/>
                <a:uFillTx/>
                <a:latin typeface="+mn-lt"/>
                <a:ea typeface="+mn-ea"/>
                <a:cs typeface="+mn-cs"/>
              </a:rPr>
              <a:t>Prequalification</a:t>
            </a:r>
          </a:p>
          <a:p>
            <a:pPr marL="514350" marR="0" lvl="0" indent="-51435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It</a:t>
            </a:r>
            <a:r>
              <a:rPr kumimoji="0" lang="en-US" sz="3200" b="0" i="0" u="none" strike="noStrike" kern="1200" cap="none" spc="0" normalizeH="0" noProof="0" dirty="0" smtClean="0">
                <a:ln>
                  <a:noFill/>
                </a:ln>
                <a:solidFill>
                  <a:schemeClr val="tx1"/>
                </a:solidFill>
                <a:effectLst/>
                <a:uLnTx/>
                <a:uFillTx/>
                <a:latin typeface="+mn-lt"/>
                <a:ea typeface="+mn-ea"/>
                <a:cs typeface="+mn-cs"/>
              </a:rPr>
              <a:t> is a kind of short listing of eligible contractor &amp; avoids crowding of bidders taking account of their;</a:t>
            </a:r>
          </a:p>
          <a:p>
            <a:pPr marL="514350" marR="0" lvl="0" indent="-514350" algn="l" defTabSz="914400" rtl="0" eaLnBrk="1" fontAlgn="auto" latinLnBrk="0" hangingPunct="1">
              <a:lnSpc>
                <a:spcPct val="120000"/>
              </a:lnSpc>
              <a:spcBef>
                <a:spcPct val="20000"/>
              </a:spcBef>
              <a:spcAft>
                <a:spcPts val="0"/>
              </a:spcAft>
              <a:buClrTx/>
              <a:buSzTx/>
              <a:buFont typeface="Arial" pitchFamily="34" charset="0"/>
              <a:buAutoNum type="alphaLcPeriod"/>
              <a:tabLst/>
              <a:defRPr/>
            </a:pPr>
            <a:r>
              <a:rPr lang="en-US" sz="3200" dirty="0" smtClean="0"/>
              <a:t>Experience of contractor</a:t>
            </a:r>
          </a:p>
          <a:p>
            <a:pPr marL="514350" marR="0" lvl="0" indent="-514350" algn="l" defTabSz="914400" rtl="0" eaLnBrk="1" fontAlgn="auto" latinLnBrk="0" hangingPunct="1">
              <a:lnSpc>
                <a:spcPct val="12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Financial capability</a:t>
            </a:r>
          </a:p>
          <a:p>
            <a:pPr marL="514350" marR="0" lvl="0" indent="-514350" algn="l" defTabSz="914400" rtl="0" eaLnBrk="1" fontAlgn="auto" latinLnBrk="0" hangingPunct="1">
              <a:lnSpc>
                <a:spcPct val="120000"/>
              </a:lnSpc>
              <a:spcBef>
                <a:spcPct val="20000"/>
              </a:spcBef>
              <a:spcAft>
                <a:spcPts val="0"/>
              </a:spcAft>
              <a:buClrTx/>
              <a:buSzTx/>
              <a:buFont typeface="Arial" pitchFamily="34" charset="0"/>
              <a:buAutoNum type="alphaLcPeriod"/>
              <a:tabLst/>
              <a:defRPr/>
            </a:pPr>
            <a:r>
              <a:rPr lang="en-US" sz="3200" dirty="0" smtClean="0"/>
              <a:t>Equipment Capability</a:t>
            </a:r>
          </a:p>
          <a:p>
            <a:pPr marL="514350" marR="0" lvl="0" indent="-514350" algn="l" defTabSz="914400" rtl="0" eaLnBrk="1" fontAlgn="auto" latinLnBrk="0" hangingPunct="1">
              <a:lnSpc>
                <a:spcPct val="12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Litigation  history ( legal dispute)</a:t>
            </a:r>
          </a:p>
          <a:p>
            <a:pPr marL="514350" marR="0" lvl="0" indent="-514350" algn="l" defTabSz="914400" rtl="0" eaLnBrk="1" fontAlgn="auto" latinLnBrk="0" hangingPunct="1">
              <a:lnSpc>
                <a:spcPct val="170000"/>
              </a:lnSpc>
              <a:spcBef>
                <a:spcPct val="20000"/>
              </a:spcBef>
              <a:spcAft>
                <a:spcPts val="0"/>
              </a:spcAft>
              <a:buClrTx/>
              <a:buSzTx/>
              <a:buFont typeface="Arial" pitchFamily="34" charset="0"/>
              <a:buNone/>
              <a:tabLst/>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7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Contract Management</a:t>
            </a:r>
            <a:br>
              <a:rPr lang="en-US" b="1" dirty="0" smtClean="0"/>
            </a:br>
            <a:endParaRPr lang="en-US" b="1" dirty="0"/>
          </a:p>
        </p:txBody>
      </p:sp>
      <p:sp>
        <p:nvSpPr>
          <p:cNvPr id="3" name="Content Placeholder 2"/>
          <p:cNvSpPr>
            <a:spLocks noGrp="1"/>
          </p:cNvSpPr>
          <p:nvPr>
            <p:ph idx="1"/>
          </p:nvPr>
        </p:nvSpPr>
        <p:spPr>
          <a:xfrm>
            <a:off x="457200" y="1143000"/>
            <a:ext cx="8458200" cy="5486400"/>
          </a:xfrm>
        </p:spPr>
        <p:txBody>
          <a:bodyPr>
            <a:normAutofit fontScale="85000" lnSpcReduction="20000"/>
          </a:bodyPr>
          <a:lstStyle/>
          <a:p>
            <a:pPr algn="just">
              <a:buFont typeface="Wingdings" pitchFamily="2" charset="2"/>
              <a:buChar char="Ø"/>
            </a:pPr>
            <a:r>
              <a:rPr lang="en-US" dirty="0" smtClean="0"/>
              <a:t>The law of contract is that branch of the law, which determines the circumstances in which a promise shall be legally binding on the person making it. (Sir William R. Anson)</a:t>
            </a:r>
          </a:p>
          <a:p>
            <a:pPr algn="just">
              <a:buFont typeface="Wingdings" pitchFamily="2" charset="2"/>
              <a:buChar char="Ø"/>
            </a:pPr>
            <a:r>
              <a:rPr lang="en-US" dirty="0"/>
              <a:t>A contract is an agreement </a:t>
            </a:r>
            <a:r>
              <a:rPr lang="en-US" dirty="0" smtClean="0"/>
              <a:t>enforceable at </a:t>
            </a:r>
            <a:r>
              <a:rPr lang="en-US" dirty="0"/>
              <a:t>law made between two or </a:t>
            </a:r>
            <a:r>
              <a:rPr lang="en-US" dirty="0" smtClean="0"/>
              <a:t>more persons </a:t>
            </a:r>
            <a:r>
              <a:rPr lang="en-US" dirty="0"/>
              <a:t>by which rights are acquired </a:t>
            </a:r>
            <a:r>
              <a:rPr lang="en-US" dirty="0" smtClean="0"/>
              <a:t>by one </a:t>
            </a:r>
            <a:r>
              <a:rPr lang="en-US" dirty="0"/>
              <a:t>or more to act or forcible on </a:t>
            </a:r>
            <a:r>
              <a:rPr lang="en-US" dirty="0" smtClean="0"/>
              <a:t>the part </a:t>
            </a:r>
            <a:r>
              <a:rPr lang="en-US" dirty="0"/>
              <a:t>of other or others’. (A.K. </a:t>
            </a:r>
            <a:r>
              <a:rPr lang="en-US" dirty="0" err="1"/>
              <a:t>Sen</a:t>
            </a:r>
            <a:r>
              <a:rPr lang="en-US" dirty="0"/>
              <a:t>)</a:t>
            </a:r>
            <a:endParaRPr lang="en-US" dirty="0" smtClean="0"/>
          </a:p>
          <a:p>
            <a:pPr algn="just">
              <a:buNone/>
            </a:pPr>
            <a:r>
              <a:rPr lang="en-US" b="1" dirty="0" smtClean="0"/>
              <a:t>Contract Management</a:t>
            </a:r>
          </a:p>
          <a:p>
            <a:pPr algn="just">
              <a:buFont typeface="Wingdings" pitchFamily="2" charset="2"/>
              <a:buChar char="Ø"/>
            </a:pPr>
            <a:r>
              <a:rPr lang="en-US" dirty="0" smtClean="0"/>
              <a:t>The process of planning organization leading and controlling the work of organization members and of using all available organizational resources to reach stated organizational goals is understand as management.</a:t>
            </a:r>
          </a:p>
          <a:p>
            <a:pPr algn="just">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dirty="0" smtClean="0"/>
              <a:t>Objective of Pre-Q</a:t>
            </a:r>
          </a:p>
          <a:p>
            <a:pPr>
              <a:buFontTx/>
              <a:buChar char="-"/>
            </a:pPr>
            <a:r>
              <a:rPr lang="en-US" dirty="0" smtClean="0"/>
              <a:t>List the experienced and interested contractor.</a:t>
            </a:r>
          </a:p>
          <a:p>
            <a:pPr>
              <a:buFontTx/>
              <a:buChar char="-"/>
            </a:pPr>
            <a:r>
              <a:rPr lang="en-US" dirty="0" smtClean="0"/>
              <a:t>Avoid rejection of bids.</a:t>
            </a:r>
          </a:p>
          <a:p>
            <a:pPr>
              <a:buFontTx/>
              <a:buChar char="-"/>
            </a:pPr>
            <a:endParaRPr lang="en-US" dirty="0"/>
          </a:p>
          <a:p>
            <a:pPr>
              <a:buNone/>
            </a:pPr>
            <a:r>
              <a:rPr lang="en-US" dirty="0" smtClean="0"/>
              <a:t>Time as:</a:t>
            </a:r>
          </a:p>
          <a:p>
            <a:pPr>
              <a:buNone/>
            </a:pPr>
            <a:r>
              <a:rPr lang="en-US" dirty="0"/>
              <a:t>	</a:t>
            </a:r>
            <a:r>
              <a:rPr lang="en-US" dirty="0" smtClean="0"/>
              <a:t>	30 days for NCB</a:t>
            </a:r>
          </a:p>
          <a:p>
            <a:pPr>
              <a:buNone/>
            </a:pPr>
            <a:r>
              <a:rPr lang="en-US" dirty="0"/>
              <a:t>	</a:t>
            </a:r>
            <a:r>
              <a:rPr lang="en-US" dirty="0" smtClean="0"/>
              <a:t>	60 days for ICB</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POST QUALIFICATION</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No Pre- qualification is done.</a:t>
            </a:r>
          </a:p>
          <a:p>
            <a:pPr>
              <a:buFont typeface="Wingdings" pitchFamily="2" charset="2"/>
              <a:buChar char="Ø"/>
            </a:pPr>
            <a:r>
              <a:rPr lang="en-US" dirty="0" smtClean="0"/>
              <a:t>All participants are given chance for bidding</a:t>
            </a:r>
          </a:p>
          <a:p>
            <a:pPr>
              <a:buFont typeface="Wingdings" pitchFamily="2" charset="2"/>
              <a:buChar char="Ø"/>
            </a:pPr>
            <a:r>
              <a:rPr lang="en-US" dirty="0" smtClean="0"/>
              <a:t>May be selected by</a:t>
            </a:r>
          </a:p>
          <a:p>
            <a:pPr lvl="1">
              <a:buFont typeface="Wingdings" pitchFamily="2" charset="2"/>
              <a:buChar char="Ø"/>
            </a:pPr>
            <a:r>
              <a:rPr lang="en-US" dirty="0"/>
              <a:t>	</a:t>
            </a:r>
            <a:r>
              <a:rPr lang="en-US" dirty="0" smtClean="0"/>
              <a:t>	a) single envelop system or</a:t>
            </a:r>
          </a:p>
          <a:p>
            <a:pPr lvl="1">
              <a:buFont typeface="Wingdings" pitchFamily="2" charset="2"/>
              <a:buChar char="Ø"/>
            </a:pPr>
            <a:r>
              <a:rPr lang="en-US" dirty="0"/>
              <a:t>	</a:t>
            </a:r>
            <a:r>
              <a:rPr lang="en-US" dirty="0" smtClean="0"/>
              <a:t>	b) double envelop system</a:t>
            </a:r>
          </a:p>
          <a:p>
            <a:pPr lvl="1">
              <a:buFont typeface="Wingdings" pitchFamily="2" charset="2"/>
              <a:buChar char="Ø"/>
            </a:pPr>
            <a:r>
              <a:rPr lang="en-US" dirty="0" smtClean="0"/>
              <a:t>According to their Financial &amp; Technical Proposals.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TENDER EVALUATION </a:t>
            </a:r>
            <a:endParaRPr lang="en-US" b="1" dirty="0"/>
          </a:p>
        </p:txBody>
      </p:sp>
      <p:sp>
        <p:nvSpPr>
          <p:cNvPr id="3" name="Content Placeholder 2"/>
          <p:cNvSpPr>
            <a:spLocks noGrp="1"/>
          </p:cNvSpPr>
          <p:nvPr>
            <p:ph idx="1"/>
          </p:nvPr>
        </p:nvSpPr>
        <p:spPr>
          <a:xfrm>
            <a:off x="457200" y="1219200"/>
            <a:ext cx="8229600" cy="5486400"/>
          </a:xfrm>
        </p:spPr>
        <p:txBody>
          <a:bodyPr>
            <a:normAutofit lnSpcReduction="10000"/>
          </a:bodyPr>
          <a:lstStyle/>
          <a:p>
            <a:pPr>
              <a:buFont typeface="Wingdings" pitchFamily="2" charset="2"/>
              <a:buChar char="v"/>
            </a:pPr>
            <a:r>
              <a:rPr lang="en-US" sz="2800" dirty="0" smtClean="0">
                <a:latin typeface="+mj-lt"/>
                <a:cs typeface="Times New Roman" panose="02020603050405020304" pitchFamily="18" charset="0"/>
              </a:rPr>
              <a:t>Opening of Bid:</a:t>
            </a:r>
          </a:p>
          <a:p>
            <a:pPr>
              <a:buFont typeface="Wingdings" pitchFamily="2" charset="2"/>
              <a:buChar char="Ø"/>
            </a:pPr>
            <a:r>
              <a:rPr lang="en-US" sz="2800" dirty="0" smtClean="0">
                <a:latin typeface="+mj-lt"/>
                <a:cs typeface="Times New Roman" panose="02020603050405020304" pitchFamily="18" charset="0"/>
              </a:rPr>
              <a:t>A Public Entity shall have to open a bid in the presence of the bidder or its representative.</a:t>
            </a:r>
          </a:p>
          <a:p>
            <a:pPr>
              <a:buFont typeface="Wingdings" pitchFamily="2" charset="2"/>
              <a:buChar char="v"/>
            </a:pPr>
            <a:r>
              <a:rPr lang="en-US" sz="2800" dirty="0" smtClean="0">
                <a:latin typeface="+mj-lt"/>
                <a:cs typeface="Times New Roman" panose="02020603050405020304" pitchFamily="18" charset="0"/>
              </a:rPr>
              <a:t>Preliminary Examination of Bid:</a:t>
            </a:r>
          </a:p>
          <a:p>
            <a:pPr>
              <a:buFont typeface="Wingdings" pitchFamily="2" charset="2"/>
              <a:buChar char="Ø"/>
            </a:pPr>
            <a:r>
              <a:rPr lang="en-US" sz="2800" dirty="0" smtClean="0">
                <a:latin typeface="+mj-lt"/>
                <a:cs typeface="Times New Roman" panose="02020603050405020304" pitchFamily="18" charset="0"/>
              </a:rPr>
              <a:t>The purpose is to identify and reject the bids.</a:t>
            </a:r>
          </a:p>
          <a:p>
            <a:pPr lvl="1">
              <a:buFont typeface="Wingdings" pitchFamily="2" charset="2"/>
              <a:buChar char="ü"/>
            </a:pPr>
            <a:r>
              <a:rPr lang="en-US" sz="2400" dirty="0" smtClean="0">
                <a:latin typeface="+mj-lt"/>
                <a:cs typeface="Times New Roman" panose="02020603050405020304" pitchFamily="18" charset="0"/>
              </a:rPr>
              <a:t>	verification of signature</a:t>
            </a:r>
          </a:p>
          <a:p>
            <a:pPr lvl="1">
              <a:buFont typeface="Wingdings" pitchFamily="2" charset="2"/>
              <a:buChar char="ü"/>
            </a:pPr>
            <a:r>
              <a:rPr lang="en-US" sz="2400" dirty="0" smtClean="0">
                <a:latin typeface="+mj-lt"/>
                <a:cs typeface="Times New Roman" panose="02020603050405020304" pitchFamily="18" charset="0"/>
              </a:rPr>
              <a:t>	registration</a:t>
            </a:r>
          </a:p>
          <a:p>
            <a:pPr lvl="1">
              <a:buFont typeface="Wingdings" pitchFamily="2" charset="2"/>
              <a:buChar char="ü"/>
            </a:pPr>
            <a:r>
              <a:rPr lang="en-US" sz="2400" dirty="0" smtClean="0">
                <a:latin typeface="+mj-lt"/>
                <a:cs typeface="Times New Roman" panose="02020603050405020304" pitchFamily="18" charset="0"/>
              </a:rPr>
              <a:t>	J/V agreement</a:t>
            </a:r>
          </a:p>
          <a:p>
            <a:pPr lvl="1">
              <a:buFont typeface="Wingdings" pitchFamily="2" charset="2"/>
              <a:buChar char="ü"/>
            </a:pPr>
            <a:r>
              <a:rPr lang="en-US" sz="2400" dirty="0" smtClean="0">
                <a:latin typeface="+mj-lt"/>
                <a:cs typeface="Times New Roman" panose="02020603050405020304" pitchFamily="18" charset="0"/>
              </a:rPr>
              <a:t>	Eligibility</a:t>
            </a:r>
          </a:p>
          <a:p>
            <a:pPr lvl="1">
              <a:buFont typeface="Wingdings" pitchFamily="2" charset="2"/>
              <a:buChar char="ü"/>
            </a:pPr>
            <a:r>
              <a:rPr lang="en-US" sz="2400" dirty="0" smtClean="0">
                <a:latin typeface="+mj-lt"/>
                <a:cs typeface="Times New Roman" panose="02020603050405020304" pitchFamily="18" charset="0"/>
              </a:rPr>
              <a:t>	Bid security</a:t>
            </a:r>
          </a:p>
          <a:p>
            <a:pPr lvl="1">
              <a:buFont typeface="Wingdings" pitchFamily="2" charset="2"/>
              <a:buChar char="ü"/>
            </a:pPr>
            <a:r>
              <a:rPr lang="en-US" sz="2400" dirty="0" smtClean="0">
                <a:latin typeface="+mj-lt"/>
                <a:cs typeface="Times New Roman" panose="02020603050405020304" pitchFamily="18" charset="0"/>
              </a:rPr>
              <a:t>	Completeness</a:t>
            </a:r>
          </a:p>
          <a:p>
            <a:pPr lvl="1">
              <a:buFont typeface="Wingdings" pitchFamily="2" charset="2"/>
              <a:buChar char="ü"/>
            </a:pPr>
            <a:r>
              <a:rPr lang="en-US" sz="2400" dirty="0" smtClean="0">
                <a:latin typeface="+mj-lt"/>
                <a:cs typeface="Times New Roman" panose="02020603050405020304" pitchFamily="18" charset="0"/>
              </a:rPr>
              <a:t>	Qualification</a:t>
            </a:r>
            <a:endParaRPr lang="en-US" sz="24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TENDER EVALUATION </a:t>
            </a:r>
            <a:endParaRPr lang="en-US" b="1" dirty="0"/>
          </a:p>
        </p:txBody>
      </p:sp>
      <p:sp>
        <p:nvSpPr>
          <p:cNvPr id="3" name="Content Placeholder 2"/>
          <p:cNvSpPr>
            <a:spLocks noGrp="1"/>
          </p:cNvSpPr>
          <p:nvPr>
            <p:ph idx="1"/>
          </p:nvPr>
        </p:nvSpPr>
        <p:spPr>
          <a:xfrm>
            <a:off x="457200" y="381000"/>
            <a:ext cx="8229600" cy="6400800"/>
          </a:xfrm>
        </p:spPr>
        <p:txBody>
          <a:bodyPr>
            <a:normAutofit/>
          </a:bodyPr>
          <a:lstStyle/>
          <a:p>
            <a:pPr algn="just">
              <a:buFont typeface="Wingdings" pitchFamily="2" charset="2"/>
              <a:buChar char="Ø"/>
            </a:pPr>
            <a:r>
              <a:rPr lang="en-US" sz="2800" dirty="0" smtClean="0">
                <a:latin typeface="+mj-lt"/>
                <a:cs typeface="Times New Roman" panose="02020603050405020304" pitchFamily="18" charset="0"/>
              </a:rPr>
              <a:t>The purpose is the determine the lowest evaluated bid in accordance with the terms and conditions of the bidding documents.</a:t>
            </a:r>
          </a:p>
          <a:p>
            <a:pPr lvl="1" algn="just">
              <a:buFont typeface="Wingdings" pitchFamily="2" charset="2"/>
              <a:buChar char="Ø"/>
            </a:pPr>
            <a:r>
              <a:rPr lang="en-US" sz="2400" dirty="0" smtClean="0">
                <a:latin typeface="+mj-lt"/>
                <a:cs typeface="Times New Roman" panose="02020603050405020304" pitchFamily="18" charset="0"/>
              </a:rPr>
              <a:t>If any arithmetical error is found in a bid, the Public Entity may correct such an error.</a:t>
            </a:r>
          </a:p>
          <a:p>
            <a:pPr lvl="1" algn="just">
              <a:buFont typeface="Wingdings" pitchFamily="2" charset="2"/>
              <a:buChar char="Ø"/>
            </a:pPr>
            <a:r>
              <a:rPr lang="en-US" sz="2400" dirty="0" smtClean="0">
                <a:latin typeface="+mj-lt"/>
                <a:cs typeface="Times New Roman" panose="02020603050405020304" pitchFamily="18" charset="0"/>
              </a:rPr>
              <a:t>Where there is a discrepancy between figures and words in a bid submitted by a bidder, the amount  in words shall prevail.</a:t>
            </a:r>
          </a:p>
          <a:p>
            <a:pPr lvl="1" algn="just">
              <a:buFont typeface="Wingdings" pitchFamily="2" charset="2"/>
              <a:buChar char="Ø"/>
            </a:pPr>
            <a:r>
              <a:rPr lang="en-US" sz="2400" dirty="0" smtClean="0">
                <a:latin typeface="+mj-lt"/>
                <a:cs typeface="Times New Roman" panose="02020603050405020304" pitchFamily="18" charset="0"/>
              </a:rPr>
              <a:t>The qualification of the bidder of the bid having the lowest bid price is in conformity with the qualification evaluation criteria set forth in the bidding documents, such bid shall be the lowest evaluated substantively responsible bid.</a:t>
            </a:r>
          </a:p>
          <a:p>
            <a:pPr lvl="1" algn="just">
              <a:buFont typeface="Wingdings" pitchFamily="2" charset="2"/>
              <a:buChar char="Ø"/>
            </a:pPr>
            <a:r>
              <a:rPr lang="en-US" sz="2400" dirty="0" smtClean="0">
                <a:latin typeface="+mj-lt"/>
                <a:cs typeface="Times New Roman" panose="02020603050405020304" pitchFamily="18" charset="0"/>
              </a:rPr>
              <a:t>Within 7 days of the selection of the bid, the Public Entity shall serve a notice of the intent of acceptance of bid to the concerned bidder.</a:t>
            </a:r>
            <a:endParaRPr lang="en-US" sz="24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TENDER EVALUATION </a:t>
            </a:r>
            <a:endParaRPr lang="en-US" b="1" dirty="0"/>
          </a:p>
        </p:txBody>
      </p:sp>
      <p:sp>
        <p:nvSpPr>
          <p:cNvPr id="3" name="Content Placeholder 2"/>
          <p:cNvSpPr>
            <a:spLocks noGrp="1"/>
          </p:cNvSpPr>
          <p:nvPr>
            <p:ph idx="1"/>
          </p:nvPr>
        </p:nvSpPr>
        <p:spPr>
          <a:xfrm>
            <a:off x="457200" y="1447800"/>
            <a:ext cx="8229600" cy="4678363"/>
          </a:xfrm>
        </p:spPr>
        <p:txBody>
          <a:bodyPr>
            <a:noAutofit/>
          </a:bodyPr>
          <a:lstStyle/>
          <a:p>
            <a:pPr algn="just">
              <a:buFont typeface="Wingdings" pitchFamily="2" charset="2"/>
              <a:buChar char="Ø"/>
            </a:pPr>
            <a:r>
              <a:rPr lang="en-US" sz="2800" dirty="0" smtClean="0"/>
              <a:t>COMMERCIAL REASONS FOR REJECTING BIDS:</a:t>
            </a:r>
          </a:p>
          <a:p>
            <a:pPr lvl="1" algn="just">
              <a:buFont typeface="Wingdings" pitchFamily="2" charset="2"/>
              <a:buChar char="Ø"/>
            </a:pPr>
            <a:r>
              <a:rPr lang="en-US" sz="2400" dirty="0" smtClean="0"/>
              <a:t>Bid security or bid validity period not in accordance with bidding document.</a:t>
            </a:r>
          </a:p>
          <a:p>
            <a:pPr lvl="1" algn="just">
              <a:buFont typeface="Wingdings" pitchFamily="2" charset="2"/>
              <a:buChar char="Ø"/>
            </a:pPr>
            <a:r>
              <a:rPr lang="en-US" sz="2400" dirty="0" smtClean="0"/>
              <a:t>Inability to meet critical schedule.</a:t>
            </a:r>
          </a:p>
          <a:p>
            <a:pPr lvl="1" algn="just">
              <a:buFont typeface="Wingdings" pitchFamily="2" charset="2"/>
              <a:buChar char="Ø"/>
            </a:pPr>
            <a:r>
              <a:rPr lang="en-US" sz="2400" dirty="0" smtClean="0"/>
              <a:t>Failure to comply with minimum experience or financial capability.</a:t>
            </a:r>
          </a:p>
          <a:p>
            <a:pPr lvl="1" algn="just">
              <a:buFont typeface="Wingdings" pitchFamily="2" charset="2"/>
              <a:buChar char="Ø"/>
            </a:pPr>
            <a:r>
              <a:rPr lang="en-US" sz="2400" dirty="0" smtClean="0"/>
              <a:t>Conditional bids.</a:t>
            </a:r>
          </a:p>
          <a:p>
            <a:pPr marL="53975" lvl="1" indent="403225" algn="just">
              <a:buFont typeface="Wingdings" pitchFamily="2" charset="2"/>
              <a:buChar char="Ø"/>
            </a:pPr>
            <a:r>
              <a:rPr lang="en-US" sz="2400" dirty="0" smtClean="0"/>
              <a:t>TECHNICAL REASONS FOR REJECTING BIDS ARE</a:t>
            </a:r>
          </a:p>
          <a:p>
            <a:pPr marL="454025" lvl="2" indent="403225" algn="just">
              <a:buFont typeface="Wingdings" pitchFamily="2" charset="2"/>
              <a:buChar char="Ø"/>
            </a:pPr>
            <a:r>
              <a:rPr lang="en-US" dirty="0" smtClean="0"/>
              <a:t>Failure to bid for the required scope of work.</a:t>
            </a:r>
          </a:p>
          <a:p>
            <a:pPr marL="454025" lvl="2" indent="403225" algn="just">
              <a:buFont typeface="Wingdings" pitchFamily="2" charset="2"/>
              <a:buChar char="Ø"/>
            </a:pPr>
            <a:r>
              <a:rPr lang="en-US" dirty="0" smtClean="0"/>
              <a:t>Failure to quote for each item in BOQ.</a:t>
            </a:r>
          </a:p>
          <a:p>
            <a:pPr marL="454025" lvl="2" indent="403225" algn="just">
              <a:buFont typeface="Wingdings" pitchFamily="2" charset="2"/>
              <a:buChar char="Ø"/>
            </a:pPr>
            <a:r>
              <a:rPr lang="en-US" dirty="0" smtClean="0"/>
              <a:t>Failure to satisfy major requirement in the specifications.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TENDER EVALUATION </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smtClean="0"/>
              <a:t>BID EVALUATION REPORT:</a:t>
            </a:r>
          </a:p>
          <a:p>
            <a:pPr lvl="1" algn="just">
              <a:buFont typeface="Wingdings" pitchFamily="2" charset="2"/>
              <a:buChar char="Ø"/>
            </a:pPr>
            <a:r>
              <a:rPr lang="en-US" dirty="0" smtClean="0"/>
              <a:t>The bid evaluation committee shall prepare a Bid evaluation report within 15 days of staring of bid evaluation.</a:t>
            </a:r>
          </a:p>
          <a:p>
            <a:pPr lvl="1" algn="just">
              <a:buFont typeface="Wingdings" pitchFamily="2" charset="2"/>
              <a:buChar char="Ø"/>
            </a:pPr>
            <a:r>
              <a:rPr lang="en-US" dirty="0" smtClean="0"/>
              <a:t>If there is no donor involvement or the donor does not require no objection, the Project manager of competent authority may enter into negotiation or agreement process.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AWARD OF CONTRACT</a:t>
            </a:r>
            <a:endParaRPr lang="en-US" b="1"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US" sz="2800" dirty="0" smtClean="0"/>
              <a:t>Within 7 days of the approval of the recommendations the Bid Evaluation Committee, the employer may issue the letter of intent to accept the lowest evaluated responsive bidder.</a:t>
            </a:r>
          </a:p>
          <a:p>
            <a:pPr algn="just">
              <a:buFont typeface="Wingdings" pitchFamily="2" charset="2"/>
              <a:buChar char="Ø"/>
            </a:pPr>
            <a:r>
              <a:rPr lang="en-US" sz="2800" dirty="0" smtClean="0"/>
              <a:t>the information is to given to all bidders through public notice in newspaper.</a:t>
            </a:r>
          </a:p>
          <a:p>
            <a:pPr algn="just">
              <a:buFont typeface="Wingdings" pitchFamily="2" charset="2"/>
              <a:buChar char="Ø"/>
            </a:pPr>
            <a:r>
              <a:rPr lang="en-US" sz="2800" dirty="0" smtClean="0"/>
              <a:t>If no any persons submitted any complain about the selection, the contract is awarded to the selected bidder and called for agreement with required performance bond within 15 days.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1298" y="457200"/>
            <a:ext cx="9047589" cy="6095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228600"/>
            <a:ext cx="8610600" cy="762000"/>
          </a:xfrm>
        </p:spPr>
        <p:txBody>
          <a:bodyPr/>
          <a:lstStyle/>
          <a:p>
            <a:pPr algn="l" eaLnBrk="1" hangingPunct="1"/>
            <a:r>
              <a:rPr lang="en-US" sz="3600" b="1" dirty="0" smtClean="0">
                <a:latin typeface="Times New Roman" pitchFamily="18" charset="0"/>
                <a:cs typeface="Times New Roman" pitchFamily="18" charset="0"/>
              </a:rPr>
              <a:t>     Introduction:</a:t>
            </a:r>
            <a:r>
              <a:rPr lang="en-SG" sz="3600" dirty="0" smtClean="0"/>
              <a:t> Contract Management</a:t>
            </a:r>
            <a:endParaRPr lang="en-US" sz="36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91200"/>
          </a:xfrm>
        </p:spPr>
        <p:txBody>
          <a:bodyPr rtlCol="0">
            <a:normAutofit/>
          </a:bodyPr>
          <a:lstStyle/>
          <a:p>
            <a:pPr algn="just">
              <a:buFont typeface="Wingdings" pitchFamily="2" charset="2"/>
              <a:buChar char="Ø"/>
              <a:defRPr/>
            </a:pPr>
            <a:r>
              <a:rPr lang="en-SG" sz="2400" dirty="0" smtClean="0">
                <a:latin typeface="+mj-lt"/>
                <a:cs typeface="Times New Roman" pitchFamily="18" charset="0"/>
              </a:rPr>
              <a:t>Contract management the process of ensuring that the supplier honours their negotiated contract terms. </a:t>
            </a:r>
          </a:p>
          <a:p>
            <a:pPr algn="just">
              <a:buFont typeface="Wingdings" pitchFamily="2" charset="2"/>
              <a:buChar char="Ø"/>
              <a:defRPr/>
            </a:pPr>
            <a:r>
              <a:rPr lang="en-SG" sz="2400" b="1" dirty="0" smtClean="0">
                <a:latin typeface="+mj-lt"/>
                <a:cs typeface="Times New Roman" pitchFamily="18" charset="0"/>
              </a:rPr>
              <a:t>Construction contracts management is the process of negotiating and managing all contract agreements involved in a construction project or company, such as those involving vendors or clients.</a:t>
            </a:r>
          </a:p>
          <a:p>
            <a:pPr algn="just">
              <a:buFont typeface="Wingdings" pitchFamily="2" charset="2"/>
              <a:buChar char="Ø"/>
              <a:defRPr/>
            </a:pPr>
            <a:r>
              <a:rPr lang="en-SG" sz="2400" dirty="0" smtClean="0">
                <a:latin typeface="+mj-lt"/>
                <a:cs typeface="Times New Roman" pitchFamily="18" charset="0"/>
              </a:rPr>
              <a:t>Contract managers must monitor cost, scope, quality, and time frame and must ensure that all contract conditions are met. </a:t>
            </a:r>
          </a:p>
          <a:p>
            <a:pPr algn="just">
              <a:buFont typeface="Wingdings" pitchFamily="2" charset="2"/>
              <a:buChar char="Ø"/>
              <a:defRPr/>
            </a:pPr>
            <a:r>
              <a:rPr lang="en-SG" sz="2400" dirty="0" smtClean="0">
                <a:latin typeface="+mj-lt"/>
                <a:cs typeface="Times New Roman" pitchFamily="18" charset="0"/>
              </a:rPr>
              <a:t>This important job affects both the financial and the actual success of the project or company.</a:t>
            </a:r>
          </a:p>
          <a:p>
            <a:pPr algn="just">
              <a:buFont typeface="Wingdings" pitchFamily="2" charset="2"/>
              <a:buChar char="Ø"/>
              <a:defRPr/>
            </a:pPr>
            <a:r>
              <a:rPr lang="en-SG" sz="2400" dirty="0" smtClean="0">
                <a:latin typeface="+mj-lt"/>
                <a:cs typeface="Times New Roman" pitchFamily="18" charset="0"/>
              </a:rPr>
              <a:t>When managing client contracts, a manager is mainly responsible for ensuring that all deliverables are provided to the client on time and ensuring that the client meets each payment date with the correct payment amount.</a:t>
            </a:r>
          </a:p>
          <a:p>
            <a:pPr algn="just">
              <a:defRPr/>
            </a:pPr>
            <a:endParaRPr lang="en-SG" sz="2400" dirty="0" smtClean="0">
              <a:latin typeface="+mj-lt"/>
            </a:endParaRPr>
          </a:p>
          <a:p>
            <a:pPr algn="just">
              <a:defRPr/>
            </a:pPr>
            <a:endParaRPr lang="en-US" sz="2400" dirty="0" smtClean="0">
              <a:latin typeface="+mj-lt"/>
              <a:cs typeface="Times New Roman" pitchFamily="18" charset="0"/>
            </a:endParaRPr>
          </a:p>
        </p:txBody>
      </p:sp>
      <p:sp>
        <p:nvSpPr>
          <p:cNvPr id="4" name="Slide Number Placeholder 3"/>
          <p:cNvSpPr>
            <a:spLocks noGrp="1"/>
          </p:cNvSpPr>
          <p:nvPr>
            <p:ph type="sldNum" sz="quarter" idx="12"/>
          </p:nvPr>
        </p:nvSpPr>
        <p:spPr/>
        <p:txBody>
          <a:bodyPr/>
          <a:lstStyle/>
          <a:p>
            <a:pPr>
              <a:defRPr/>
            </a:pPr>
            <a:fld id="{9C5C3434-8BC9-4745-8E0F-FF57CEAD54E6}" type="slidenum">
              <a:rPr lang="en-US"/>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228600"/>
            <a:ext cx="8610600" cy="762000"/>
          </a:xfrm>
        </p:spPr>
        <p:txBody>
          <a:bodyPr/>
          <a:lstStyle/>
          <a:p>
            <a:pPr algn="l" eaLnBrk="1" hangingPunct="1"/>
            <a:r>
              <a:rPr lang="en-US" sz="3600" b="1" dirty="0" smtClean="0">
                <a:latin typeface="Times New Roman" pitchFamily="18" charset="0"/>
                <a:cs typeface="Times New Roman" pitchFamily="18" charset="0"/>
              </a:rPr>
              <a:t>     Introduction:</a:t>
            </a:r>
            <a:r>
              <a:rPr lang="en-SG" sz="3600" dirty="0" smtClean="0"/>
              <a:t> Contract Management</a:t>
            </a:r>
            <a:endParaRPr lang="en-US" sz="36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638800"/>
          </a:xfrm>
        </p:spPr>
        <p:txBody>
          <a:bodyPr rtlCol="0">
            <a:normAutofit/>
          </a:bodyPr>
          <a:lstStyle/>
          <a:p>
            <a:pPr algn="just">
              <a:buFont typeface="Wingdings" pitchFamily="2" charset="2"/>
              <a:buChar char="Ø"/>
              <a:defRPr/>
            </a:pPr>
            <a:r>
              <a:rPr lang="en-SG" sz="2400" dirty="0" smtClean="0">
                <a:latin typeface="+mj-lt"/>
                <a:cs typeface="Times New Roman" pitchFamily="18" charset="0"/>
              </a:rPr>
              <a:t>Effective contract management involves daily activity tracking, performance management, and follow-up with the supplier. </a:t>
            </a:r>
          </a:p>
          <a:p>
            <a:pPr algn="just">
              <a:buFont typeface="Wingdings" pitchFamily="2" charset="2"/>
              <a:buChar char="Ø"/>
              <a:defRPr/>
            </a:pPr>
            <a:r>
              <a:rPr lang="en-SG" sz="2400" dirty="0" smtClean="0">
                <a:latin typeface="+mj-lt"/>
                <a:cs typeface="Times New Roman" pitchFamily="18" charset="0"/>
              </a:rPr>
              <a:t>Administration of a contract can include many specific duties, depending on the nature of the engagement. </a:t>
            </a:r>
          </a:p>
          <a:p>
            <a:pPr algn="just">
              <a:buFont typeface="Wingdings" pitchFamily="2" charset="2"/>
              <a:buChar char="Ø"/>
              <a:defRPr/>
            </a:pPr>
            <a:r>
              <a:rPr lang="en-SG" sz="2400" dirty="0" smtClean="0">
                <a:latin typeface="+mj-lt"/>
                <a:cs typeface="Times New Roman" pitchFamily="18" charset="0"/>
              </a:rPr>
              <a:t>The contract manager is responsible for communication between the parties, including status updates that track progress towards goals. </a:t>
            </a:r>
          </a:p>
          <a:p>
            <a:pPr algn="just">
              <a:buFont typeface="Wingdings" pitchFamily="2" charset="2"/>
              <a:buChar char="Ø"/>
              <a:defRPr/>
            </a:pPr>
            <a:r>
              <a:rPr lang="en-SG" sz="2400" dirty="0" smtClean="0">
                <a:latin typeface="+mj-lt"/>
                <a:cs typeface="Times New Roman" pitchFamily="18" charset="0"/>
              </a:rPr>
              <a:t>In many instances, he may act as the chief compliance officer for the contract, making site visits and doing spot checks to ensure nothing unusual is going on. </a:t>
            </a:r>
          </a:p>
          <a:p>
            <a:pPr algn="just">
              <a:buFont typeface="Wingdings" pitchFamily="2" charset="2"/>
              <a:buChar char="Ø"/>
              <a:defRPr/>
            </a:pPr>
            <a:r>
              <a:rPr lang="en-SG" sz="2400" dirty="0" smtClean="0">
                <a:latin typeface="+mj-lt"/>
                <a:cs typeface="Times New Roman" pitchFamily="18" charset="0"/>
              </a:rPr>
              <a:t>Most often, the contract manager is responsible for the expense budget, tracking expenditures, collecting receipts and liaising with the finance department to create financial reports.</a:t>
            </a:r>
          </a:p>
          <a:p>
            <a:pPr algn="just">
              <a:defRPr/>
            </a:pPr>
            <a:endParaRPr lang="en-SG" sz="2400" dirty="0" smtClean="0">
              <a:latin typeface="+mj-lt"/>
            </a:endParaRPr>
          </a:p>
          <a:p>
            <a:pPr algn="just">
              <a:defRPr/>
            </a:pPr>
            <a:endParaRPr lang="en-US" sz="2400" dirty="0" smtClean="0">
              <a:latin typeface="+mj-lt"/>
              <a:cs typeface="Times New Roman" pitchFamily="18" charset="0"/>
            </a:endParaRPr>
          </a:p>
        </p:txBody>
      </p:sp>
      <p:sp>
        <p:nvSpPr>
          <p:cNvPr id="4" name="Slide Number Placeholder 3"/>
          <p:cNvSpPr>
            <a:spLocks noGrp="1"/>
          </p:cNvSpPr>
          <p:nvPr>
            <p:ph type="sldNum" sz="quarter" idx="12"/>
          </p:nvPr>
        </p:nvSpPr>
        <p:spPr/>
        <p:txBody>
          <a:bodyPr/>
          <a:lstStyle/>
          <a:p>
            <a:pPr>
              <a:defRPr/>
            </a:pPr>
            <a:fld id="{A507DECA-8930-4CF2-B06E-9C0A459D40F4}" type="slidenum">
              <a:rPr lang="en-US"/>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b="1" dirty="0" smtClean="0"/>
              <a:t>Contract </a:t>
            </a:r>
            <a:endParaRPr lang="en-US" b="1" dirty="0"/>
          </a:p>
        </p:txBody>
      </p:sp>
      <p:sp>
        <p:nvSpPr>
          <p:cNvPr id="3" name="Content Placeholder 2"/>
          <p:cNvSpPr>
            <a:spLocks noGrp="1"/>
          </p:cNvSpPr>
          <p:nvPr>
            <p:ph idx="1"/>
          </p:nvPr>
        </p:nvSpPr>
        <p:spPr>
          <a:xfrm>
            <a:off x="457200" y="1295400"/>
            <a:ext cx="8229600" cy="5257800"/>
          </a:xfrm>
        </p:spPr>
        <p:txBody>
          <a:bodyPr>
            <a:normAutofit/>
          </a:bodyPr>
          <a:lstStyle/>
          <a:p>
            <a:pPr algn="just">
              <a:buFont typeface="Wingdings" pitchFamily="2" charset="2"/>
              <a:buChar char="Ø"/>
            </a:pPr>
            <a:r>
              <a:rPr lang="en-US" dirty="0" smtClean="0"/>
              <a:t> </a:t>
            </a:r>
            <a:r>
              <a:rPr lang="en-US" dirty="0"/>
              <a:t>According to contract Act of Nepal 2056 </a:t>
            </a:r>
            <a:r>
              <a:rPr lang="en-US" dirty="0" smtClean="0"/>
              <a:t> Nepal, a </a:t>
            </a:r>
            <a:r>
              <a:rPr lang="en-US" dirty="0"/>
              <a:t>contract is an agreement between </a:t>
            </a:r>
            <a:r>
              <a:rPr lang="en-US" dirty="0" smtClean="0"/>
              <a:t>two or </a:t>
            </a:r>
            <a:r>
              <a:rPr lang="en-US" dirty="0"/>
              <a:t>more than two parties to do or not </a:t>
            </a:r>
            <a:r>
              <a:rPr lang="en-US" dirty="0" smtClean="0"/>
              <a:t>to do </a:t>
            </a:r>
            <a:r>
              <a:rPr lang="en-US" dirty="0"/>
              <a:t>any business.</a:t>
            </a:r>
          </a:p>
          <a:p>
            <a:pPr algn="just">
              <a:buFont typeface="Wingdings" pitchFamily="2" charset="2"/>
              <a:buChar char="Ø"/>
            </a:pPr>
            <a:r>
              <a:rPr lang="en-US" dirty="0" smtClean="0"/>
              <a:t>This </a:t>
            </a:r>
            <a:r>
              <a:rPr lang="en-US" dirty="0"/>
              <a:t>indicates that there involves </a:t>
            </a:r>
            <a:r>
              <a:rPr lang="en-US" dirty="0" smtClean="0"/>
              <a:t>at least two </a:t>
            </a:r>
            <a:r>
              <a:rPr lang="en-US" dirty="0"/>
              <a:t>parties, one of which make an </a:t>
            </a:r>
            <a:r>
              <a:rPr lang="en-US" dirty="0" smtClean="0"/>
              <a:t>offer and </a:t>
            </a:r>
            <a:r>
              <a:rPr lang="en-US" dirty="0"/>
              <a:t>the other is an </a:t>
            </a:r>
            <a:r>
              <a:rPr lang="en-US" dirty="0" smtClean="0"/>
              <a:t>acceptor.</a:t>
            </a:r>
            <a:endParaRPr lang="en-US" dirty="0"/>
          </a:p>
          <a:p>
            <a:pPr algn="just">
              <a:buFont typeface="Wingdings" pitchFamily="2" charset="2"/>
              <a:buChar char="Ø"/>
            </a:pPr>
            <a:r>
              <a:rPr lang="en-US" dirty="0" smtClean="0"/>
              <a:t>Without </a:t>
            </a:r>
            <a:r>
              <a:rPr lang="en-US" dirty="0"/>
              <a:t>an offer and acceptance, </a:t>
            </a:r>
            <a:r>
              <a:rPr lang="en-US" dirty="0" smtClean="0"/>
              <a:t>there cannot </a:t>
            </a:r>
            <a:r>
              <a:rPr lang="en-US" dirty="0"/>
              <a:t>be a contract.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Essential elements of Contract</a:t>
            </a:r>
            <a:br>
              <a:rPr lang="en-US" b="1" dirty="0" smtClean="0"/>
            </a:br>
            <a:endParaRPr lang="en-US" b="1" dirty="0"/>
          </a:p>
        </p:txBody>
      </p:sp>
      <p:sp>
        <p:nvSpPr>
          <p:cNvPr id="3" name="Content Placeholder 2"/>
          <p:cNvSpPr>
            <a:spLocks noGrp="1"/>
          </p:cNvSpPr>
          <p:nvPr>
            <p:ph idx="1"/>
          </p:nvPr>
        </p:nvSpPr>
        <p:spPr>
          <a:xfrm>
            <a:off x="457200" y="1219200"/>
            <a:ext cx="8382000" cy="5334000"/>
          </a:xfrm>
        </p:spPr>
        <p:txBody>
          <a:bodyPr>
            <a:normAutofit fontScale="85000" lnSpcReduction="20000"/>
          </a:bodyPr>
          <a:lstStyle/>
          <a:p>
            <a:pPr algn="just">
              <a:buNone/>
            </a:pPr>
            <a:r>
              <a:rPr lang="en-US" dirty="0" smtClean="0"/>
              <a:t> 1.</a:t>
            </a:r>
            <a:r>
              <a:rPr lang="en-US" b="1" dirty="0" smtClean="0"/>
              <a:t>Offer </a:t>
            </a:r>
            <a:r>
              <a:rPr lang="en-US" b="1" dirty="0"/>
              <a:t>and acceptance</a:t>
            </a:r>
          </a:p>
          <a:p>
            <a:pPr algn="just">
              <a:buFont typeface="Wingdings" pitchFamily="2" charset="2"/>
              <a:buChar char="Ø"/>
            </a:pPr>
            <a:r>
              <a:rPr lang="en-US" dirty="0" smtClean="0"/>
              <a:t>Offer </a:t>
            </a:r>
            <a:r>
              <a:rPr lang="en-US" dirty="0"/>
              <a:t>without acceptance or acceptance </a:t>
            </a:r>
            <a:r>
              <a:rPr lang="en-US" dirty="0" smtClean="0"/>
              <a:t>without offer </a:t>
            </a:r>
            <a:r>
              <a:rPr lang="en-US" dirty="0"/>
              <a:t>does not make contract.</a:t>
            </a:r>
          </a:p>
          <a:p>
            <a:pPr algn="just">
              <a:buNone/>
            </a:pPr>
            <a:r>
              <a:rPr lang="en-US" b="1" dirty="0" smtClean="0"/>
              <a:t>2. </a:t>
            </a:r>
            <a:r>
              <a:rPr lang="en-US" b="1" dirty="0"/>
              <a:t>Competent parties</a:t>
            </a:r>
          </a:p>
          <a:p>
            <a:pPr algn="just">
              <a:buFont typeface="Wingdings" pitchFamily="2" charset="2"/>
              <a:buChar char="Ø"/>
            </a:pPr>
            <a:r>
              <a:rPr lang="en-US" dirty="0" smtClean="0"/>
              <a:t> </a:t>
            </a:r>
            <a:r>
              <a:rPr lang="en-US" dirty="0"/>
              <a:t>Parties or person who make contract must </a:t>
            </a:r>
            <a:r>
              <a:rPr lang="en-US" dirty="0" smtClean="0"/>
              <a:t>be competent </a:t>
            </a:r>
            <a:r>
              <a:rPr lang="en-US" dirty="0"/>
              <a:t>according to law.</a:t>
            </a:r>
          </a:p>
          <a:p>
            <a:pPr algn="just">
              <a:buFont typeface="Wingdings" pitchFamily="2" charset="2"/>
              <a:buChar char="Ø"/>
            </a:pPr>
            <a:r>
              <a:rPr lang="en-US" dirty="0" smtClean="0"/>
              <a:t> </a:t>
            </a:r>
            <a:r>
              <a:rPr lang="en-US" dirty="0"/>
              <a:t>A person below 16 years of age, mad, senseless </a:t>
            </a:r>
            <a:r>
              <a:rPr lang="en-US" dirty="0" smtClean="0"/>
              <a:t>is incapable </a:t>
            </a:r>
            <a:r>
              <a:rPr lang="en-US" dirty="0"/>
              <a:t>to make contract according to </a:t>
            </a:r>
            <a:r>
              <a:rPr lang="en-US" dirty="0" smtClean="0"/>
              <a:t>Contract Law </a:t>
            </a:r>
            <a:r>
              <a:rPr lang="en-US" dirty="0"/>
              <a:t>of Nepal.</a:t>
            </a:r>
          </a:p>
          <a:p>
            <a:pPr algn="just">
              <a:buNone/>
            </a:pPr>
            <a:r>
              <a:rPr lang="en-US" b="1" dirty="0" smtClean="0"/>
              <a:t>3. </a:t>
            </a:r>
            <a:r>
              <a:rPr lang="en-US" b="1" dirty="0"/>
              <a:t>Legal relationship</a:t>
            </a:r>
          </a:p>
          <a:p>
            <a:pPr algn="just">
              <a:buFont typeface="Wingdings" pitchFamily="2" charset="2"/>
              <a:buChar char="Ø"/>
            </a:pPr>
            <a:r>
              <a:rPr lang="en-US" dirty="0" smtClean="0"/>
              <a:t>Any </a:t>
            </a:r>
            <a:r>
              <a:rPr lang="en-US" dirty="0"/>
              <a:t>contract must be made legal </a:t>
            </a:r>
            <a:r>
              <a:rPr lang="en-US" dirty="0" smtClean="0"/>
              <a:t>relationship between </a:t>
            </a:r>
            <a:r>
              <a:rPr lang="en-US" dirty="0" err="1" smtClean="0"/>
              <a:t>offerer</a:t>
            </a:r>
            <a:r>
              <a:rPr lang="en-US" dirty="0" smtClean="0"/>
              <a:t> </a:t>
            </a:r>
            <a:r>
              <a:rPr lang="en-US" dirty="0"/>
              <a:t>and acceptor.</a:t>
            </a:r>
          </a:p>
          <a:p>
            <a:pPr algn="just">
              <a:buFont typeface="Wingdings" pitchFamily="2" charset="2"/>
              <a:buChar char="Ø"/>
            </a:pPr>
            <a:r>
              <a:rPr lang="en-US" dirty="0" smtClean="0"/>
              <a:t> </a:t>
            </a:r>
            <a:r>
              <a:rPr lang="en-US" dirty="0"/>
              <a:t>Providing a cup of tea by a friend and accepting it </a:t>
            </a:r>
            <a:r>
              <a:rPr lang="en-US" dirty="0" smtClean="0"/>
              <a:t>as an </a:t>
            </a:r>
            <a:r>
              <a:rPr lang="en-US" dirty="0"/>
              <a:t>offer cannot make a contract for something.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4779</TotalTime>
  <Words>3024</Words>
  <Application>Microsoft Office PowerPoint</Application>
  <PresentationFormat>On-screen Show (4:3)</PresentationFormat>
  <Paragraphs>429</Paragraphs>
  <Slides>57</Slides>
  <Notes>10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Chapter 4</vt:lpstr>
      <vt:lpstr>Nepalese legal system</vt:lpstr>
      <vt:lpstr> Nepalese Legal System  </vt:lpstr>
      <vt:lpstr>Structure of Nepalese Legal System </vt:lpstr>
      <vt:lpstr> Contract Management </vt:lpstr>
      <vt:lpstr>     Introduction: Contract Management</vt:lpstr>
      <vt:lpstr>     Introduction: Contract Management</vt:lpstr>
      <vt:lpstr>Contract </vt:lpstr>
      <vt:lpstr> Essential elements of Contract </vt:lpstr>
      <vt:lpstr>Essential elements of Contract</vt:lpstr>
      <vt:lpstr>Essential elements of Contract</vt:lpstr>
      <vt:lpstr> Types of contract </vt:lpstr>
      <vt:lpstr> Significance of a contract  </vt:lpstr>
      <vt:lpstr>Factors to be considered in preparing a contract document </vt:lpstr>
      <vt:lpstr> Interpretation of contractual clauses  </vt:lpstr>
      <vt:lpstr> Contract Document </vt:lpstr>
      <vt:lpstr> Contract Document </vt:lpstr>
      <vt:lpstr>Contract Document</vt:lpstr>
      <vt:lpstr>Contract Document</vt:lpstr>
      <vt:lpstr>Public Procurement</vt:lpstr>
      <vt:lpstr>Slide 21</vt:lpstr>
      <vt:lpstr>Principles of Procurement</vt:lpstr>
      <vt:lpstr>Principles of Procurement</vt:lpstr>
      <vt:lpstr>Provisions Relating to Responsibility for Procurement and Procurement Methods</vt:lpstr>
      <vt:lpstr>Classification of Procurement</vt:lpstr>
      <vt:lpstr>PROCUREMENT PLANNING </vt:lpstr>
      <vt:lpstr>Slide 27</vt:lpstr>
      <vt:lpstr> Method of Work Execution</vt:lpstr>
      <vt:lpstr> Method of Work Execution</vt:lpstr>
      <vt:lpstr> Method of Work Execution</vt:lpstr>
      <vt:lpstr> Method of Work Execution</vt:lpstr>
      <vt:lpstr> Method of Work Execution</vt:lpstr>
      <vt:lpstr> Method of Work Execution</vt:lpstr>
      <vt:lpstr>TENDERING PROCESS</vt:lpstr>
      <vt:lpstr>DETAIL INFORMATION IN TENDER NOTICE </vt:lpstr>
      <vt:lpstr>EARNEST MONEY OR BID SECURITY </vt:lpstr>
      <vt:lpstr>PERFOMANCE GUARANTEE</vt:lpstr>
      <vt:lpstr>TENDER DOCUMENTS CONTAINS </vt:lpstr>
      <vt:lpstr>BIDDING PROCESS  </vt:lpstr>
      <vt:lpstr>Inviting open bids at national level</vt:lpstr>
      <vt:lpstr>Inviting sealed quotations</vt:lpstr>
      <vt:lpstr>Slide 42</vt:lpstr>
      <vt:lpstr>Slide 43</vt:lpstr>
      <vt:lpstr>PREPARATION BEFORE TENDER</vt:lpstr>
      <vt:lpstr>CONDITIONS OF CONTRACT </vt:lpstr>
      <vt:lpstr>CONDITION OF CONTRACT</vt:lpstr>
      <vt:lpstr>Slide 47</vt:lpstr>
      <vt:lpstr>Slide 48</vt:lpstr>
      <vt:lpstr>CONTRACTOR’S PREQUALIFICATION</vt:lpstr>
      <vt:lpstr>Slide 50</vt:lpstr>
      <vt:lpstr>2. POST QUALIFICATION</vt:lpstr>
      <vt:lpstr>TENDER EVALUATION </vt:lpstr>
      <vt:lpstr>TENDER EVALUATION </vt:lpstr>
      <vt:lpstr>TENDER EVALUATION </vt:lpstr>
      <vt:lpstr>TENDER EVALUATION </vt:lpstr>
      <vt:lpstr>AWARD OF CONTRACT</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Rabindra</dc:creator>
  <cp:lastModifiedBy>Rabindra</cp:lastModifiedBy>
  <cp:revision>17</cp:revision>
  <dcterms:created xsi:type="dcterms:W3CDTF">2018-06-28T04:27:42Z</dcterms:created>
  <dcterms:modified xsi:type="dcterms:W3CDTF">2018-08-14T07:17:17Z</dcterms:modified>
</cp:coreProperties>
</file>