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6EC18D-A014-4A8F-B2D0-9BE3A1F98FD9}"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EC18D-A014-4A8F-B2D0-9BE3A1F98FD9}"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EC18D-A014-4A8F-B2D0-9BE3A1F98FD9}"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EC18D-A014-4A8F-B2D0-9BE3A1F98FD9}"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906715"/>
            <a:ext cx="7772400"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6EC18D-A014-4A8F-B2D0-9BE3A1F98FD9}" type="datetimeFigureOut">
              <a:rPr lang="en-US" smtClean="0"/>
              <a:pPr/>
              <a:t>6/21/2018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6EC18D-A014-4A8F-B2D0-9BE3A1F98FD9}" type="datetimeFigureOut">
              <a:rPr lang="en-US" smtClean="0"/>
              <a:pPr/>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4"/>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6EC18D-A014-4A8F-B2D0-9BE3A1F98FD9}" type="datetimeFigureOut">
              <a:rPr lang="en-US" smtClean="0"/>
              <a:pPr/>
              <a:t>6/21/2018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6EC18D-A014-4A8F-B2D0-9BE3A1F98FD9}" type="datetimeFigureOut">
              <a:rPr lang="en-US" smtClean="0"/>
              <a:pPr/>
              <a:t>6/21/2018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EC18D-A014-4A8F-B2D0-9BE3A1F98FD9}" type="datetimeFigureOut">
              <a:rPr lang="en-US" smtClean="0"/>
              <a:pPr/>
              <a:t>6/21/2018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1"/>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6"/>
            <a:ext cx="5111750" cy="585311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6EC18D-A014-4A8F-B2D0-9BE3A1F98FD9}" type="datetimeFigureOut">
              <a:rPr lang="en-US" smtClean="0"/>
              <a:pPr/>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6EC18D-A014-4A8F-B2D0-9BE3A1F98FD9}" type="datetimeFigureOut">
              <a:rPr lang="en-US" smtClean="0"/>
              <a:pPr/>
              <a:t>6/21/2018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7F953-FFDE-4C7C-AE65-2D33153E94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EC18D-A014-4A8F-B2D0-9BE3A1F98FD9}" type="datetimeFigureOut">
              <a:rPr lang="en-US" smtClean="0"/>
              <a:pPr/>
              <a:t>6/21/2018</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7F953-FFDE-4C7C-AE65-2D33153E94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222375"/>
          </a:xfrm>
        </p:spPr>
        <p:txBody>
          <a:bodyPr/>
          <a:lstStyle/>
          <a:p>
            <a:r>
              <a:rPr lang="en-US" b="1" dirty="0" smtClean="0"/>
              <a:t>Chapter- 3</a:t>
            </a:r>
            <a:endParaRPr lang="en-US" b="1" dirty="0"/>
          </a:p>
        </p:txBody>
      </p:sp>
      <p:sp>
        <p:nvSpPr>
          <p:cNvPr id="3" name="Subtitle 2"/>
          <p:cNvSpPr>
            <a:spLocks noGrp="1"/>
          </p:cNvSpPr>
          <p:nvPr>
            <p:ph type="subTitle" idx="1"/>
          </p:nvPr>
        </p:nvSpPr>
        <p:spPr>
          <a:xfrm>
            <a:off x="457200" y="3733800"/>
            <a:ext cx="8305800" cy="1143000"/>
          </a:xfrm>
        </p:spPr>
        <p:txBody>
          <a:bodyPr>
            <a:noAutofit/>
          </a:bodyPr>
          <a:lstStyle/>
          <a:p>
            <a:r>
              <a:rPr lang="en-US" sz="4800" b="1" dirty="0" smtClean="0">
                <a:solidFill>
                  <a:schemeClr val="tx1"/>
                </a:solidFill>
              </a:rPr>
              <a:t>Professional Practices  in Nepal</a:t>
            </a:r>
            <a:endParaRPr lang="en-US" sz="4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39761"/>
          </a:xfrm>
        </p:spPr>
        <p:txBody>
          <a:bodyPr>
            <a:normAutofit fontScale="90000"/>
          </a:bodyPr>
          <a:lstStyle/>
          <a:p>
            <a:r>
              <a:rPr lang="en-GB" b="1" dirty="0" smtClean="0"/>
              <a:t>Private Sector Practices in Nepal</a:t>
            </a:r>
            <a:endParaRPr lang="en-US" b="1" dirty="0"/>
          </a:p>
        </p:txBody>
      </p:sp>
      <p:sp>
        <p:nvSpPr>
          <p:cNvPr id="3" name="Content Placeholder 2"/>
          <p:cNvSpPr>
            <a:spLocks noGrp="1"/>
          </p:cNvSpPr>
          <p:nvPr>
            <p:ph idx="1"/>
          </p:nvPr>
        </p:nvSpPr>
        <p:spPr>
          <a:xfrm>
            <a:off x="457200" y="1219200"/>
            <a:ext cx="8229600" cy="5257799"/>
          </a:xfrm>
        </p:spPr>
        <p:txBody>
          <a:bodyPr>
            <a:normAutofit fontScale="77500" lnSpcReduction="20000"/>
          </a:bodyPr>
          <a:lstStyle/>
          <a:p>
            <a:pPr>
              <a:buNone/>
            </a:pPr>
            <a:r>
              <a:rPr lang="en-US" dirty="0" smtClean="0"/>
              <a:t>In the open market system, there are thousands of private </a:t>
            </a:r>
            <a:r>
              <a:rPr lang="en-US" dirty="0" smtClean="0"/>
              <a:t>organizations </a:t>
            </a:r>
            <a:r>
              <a:rPr lang="en-US" dirty="0" smtClean="0"/>
              <a:t>and firms working in engineering sectors </a:t>
            </a:r>
            <a:endParaRPr lang="en-US" dirty="0" smtClean="0"/>
          </a:p>
          <a:p>
            <a:pPr algn="just">
              <a:buFont typeface="Wingdings" pitchFamily="2" charset="2"/>
              <a:buChar char="Ø"/>
            </a:pPr>
            <a:r>
              <a:rPr lang="en-US" dirty="0" smtClean="0"/>
              <a:t> </a:t>
            </a:r>
            <a:r>
              <a:rPr lang="en-US" dirty="0" smtClean="0"/>
              <a:t>Entrepreneurs have used engineers to produce in large quantity in economic investments, </a:t>
            </a:r>
            <a:endParaRPr lang="en-US" dirty="0" smtClean="0"/>
          </a:p>
          <a:p>
            <a:pPr algn="just">
              <a:buFont typeface="Wingdings" pitchFamily="2" charset="2"/>
              <a:buChar char="Ø"/>
            </a:pPr>
            <a:r>
              <a:rPr lang="en-US" dirty="0" smtClean="0"/>
              <a:t> </a:t>
            </a:r>
            <a:r>
              <a:rPr lang="en-US" dirty="0" smtClean="0"/>
              <a:t>Private sector working more efficiently under strict supervision and motivations </a:t>
            </a:r>
            <a:endParaRPr lang="en-US" dirty="0" smtClean="0"/>
          </a:p>
          <a:p>
            <a:pPr algn="just">
              <a:buFont typeface="Wingdings" pitchFamily="2" charset="2"/>
              <a:buChar char="Ø"/>
            </a:pPr>
            <a:r>
              <a:rPr lang="en-US" dirty="0" smtClean="0"/>
              <a:t>More </a:t>
            </a:r>
            <a:r>
              <a:rPr lang="en-US" dirty="0" smtClean="0"/>
              <a:t>than 50 private engineering colleges affiliated to </a:t>
            </a:r>
            <a:r>
              <a:rPr lang="en-US" dirty="0" smtClean="0"/>
              <a:t>10 </a:t>
            </a:r>
            <a:r>
              <a:rPr lang="en-US" dirty="0" smtClean="0"/>
              <a:t>universities - governmental and nongovernmental</a:t>
            </a:r>
            <a:r>
              <a:rPr lang="en-US" dirty="0" smtClean="0"/>
              <a:t>.</a:t>
            </a:r>
          </a:p>
          <a:p>
            <a:pPr algn="just">
              <a:buFont typeface="Wingdings" pitchFamily="2" charset="2"/>
              <a:buChar char="Ø"/>
            </a:pPr>
            <a:r>
              <a:rPr lang="en-US" dirty="0" smtClean="0"/>
              <a:t>  </a:t>
            </a:r>
            <a:r>
              <a:rPr lang="en-US" dirty="0" smtClean="0"/>
              <a:t>Numerous consultancies, construction companies and firms </a:t>
            </a:r>
            <a:endParaRPr lang="en-US" dirty="0" smtClean="0"/>
          </a:p>
          <a:p>
            <a:pPr algn="just">
              <a:buFont typeface="Wingdings" pitchFamily="2" charset="2"/>
              <a:buChar char="Ø"/>
            </a:pPr>
            <a:r>
              <a:rPr lang="en-US" dirty="0" smtClean="0"/>
              <a:t>Many </a:t>
            </a:r>
            <a:r>
              <a:rPr lang="en-US" dirty="0" smtClean="0"/>
              <a:t>computer institutes, training institutes, e-business </a:t>
            </a:r>
            <a:r>
              <a:rPr lang="en-US" dirty="0" smtClean="0"/>
              <a:t>organizations, </a:t>
            </a:r>
            <a:r>
              <a:rPr lang="en-US" dirty="0" smtClean="0"/>
              <a:t>hospitals, research </a:t>
            </a:r>
            <a:r>
              <a:rPr lang="en-US" dirty="0" smtClean="0"/>
              <a:t>centers, software companies, telecom </a:t>
            </a:r>
            <a:r>
              <a:rPr lang="en-US" dirty="0" err="1" smtClean="0"/>
              <a:t>vendo</a:t>
            </a:r>
            <a:r>
              <a:rPr lang="en-US" dirty="0" smtClean="0"/>
              <a:t>, ISPs(Internet service Providers),NSPs( Network Service Providers) have </a:t>
            </a:r>
            <a:r>
              <a:rPr lang="en-US" dirty="0" smtClean="0"/>
              <a:t>employed engineers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Engineers working in the Private Sectors</a:t>
            </a:r>
            <a:endParaRPr lang="en-US" b="1" dirty="0"/>
          </a:p>
        </p:txBody>
      </p:sp>
      <p:sp>
        <p:nvSpPr>
          <p:cNvPr id="3" name="Content Placeholder 2"/>
          <p:cNvSpPr>
            <a:spLocks noGrp="1"/>
          </p:cNvSpPr>
          <p:nvPr>
            <p:ph sz="half" idx="1"/>
          </p:nvPr>
        </p:nvSpPr>
        <p:spPr>
          <a:xfrm>
            <a:off x="457200" y="1371601"/>
            <a:ext cx="4038600" cy="4876800"/>
          </a:xfrm>
        </p:spPr>
        <p:txBody>
          <a:bodyPr>
            <a:noAutofit/>
          </a:bodyPr>
          <a:lstStyle/>
          <a:p>
            <a:pPr marL="273050" indent="-273050" fontAlgn="auto">
              <a:lnSpc>
                <a:spcPct val="150000"/>
              </a:lnSpc>
              <a:spcAft>
                <a:spcPts val="0"/>
              </a:spcAft>
              <a:buClr>
                <a:schemeClr val="tx1">
                  <a:shade val="95000"/>
                </a:schemeClr>
              </a:buClr>
              <a:buFont typeface="Wingdings" pitchFamily="2" charset="2"/>
              <a:buChar char="Ø"/>
              <a:defRPr/>
            </a:pPr>
            <a:r>
              <a:rPr lang="en-US" sz="2600" dirty="0" smtClean="0">
                <a:latin typeface="+mj-lt"/>
              </a:rPr>
              <a:t>Construction Companies – Class A, B, C, </a:t>
            </a:r>
            <a:r>
              <a:rPr lang="en-US" sz="2600" dirty="0" smtClean="0">
                <a:latin typeface="+mj-lt"/>
              </a:rPr>
              <a:t>D</a:t>
            </a:r>
          </a:p>
          <a:p>
            <a:pPr marL="273050" indent="-273050" fontAlgn="auto">
              <a:lnSpc>
                <a:spcPct val="150000"/>
              </a:lnSpc>
              <a:spcAft>
                <a:spcPts val="0"/>
              </a:spcAft>
              <a:buClr>
                <a:schemeClr val="tx1">
                  <a:shade val="95000"/>
                </a:schemeClr>
              </a:buClr>
              <a:buFont typeface="Wingdings" pitchFamily="2" charset="2"/>
              <a:buChar char="Ø"/>
              <a:defRPr/>
            </a:pPr>
            <a:r>
              <a:rPr lang="en-US" sz="2600" dirty="0" smtClean="0">
                <a:latin typeface="+mj-lt"/>
              </a:rPr>
              <a:t>Consulting </a:t>
            </a:r>
            <a:r>
              <a:rPr lang="en-US" sz="2600" dirty="0" smtClean="0">
                <a:latin typeface="+mj-lt"/>
              </a:rPr>
              <a:t>Firms or Consultants</a:t>
            </a:r>
          </a:p>
          <a:p>
            <a:pPr marL="273050" indent="-273050" fontAlgn="auto">
              <a:lnSpc>
                <a:spcPct val="150000"/>
              </a:lnSpc>
              <a:spcAft>
                <a:spcPts val="0"/>
              </a:spcAft>
              <a:buClr>
                <a:schemeClr val="tx1">
                  <a:shade val="95000"/>
                </a:schemeClr>
              </a:buClr>
              <a:buFont typeface="Wingdings" pitchFamily="2" charset="2"/>
              <a:buChar char="Ø"/>
              <a:defRPr/>
            </a:pPr>
            <a:r>
              <a:rPr lang="en-US" sz="2600" dirty="0" smtClean="0">
                <a:latin typeface="+mj-lt"/>
              </a:rPr>
              <a:t>Clients or Employers</a:t>
            </a:r>
          </a:p>
          <a:p>
            <a:pPr marL="273050" indent="-273050" fontAlgn="auto">
              <a:lnSpc>
                <a:spcPct val="150000"/>
              </a:lnSpc>
              <a:spcAft>
                <a:spcPts val="0"/>
              </a:spcAft>
              <a:buClr>
                <a:schemeClr val="tx1">
                  <a:shade val="95000"/>
                </a:schemeClr>
              </a:buClr>
              <a:buFont typeface="Wingdings" pitchFamily="2" charset="2"/>
              <a:buChar char="Ø"/>
              <a:defRPr/>
            </a:pPr>
            <a:r>
              <a:rPr lang="en-US" sz="2600" dirty="0" smtClean="0">
                <a:latin typeface="+mj-lt"/>
              </a:rPr>
              <a:t>Private </a:t>
            </a:r>
            <a:r>
              <a:rPr lang="en-US" sz="2600" dirty="0" err="1" smtClean="0">
                <a:latin typeface="+mj-lt"/>
              </a:rPr>
              <a:t>Engg</a:t>
            </a:r>
            <a:r>
              <a:rPr lang="en-US" sz="2600" dirty="0" smtClean="0">
                <a:latin typeface="+mj-lt"/>
              </a:rPr>
              <a:t>. Colleges</a:t>
            </a:r>
          </a:p>
          <a:p>
            <a:pPr marL="273050" indent="-273050">
              <a:lnSpc>
                <a:spcPct val="150000"/>
              </a:lnSpc>
              <a:buClr>
                <a:schemeClr val="tx1">
                  <a:shade val="95000"/>
                </a:schemeClr>
              </a:buClr>
              <a:buFont typeface="Wingdings" pitchFamily="2" charset="2"/>
              <a:buChar char="Ø"/>
              <a:defRPr/>
            </a:pPr>
            <a:r>
              <a:rPr lang="en-US" sz="2600" dirty="0" smtClean="0"/>
              <a:t>Computer Institutes</a:t>
            </a:r>
          </a:p>
          <a:p>
            <a:pPr marL="273050" indent="-273050" fontAlgn="auto">
              <a:lnSpc>
                <a:spcPct val="150000"/>
              </a:lnSpc>
              <a:spcAft>
                <a:spcPts val="0"/>
              </a:spcAft>
              <a:buClr>
                <a:schemeClr val="tx1">
                  <a:shade val="95000"/>
                </a:schemeClr>
              </a:buClr>
              <a:buFont typeface="Wingdings" pitchFamily="2" charset="2"/>
              <a:buChar char="Ø"/>
              <a:defRPr/>
            </a:pPr>
            <a:endParaRPr lang="en-US" sz="2600" dirty="0" smtClean="0">
              <a:latin typeface="+mj-lt"/>
            </a:endParaRPr>
          </a:p>
          <a:p>
            <a:pPr marL="273050" indent="-273050" fontAlgn="auto">
              <a:lnSpc>
                <a:spcPct val="150000"/>
              </a:lnSpc>
              <a:spcAft>
                <a:spcPts val="0"/>
              </a:spcAft>
              <a:buClr>
                <a:schemeClr val="tx1">
                  <a:shade val="95000"/>
                </a:schemeClr>
              </a:buClr>
              <a:buFont typeface="Wingdings" pitchFamily="2" charset="2"/>
              <a:buChar char="Ø"/>
              <a:defRPr/>
            </a:pPr>
            <a:endParaRPr lang="en-US" sz="2600" dirty="0" smtClean="0">
              <a:latin typeface="+mj-lt"/>
            </a:endParaRPr>
          </a:p>
          <a:p>
            <a:pPr marL="273050" indent="-273050" fontAlgn="auto">
              <a:lnSpc>
                <a:spcPct val="150000"/>
              </a:lnSpc>
              <a:spcAft>
                <a:spcPts val="0"/>
              </a:spcAft>
              <a:buClr>
                <a:schemeClr val="tx1">
                  <a:shade val="95000"/>
                </a:schemeClr>
              </a:buClr>
              <a:buNone/>
              <a:defRPr/>
            </a:pPr>
            <a:endParaRPr lang="en-US" sz="2600" dirty="0" smtClean="0">
              <a:latin typeface="+mj-lt"/>
            </a:endParaRPr>
          </a:p>
          <a:p>
            <a:endParaRPr lang="en-US" sz="2600" dirty="0">
              <a:latin typeface="+mj-lt"/>
            </a:endParaRPr>
          </a:p>
        </p:txBody>
      </p:sp>
      <p:sp>
        <p:nvSpPr>
          <p:cNvPr id="4" name="Content Placeholder 3"/>
          <p:cNvSpPr>
            <a:spLocks noGrp="1"/>
          </p:cNvSpPr>
          <p:nvPr>
            <p:ph sz="half" idx="2"/>
          </p:nvPr>
        </p:nvSpPr>
        <p:spPr>
          <a:xfrm>
            <a:off x="4648200" y="1447801"/>
            <a:ext cx="4038600" cy="4678364"/>
          </a:xfrm>
        </p:spPr>
        <p:txBody>
          <a:bodyPr>
            <a:normAutofit fontScale="92500" lnSpcReduction="10000"/>
          </a:bodyPr>
          <a:lstStyle/>
          <a:p>
            <a:pPr marL="273050" indent="-273050" fontAlgn="auto">
              <a:lnSpc>
                <a:spcPct val="150000"/>
              </a:lnSpc>
              <a:spcAft>
                <a:spcPts val="0"/>
              </a:spcAft>
              <a:buClr>
                <a:schemeClr val="tx1">
                  <a:shade val="95000"/>
                </a:schemeClr>
              </a:buClr>
              <a:buFont typeface="Wingdings" pitchFamily="2" charset="2"/>
              <a:buChar char="Ø"/>
              <a:defRPr/>
            </a:pPr>
            <a:r>
              <a:rPr lang="en-US" dirty="0" smtClean="0"/>
              <a:t>Hospitals</a:t>
            </a:r>
            <a:endParaRPr lang="en-US" dirty="0" smtClean="0"/>
          </a:p>
          <a:p>
            <a:pPr marL="273050" indent="-273050" fontAlgn="auto">
              <a:lnSpc>
                <a:spcPct val="150000"/>
              </a:lnSpc>
              <a:spcAft>
                <a:spcPts val="0"/>
              </a:spcAft>
              <a:buClr>
                <a:schemeClr val="tx1">
                  <a:shade val="95000"/>
                </a:schemeClr>
              </a:buClr>
              <a:buFont typeface="Wingdings" pitchFamily="2" charset="2"/>
              <a:buChar char="Ø"/>
              <a:defRPr/>
            </a:pPr>
            <a:r>
              <a:rPr lang="en-US" dirty="0" smtClean="0"/>
              <a:t>Research Centers</a:t>
            </a:r>
          </a:p>
          <a:p>
            <a:pPr marL="273050" indent="-273050" fontAlgn="auto">
              <a:lnSpc>
                <a:spcPct val="150000"/>
              </a:lnSpc>
              <a:spcAft>
                <a:spcPts val="0"/>
              </a:spcAft>
              <a:buClr>
                <a:schemeClr val="tx1">
                  <a:shade val="95000"/>
                </a:schemeClr>
              </a:buClr>
              <a:buFont typeface="Wingdings" pitchFamily="2" charset="2"/>
              <a:buChar char="Ø"/>
              <a:defRPr/>
            </a:pPr>
            <a:r>
              <a:rPr lang="en-US" dirty="0" smtClean="0"/>
              <a:t>Training Centers</a:t>
            </a:r>
          </a:p>
          <a:p>
            <a:pPr marL="273050" indent="-273050" fontAlgn="auto">
              <a:lnSpc>
                <a:spcPct val="150000"/>
              </a:lnSpc>
              <a:spcAft>
                <a:spcPts val="0"/>
              </a:spcAft>
              <a:buClr>
                <a:schemeClr val="tx1">
                  <a:shade val="95000"/>
                </a:schemeClr>
              </a:buClr>
              <a:buFont typeface="Wingdings" pitchFamily="2" charset="2"/>
              <a:buChar char="Ø"/>
              <a:defRPr/>
            </a:pPr>
            <a:r>
              <a:rPr lang="en-US" dirty="0" smtClean="0"/>
              <a:t>Software companies</a:t>
            </a:r>
          </a:p>
          <a:p>
            <a:pPr marL="273050" indent="-273050" fontAlgn="auto">
              <a:lnSpc>
                <a:spcPct val="150000"/>
              </a:lnSpc>
              <a:spcAft>
                <a:spcPts val="0"/>
              </a:spcAft>
              <a:buClr>
                <a:schemeClr val="tx1">
                  <a:shade val="95000"/>
                </a:schemeClr>
              </a:buClr>
              <a:buFont typeface="Wingdings" pitchFamily="2" charset="2"/>
              <a:buChar char="Ø"/>
              <a:defRPr/>
            </a:pPr>
            <a:r>
              <a:rPr lang="en-US" dirty="0" smtClean="0"/>
              <a:t>Telecom Vendors</a:t>
            </a:r>
          </a:p>
          <a:p>
            <a:pPr marL="273050" indent="-273050" fontAlgn="auto">
              <a:lnSpc>
                <a:spcPct val="150000"/>
              </a:lnSpc>
              <a:spcAft>
                <a:spcPts val="0"/>
              </a:spcAft>
              <a:buClr>
                <a:schemeClr val="tx1">
                  <a:shade val="95000"/>
                </a:schemeClr>
              </a:buClr>
              <a:buFont typeface="Wingdings" pitchFamily="2" charset="2"/>
              <a:buChar char="Ø"/>
              <a:defRPr/>
            </a:pPr>
            <a:r>
              <a:rPr lang="en-US" dirty="0" smtClean="0"/>
              <a:t>Internet Service Providers</a:t>
            </a:r>
          </a:p>
          <a:p>
            <a:pPr marL="273050" indent="-273050" fontAlgn="auto">
              <a:lnSpc>
                <a:spcPct val="150000"/>
              </a:lnSpc>
              <a:spcAft>
                <a:spcPts val="0"/>
              </a:spcAft>
              <a:buClr>
                <a:schemeClr val="tx1">
                  <a:shade val="95000"/>
                </a:schemeClr>
              </a:buClr>
              <a:buFont typeface="Wingdings" pitchFamily="2" charset="2"/>
              <a:buChar char="Ø"/>
              <a:defRPr/>
            </a:pPr>
            <a:r>
              <a:rPr lang="en-US" dirty="0" smtClean="0"/>
              <a:t>Network Service Providers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General job description of an engineer in private sector </a:t>
            </a:r>
            <a:endParaRPr lang="en-US" b="1" dirty="0"/>
          </a:p>
        </p:txBody>
      </p:sp>
      <p:sp>
        <p:nvSpPr>
          <p:cNvPr id="3" name="Content Placeholder 2"/>
          <p:cNvSpPr>
            <a:spLocks noGrp="1"/>
          </p:cNvSpPr>
          <p:nvPr>
            <p:ph idx="1"/>
          </p:nvPr>
        </p:nvSpPr>
        <p:spPr/>
        <p:txBody>
          <a:bodyPr>
            <a:normAutofit/>
          </a:bodyPr>
          <a:lstStyle/>
          <a:p>
            <a:pPr marL="273050" indent="-273050" fontAlgn="auto">
              <a:spcAft>
                <a:spcPts val="0"/>
              </a:spcAft>
              <a:buClr>
                <a:schemeClr val="tx1">
                  <a:shade val="95000"/>
                </a:schemeClr>
              </a:buClr>
              <a:buFont typeface="Wingdings" pitchFamily="2" charset="2"/>
              <a:buChar char="Ø"/>
              <a:defRPr/>
            </a:pPr>
            <a:r>
              <a:rPr lang="en-US" dirty="0" smtClean="0">
                <a:latin typeface="+mj-lt"/>
              </a:rPr>
              <a:t>To coordinate works between stakeholders- clients, consulting and </a:t>
            </a:r>
            <a:r>
              <a:rPr lang="en-US" dirty="0" smtClean="0">
                <a:latin typeface="+mj-lt"/>
              </a:rPr>
              <a:t>contractors</a:t>
            </a:r>
            <a:endParaRPr lang="en-US" dirty="0" smtClean="0">
              <a:latin typeface="+mj-lt"/>
            </a:endParaRPr>
          </a:p>
          <a:p>
            <a:pPr marL="273050" indent="-273050" fontAlgn="auto">
              <a:spcAft>
                <a:spcPts val="0"/>
              </a:spcAft>
              <a:buClr>
                <a:schemeClr val="tx1">
                  <a:shade val="95000"/>
                </a:schemeClr>
              </a:buClr>
              <a:buFont typeface="Wingdings" pitchFamily="2" charset="2"/>
              <a:buChar char="Ø"/>
              <a:defRPr/>
            </a:pPr>
            <a:r>
              <a:rPr lang="en-US" dirty="0" smtClean="0">
                <a:latin typeface="+mj-lt"/>
              </a:rPr>
              <a:t>To layout works, to survey and to </a:t>
            </a:r>
            <a:r>
              <a:rPr lang="en-US" dirty="0" smtClean="0">
                <a:latin typeface="+mj-lt"/>
              </a:rPr>
              <a:t>estimate</a:t>
            </a:r>
            <a:endParaRPr lang="en-US" dirty="0" smtClean="0">
              <a:latin typeface="+mj-lt"/>
            </a:endParaRPr>
          </a:p>
          <a:p>
            <a:pPr marL="273050" indent="-273050" fontAlgn="auto">
              <a:spcAft>
                <a:spcPts val="0"/>
              </a:spcAft>
              <a:buClr>
                <a:schemeClr val="tx1">
                  <a:shade val="95000"/>
                </a:schemeClr>
              </a:buClr>
              <a:buFont typeface="Wingdings" pitchFamily="2" charset="2"/>
              <a:buChar char="Ø"/>
              <a:defRPr/>
            </a:pPr>
            <a:r>
              <a:rPr lang="en-US" dirty="0" smtClean="0">
                <a:latin typeface="+mj-lt"/>
              </a:rPr>
              <a:t>To supervise, monitor, and control works</a:t>
            </a:r>
            <a:r>
              <a:rPr lang="en-US" dirty="0" smtClean="0">
                <a:latin typeface="+mj-lt"/>
              </a:rPr>
              <a:t>.</a:t>
            </a:r>
            <a:endParaRPr lang="en-US" dirty="0" smtClean="0">
              <a:latin typeface="+mj-lt"/>
            </a:endParaRPr>
          </a:p>
          <a:p>
            <a:pPr marL="273050" indent="-273050" fontAlgn="auto">
              <a:spcAft>
                <a:spcPts val="0"/>
              </a:spcAft>
              <a:buClr>
                <a:schemeClr val="tx1">
                  <a:shade val="95000"/>
                </a:schemeClr>
              </a:buClr>
              <a:buFont typeface="Wingdings" pitchFamily="2" charset="2"/>
              <a:buChar char="Ø"/>
              <a:defRPr/>
            </a:pPr>
            <a:r>
              <a:rPr lang="en-US" dirty="0" smtClean="0">
                <a:latin typeface="+mj-lt"/>
              </a:rPr>
              <a:t>To control quality, to assess and report to concerning </a:t>
            </a:r>
            <a:r>
              <a:rPr lang="en-US" dirty="0" smtClean="0">
                <a:latin typeface="+mj-lt"/>
              </a:rPr>
              <a:t>authorities</a:t>
            </a:r>
            <a:endParaRPr lang="en-US" dirty="0" smtClean="0">
              <a:latin typeface="+mj-lt"/>
            </a:endParaRPr>
          </a:p>
          <a:p>
            <a:pPr marL="273050" indent="-273050" fontAlgn="auto">
              <a:spcAft>
                <a:spcPts val="0"/>
              </a:spcAft>
              <a:buClr>
                <a:schemeClr val="tx1">
                  <a:shade val="95000"/>
                </a:schemeClr>
              </a:buClr>
              <a:buFont typeface="Wingdings" pitchFamily="2" charset="2"/>
              <a:buChar char="Ø"/>
              <a:defRPr/>
            </a:pPr>
            <a:r>
              <a:rPr lang="en-US" dirty="0" smtClean="0">
                <a:latin typeface="+mj-lt"/>
              </a:rPr>
              <a:t>To prepare bills as a quantity surveyor</a:t>
            </a:r>
          </a:p>
          <a:p>
            <a:endParaRPr lang="en-US"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General job description of an engineer in private sector </a:t>
            </a:r>
            <a:endParaRPr lang="en-US" b="1" dirty="0"/>
          </a:p>
        </p:txBody>
      </p:sp>
      <p:sp>
        <p:nvSpPr>
          <p:cNvPr id="3" name="Content Placeholder 2"/>
          <p:cNvSpPr>
            <a:spLocks noGrp="1"/>
          </p:cNvSpPr>
          <p:nvPr>
            <p:ph idx="1"/>
          </p:nvPr>
        </p:nvSpPr>
        <p:spPr/>
        <p:txBody>
          <a:bodyPr>
            <a:normAutofit/>
          </a:bodyPr>
          <a:lstStyle/>
          <a:p>
            <a:pPr marL="273050" indent="-273050">
              <a:buFont typeface="Wingdings" pitchFamily="2" charset="2"/>
              <a:buChar char="Ø"/>
              <a:defRPr/>
            </a:pPr>
            <a:r>
              <a:rPr lang="en-US" dirty="0" smtClean="0">
                <a:latin typeface="+mj-lt"/>
                <a:ea typeface="HG明朝B"/>
              </a:rPr>
              <a:t>To plan project and report </a:t>
            </a:r>
            <a:r>
              <a:rPr lang="en-US" dirty="0" smtClean="0">
                <a:latin typeface="+mj-lt"/>
                <a:ea typeface="HG明朝B"/>
              </a:rPr>
              <a:t>progress</a:t>
            </a:r>
            <a:endParaRPr lang="en-US" dirty="0" smtClean="0">
              <a:latin typeface="+mj-lt"/>
              <a:ea typeface="HG明朝B"/>
            </a:endParaRPr>
          </a:p>
          <a:p>
            <a:pPr marL="273050" indent="-273050">
              <a:buFont typeface="Wingdings" pitchFamily="2" charset="2"/>
              <a:buChar char="Ø"/>
              <a:defRPr/>
            </a:pPr>
            <a:r>
              <a:rPr lang="en-US" dirty="0" smtClean="0">
                <a:latin typeface="+mj-lt"/>
                <a:ea typeface="HG明朝B"/>
              </a:rPr>
              <a:t>To prepare technical report and prepare claims if </a:t>
            </a:r>
            <a:r>
              <a:rPr lang="en-US" dirty="0" smtClean="0">
                <a:latin typeface="+mj-lt"/>
                <a:ea typeface="HG明朝B"/>
              </a:rPr>
              <a:t>any</a:t>
            </a:r>
            <a:endParaRPr lang="en-US" dirty="0" smtClean="0">
              <a:latin typeface="+mj-lt"/>
              <a:ea typeface="HG明朝B"/>
            </a:endParaRPr>
          </a:p>
          <a:p>
            <a:pPr marL="273050" indent="-273050">
              <a:buFont typeface="Wingdings" pitchFamily="2" charset="2"/>
              <a:buChar char="Ø"/>
              <a:defRPr/>
            </a:pPr>
            <a:r>
              <a:rPr lang="en-US" dirty="0" smtClean="0">
                <a:latin typeface="+mj-lt"/>
                <a:ea typeface="HG明朝B"/>
              </a:rPr>
              <a:t>To conduct necessary training regarding site work and office organizations system to new </a:t>
            </a:r>
            <a:r>
              <a:rPr lang="en-US" dirty="0" smtClean="0">
                <a:latin typeface="+mj-lt"/>
                <a:ea typeface="HG明朝B"/>
              </a:rPr>
              <a:t>staffs</a:t>
            </a:r>
            <a:endParaRPr lang="en-US" dirty="0" smtClean="0">
              <a:latin typeface="+mj-lt"/>
              <a:ea typeface="HG明朝B"/>
            </a:endParaRPr>
          </a:p>
          <a:p>
            <a:pPr marL="273050" indent="-273050">
              <a:buFont typeface="Wingdings" pitchFamily="2" charset="2"/>
              <a:buChar char="Ø"/>
              <a:defRPr/>
            </a:pPr>
            <a:r>
              <a:rPr lang="en-US" dirty="0" smtClean="0">
                <a:latin typeface="+mj-lt"/>
                <a:ea typeface="HG明朝B"/>
              </a:rPr>
              <a:t>To overall manage of construction project etc.</a:t>
            </a:r>
          </a:p>
          <a:p>
            <a:endParaRPr lang="en-US"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1"/>
          </a:xfrm>
        </p:spPr>
        <p:txBody>
          <a:bodyPr>
            <a:normAutofit fontScale="90000"/>
          </a:bodyPr>
          <a:lstStyle/>
          <a:p>
            <a:r>
              <a:rPr lang="en-US" b="1" dirty="0" smtClean="0"/>
              <a:t>Roles of Professional Associations </a:t>
            </a:r>
            <a:endParaRPr lang="en-US" b="1" dirty="0"/>
          </a:p>
        </p:txBody>
      </p:sp>
      <p:sp>
        <p:nvSpPr>
          <p:cNvPr id="3" name="Content Placeholder 2"/>
          <p:cNvSpPr>
            <a:spLocks noGrp="1"/>
          </p:cNvSpPr>
          <p:nvPr>
            <p:ph idx="1"/>
          </p:nvPr>
        </p:nvSpPr>
        <p:spPr>
          <a:xfrm>
            <a:off x="457200" y="1066800"/>
            <a:ext cx="8229600" cy="5059365"/>
          </a:xfrm>
        </p:spPr>
        <p:txBody>
          <a:bodyPr>
            <a:normAutofit fontScale="92500" lnSpcReduction="20000"/>
          </a:bodyPr>
          <a:lstStyle/>
          <a:p>
            <a:pPr algn="just">
              <a:buNone/>
            </a:pPr>
            <a:r>
              <a:rPr lang="en-US" dirty="0" smtClean="0"/>
              <a:t>Regulate professional practices through enactment of rules and reward and punishment system </a:t>
            </a:r>
            <a:endParaRPr lang="en-US" dirty="0" smtClean="0"/>
          </a:p>
          <a:p>
            <a:pPr algn="just">
              <a:buFont typeface="Wingdings" pitchFamily="2" charset="2"/>
              <a:buChar char="Ø"/>
            </a:pPr>
            <a:r>
              <a:rPr lang="en-US" dirty="0" smtClean="0"/>
              <a:t> </a:t>
            </a:r>
            <a:r>
              <a:rPr lang="en-US" dirty="0" smtClean="0"/>
              <a:t>Develop norms, standards, and codes of professional practices </a:t>
            </a:r>
            <a:endParaRPr lang="en-US" dirty="0" smtClean="0"/>
          </a:p>
          <a:p>
            <a:pPr algn="just">
              <a:buFont typeface="Wingdings" pitchFamily="2" charset="2"/>
              <a:buChar char="Ø"/>
            </a:pPr>
            <a:r>
              <a:rPr lang="en-US" dirty="0" smtClean="0"/>
              <a:t> </a:t>
            </a:r>
            <a:r>
              <a:rPr lang="en-US" dirty="0" smtClean="0"/>
              <a:t>Monitor practices and </a:t>
            </a:r>
            <a:r>
              <a:rPr lang="en-US" dirty="0" smtClean="0"/>
              <a:t>performance</a:t>
            </a:r>
          </a:p>
          <a:p>
            <a:pPr algn="just">
              <a:buFont typeface="Wingdings" pitchFamily="2" charset="2"/>
              <a:buChar char="Ø"/>
            </a:pPr>
            <a:r>
              <a:rPr lang="en-US" dirty="0" smtClean="0"/>
              <a:t> </a:t>
            </a:r>
            <a:r>
              <a:rPr lang="en-US" dirty="0" smtClean="0"/>
              <a:t>Orient new professional </a:t>
            </a:r>
            <a:r>
              <a:rPr lang="en-US" dirty="0" smtClean="0"/>
              <a:t>members</a:t>
            </a:r>
          </a:p>
          <a:p>
            <a:pPr algn="just">
              <a:buFont typeface="Wingdings" pitchFamily="2" charset="2"/>
              <a:buChar char="Ø"/>
            </a:pPr>
            <a:r>
              <a:rPr lang="en-US" dirty="0" smtClean="0"/>
              <a:t> </a:t>
            </a:r>
            <a:r>
              <a:rPr lang="en-US" dirty="0" smtClean="0"/>
              <a:t>Enhance professionalism through professional development programs </a:t>
            </a:r>
            <a:endParaRPr lang="en-US" dirty="0" smtClean="0"/>
          </a:p>
          <a:p>
            <a:pPr algn="just">
              <a:buFont typeface="Wingdings" pitchFamily="2" charset="2"/>
              <a:buChar char="Ø"/>
            </a:pPr>
            <a:r>
              <a:rPr lang="en-US" dirty="0" smtClean="0"/>
              <a:t> </a:t>
            </a:r>
            <a:r>
              <a:rPr lang="en-US" dirty="0" smtClean="0"/>
              <a:t>Provide platform for knowledge sharing and mutual learning </a:t>
            </a:r>
            <a:endParaRPr lang="en-US" dirty="0" smtClean="0"/>
          </a:p>
          <a:p>
            <a:pPr algn="just">
              <a:buFont typeface="Wingdings" pitchFamily="2" charset="2"/>
              <a:buChar char="Ø"/>
            </a:pPr>
            <a:r>
              <a:rPr lang="en-US" dirty="0" smtClean="0"/>
              <a:t> </a:t>
            </a:r>
            <a:r>
              <a:rPr lang="en-US" dirty="0" smtClean="0"/>
              <a:t>Provide suggestions for development and update of policies/ acts/ laws/ rules/ regulations/ codes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944561"/>
          </a:xfrm>
        </p:spPr>
        <p:txBody>
          <a:bodyPr>
            <a:noAutofit/>
          </a:bodyPr>
          <a:lstStyle/>
          <a:p>
            <a:r>
              <a:rPr lang="en-US" sz="3600" b="1" dirty="0" smtClean="0"/>
              <a:t>Professional Associations Regulate Profession </a:t>
            </a:r>
            <a:endParaRPr lang="en-US" sz="3600" b="1" dirty="0"/>
          </a:p>
        </p:txBody>
      </p:sp>
      <p:sp>
        <p:nvSpPr>
          <p:cNvPr id="3" name="Content Placeholder 2"/>
          <p:cNvSpPr>
            <a:spLocks noGrp="1"/>
          </p:cNvSpPr>
          <p:nvPr>
            <p:ph idx="1"/>
          </p:nvPr>
        </p:nvSpPr>
        <p:spPr>
          <a:xfrm>
            <a:off x="457200" y="1524001"/>
            <a:ext cx="8229600" cy="4602164"/>
          </a:xfrm>
        </p:spPr>
        <p:txBody>
          <a:bodyPr>
            <a:normAutofit fontScale="85000" lnSpcReduction="20000"/>
          </a:bodyPr>
          <a:lstStyle/>
          <a:p>
            <a:pPr algn="just">
              <a:buFont typeface="Wingdings" pitchFamily="2" charset="2"/>
              <a:buChar char="Ø"/>
            </a:pPr>
            <a:r>
              <a:rPr lang="en-US" dirty="0" smtClean="0"/>
              <a:t>One of the fundamental roles of professional associations is to regulate the professional practices of the persons or institutes engaged in a particular profession. </a:t>
            </a:r>
            <a:endParaRPr lang="en-US" dirty="0" smtClean="0"/>
          </a:p>
          <a:p>
            <a:pPr algn="just">
              <a:buFont typeface="Wingdings" pitchFamily="2" charset="2"/>
              <a:buChar char="Ø"/>
            </a:pPr>
            <a:r>
              <a:rPr lang="en-US" dirty="0" smtClean="0"/>
              <a:t>NEC and NEA regulate engineering profession by developing policies, plans/programs for the smooth functioning of engineering profession and execute them. </a:t>
            </a:r>
            <a:endParaRPr lang="en-US" dirty="0" smtClean="0"/>
          </a:p>
          <a:p>
            <a:pPr algn="just">
              <a:buFont typeface="Wingdings" pitchFamily="2" charset="2"/>
              <a:buChar char="Ø"/>
            </a:pPr>
            <a:r>
              <a:rPr lang="en-US" dirty="0" smtClean="0"/>
              <a:t>The </a:t>
            </a:r>
            <a:r>
              <a:rPr lang="en-US" dirty="0" smtClean="0"/>
              <a:t>NEC regulates higher engineering education in Nepal through evaluation, recognition and monitoring of academic institutes providing formal engineering education.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Roles of professional organizations in induction of new entrants into the profession </a:t>
            </a:r>
            <a:endParaRPr lang="en-US" sz="3200" dirty="0"/>
          </a:p>
        </p:txBody>
      </p:sp>
      <p:sp>
        <p:nvSpPr>
          <p:cNvPr id="3" name="Content Placeholder 2"/>
          <p:cNvSpPr>
            <a:spLocks noGrp="1"/>
          </p:cNvSpPr>
          <p:nvPr>
            <p:ph idx="1"/>
          </p:nvPr>
        </p:nvSpPr>
        <p:spPr>
          <a:xfrm>
            <a:off x="457200" y="1447801"/>
            <a:ext cx="8382000" cy="4678364"/>
          </a:xfrm>
        </p:spPr>
        <p:txBody>
          <a:bodyPr>
            <a:noAutofit/>
          </a:bodyPr>
          <a:lstStyle/>
          <a:p>
            <a:pPr>
              <a:buNone/>
            </a:pPr>
            <a:r>
              <a:rPr lang="en-US" sz="2400" dirty="0" smtClean="0"/>
              <a:t>Another major role of the professional associations is to guide new entrants into the profession </a:t>
            </a:r>
            <a:r>
              <a:rPr lang="en-US" sz="2400" dirty="0" smtClean="0"/>
              <a:t>by</a:t>
            </a:r>
          </a:p>
          <a:p>
            <a:pPr>
              <a:buFont typeface="Wingdings" pitchFamily="2" charset="2"/>
              <a:buChar char="Ø"/>
            </a:pPr>
            <a:r>
              <a:rPr lang="en-US" sz="2400" dirty="0" smtClean="0"/>
              <a:t> </a:t>
            </a:r>
            <a:r>
              <a:rPr lang="en-US" sz="2400" dirty="0" smtClean="0"/>
              <a:t>providing orientation and training, </a:t>
            </a:r>
            <a:endParaRPr lang="en-US" sz="2400" dirty="0" smtClean="0"/>
          </a:p>
          <a:p>
            <a:pPr>
              <a:buFont typeface="Wingdings" pitchFamily="2" charset="2"/>
              <a:buChar char="Ø"/>
            </a:pPr>
            <a:r>
              <a:rPr lang="en-US" sz="2400" dirty="0" smtClean="0"/>
              <a:t> </a:t>
            </a:r>
            <a:r>
              <a:rPr lang="en-US" sz="2400" dirty="0" smtClean="0"/>
              <a:t>guiding on the conventions of the profession, </a:t>
            </a:r>
            <a:endParaRPr lang="en-US" sz="2400" dirty="0" smtClean="0"/>
          </a:p>
          <a:p>
            <a:pPr>
              <a:buFont typeface="Wingdings" pitchFamily="2" charset="2"/>
              <a:buChar char="Ø"/>
            </a:pPr>
            <a:r>
              <a:rPr lang="en-US" sz="2400" dirty="0" smtClean="0"/>
              <a:t> </a:t>
            </a:r>
            <a:r>
              <a:rPr lang="en-US" sz="2400" dirty="0" smtClean="0"/>
              <a:t>providing information on the dos and don’ts of the profession</a:t>
            </a:r>
            <a:r>
              <a:rPr lang="en-US" sz="2400" dirty="0" smtClean="0"/>
              <a:t>,</a:t>
            </a:r>
          </a:p>
          <a:p>
            <a:pPr>
              <a:buFont typeface="Wingdings" pitchFamily="2" charset="2"/>
              <a:buChar char="Ø"/>
            </a:pPr>
            <a:r>
              <a:rPr lang="en-US" sz="2400" dirty="0" smtClean="0"/>
              <a:t> </a:t>
            </a:r>
            <a:r>
              <a:rPr lang="en-US" sz="2400" dirty="0" smtClean="0"/>
              <a:t>potential pitfalls when the Code of Conduct are not followed, </a:t>
            </a:r>
            <a:endParaRPr lang="en-US" sz="2400" dirty="0" smtClean="0"/>
          </a:p>
          <a:p>
            <a:pPr>
              <a:buFont typeface="Wingdings" pitchFamily="2" charset="2"/>
              <a:buChar char="Ø"/>
            </a:pPr>
            <a:r>
              <a:rPr lang="en-US" sz="2400" dirty="0" smtClean="0"/>
              <a:t> </a:t>
            </a:r>
            <a:r>
              <a:rPr lang="en-US" sz="2400" dirty="0" smtClean="0"/>
              <a:t>linking the new comers with established members of the profession. </a:t>
            </a:r>
            <a:endParaRPr lang="en-US" sz="2400" dirty="0" smtClean="0"/>
          </a:p>
          <a:p>
            <a:pPr>
              <a:buFont typeface="Wingdings" pitchFamily="2" charset="2"/>
              <a:buChar char="Ø"/>
            </a:pPr>
            <a:r>
              <a:rPr lang="en-US" sz="2400" dirty="0" smtClean="0"/>
              <a:t> </a:t>
            </a:r>
            <a:r>
              <a:rPr lang="en-US" sz="2400" dirty="0" smtClean="0"/>
              <a:t>Guiding on general job description and employers’ expectation from new recruits </a:t>
            </a:r>
            <a:endParaRPr lang="en-US" sz="2400" dirty="0" smtClean="0"/>
          </a:p>
          <a:p>
            <a:pPr>
              <a:buFont typeface="Wingdings" pitchFamily="2" charset="2"/>
              <a:buChar char="Ø"/>
            </a:pPr>
            <a:r>
              <a:rPr lang="en-US" sz="2400" dirty="0" smtClean="0"/>
              <a:t> </a:t>
            </a:r>
            <a:r>
              <a:rPr lang="en-US" sz="2400" dirty="0" smtClean="0"/>
              <a:t>Training new entrants for job seekers, proposal writing, bidding, project terms and conditions negotiation, etc. </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9"/>
            <a:ext cx="8610600" cy="1143000"/>
          </a:xfrm>
        </p:spPr>
        <p:txBody>
          <a:bodyPr>
            <a:noAutofit/>
          </a:bodyPr>
          <a:lstStyle/>
          <a:p>
            <a:r>
              <a:rPr lang="en-US" sz="2800" b="1" dirty="0" smtClean="0"/>
              <a:t>Upgrading and maintaining the professional and technical competence of members of professional association </a:t>
            </a:r>
            <a:endParaRPr lang="en-US" sz="2800" dirty="0"/>
          </a:p>
        </p:txBody>
      </p:sp>
      <p:sp>
        <p:nvSpPr>
          <p:cNvPr id="3" name="Content Placeholder 2"/>
          <p:cNvSpPr>
            <a:spLocks noGrp="1"/>
          </p:cNvSpPr>
          <p:nvPr>
            <p:ph idx="1"/>
          </p:nvPr>
        </p:nvSpPr>
        <p:spPr>
          <a:xfrm>
            <a:off x="457200" y="1600201"/>
            <a:ext cx="8382000" cy="4876799"/>
          </a:xfrm>
        </p:spPr>
        <p:txBody>
          <a:bodyPr>
            <a:noAutofit/>
          </a:bodyPr>
          <a:lstStyle/>
          <a:p>
            <a:pPr algn="just">
              <a:buNone/>
            </a:pPr>
            <a:r>
              <a:rPr lang="en-US" sz="2500" dirty="0" smtClean="0"/>
              <a:t>Professional societies take various steps for upgrading and maintaining the professional and technical competence of its members </a:t>
            </a:r>
            <a:r>
              <a:rPr lang="en-US" sz="2500" dirty="0" smtClean="0"/>
              <a:t>by</a:t>
            </a:r>
          </a:p>
          <a:p>
            <a:pPr algn="just">
              <a:buFont typeface="Wingdings" pitchFamily="2" charset="2"/>
              <a:buChar char="Ø"/>
            </a:pPr>
            <a:r>
              <a:rPr lang="en-US" sz="2500" dirty="0" smtClean="0"/>
              <a:t> </a:t>
            </a:r>
            <a:r>
              <a:rPr lang="en-US" sz="2500" dirty="0" smtClean="0"/>
              <a:t>Organizing regular professional development courses and continuing education programs, like running Engineering Staff </a:t>
            </a:r>
            <a:r>
              <a:rPr lang="en-US" sz="2500" dirty="0" smtClean="0"/>
              <a:t>College</a:t>
            </a:r>
          </a:p>
          <a:p>
            <a:pPr algn="just">
              <a:buFont typeface="Wingdings" pitchFamily="2" charset="2"/>
              <a:buChar char="Ø"/>
            </a:pPr>
            <a:r>
              <a:rPr lang="en-US" sz="2500" dirty="0" smtClean="0"/>
              <a:t> </a:t>
            </a:r>
            <a:r>
              <a:rPr lang="en-US" sz="2500" dirty="0" smtClean="0"/>
              <a:t>Organizing skill development oriented training </a:t>
            </a:r>
            <a:r>
              <a:rPr lang="en-US" sz="2500" dirty="0" smtClean="0"/>
              <a:t>programs</a:t>
            </a:r>
          </a:p>
          <a:p>
            <a:pPr algn="just">
              <a:buFont typeface="Wingdings" pitchFamily="2" charset="2"/>
              <a:buChar char="Ø"/>
            </a:pPr>
            <a:r>
              <a:rPr lang="en-US" sz="2500" dirty="0" smtClean="0"/>
              <a:t> </a:t>
            </a:r>
            <a:r>
              <a:rPr lang="en-US" sz="2500" dirty="0" smtClean="0"/>
              <a:t>Organizing regular talk programs to share experiences and lessons learned from different </a:t>
            </a:r>
            <a:r>
              <a:rPr lang="en-US" sz="2500" dirty="0" smtClean="0"/>
              <a:t>projects</a:t>
            </a:r>
          </a:p>
          <a:p>
            <a:pPr algn="just">
              <a:buFont typeface="Wingdings" pitchFamily="2" charset="2"/>
              <a:buChar char="Ø"/>
            </a:pPr>
            <a:r>
              <a:rPr lang="en-US" sz="2500" dirty="0" smtClean="0"/>
              <a:t> </a:t>
            </a:r>
            <a:r>
              <a:rPr lang="en-US" sz="2500" dirty="0" smtClean="0"/>
              <a:t>Providing platform for its members to expose their works by organizing national and international seminars/workshops on regular </a:t>
            </a:r>
            <a:r>
              <a:rPr lang="en-US" sz="2500" dirty="0" smtClean="0"/>
              <a:t>basis</a:t>
            </a:r>
          </a:p>
          <a:p>
            <a:pPr algn="just">
              <a:buNone/>
            </a:pPr>
            <a:endParaRPr lang="en-US" sz="25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Upgrading and maintaining the professional and </a:t>
            </a:r>
            <a:r>
              <a:rPr lang="en-US" b="1" dirty="0" smtClean="0"/>
              <a:t>technical.....</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Ø"/>
            </a:pPr>
            <a:r>
              <a:rPr lang="en-US" dirty="0" smtClean="0"/>
              <a:t>Publishing technical journals and news bulletin </a:t>
            </a:r>
          </a:p>
          <a:p>
            <a:pPr algn="just">
              <a:buFont typeface="Wingdings" pitchFamily="2" charset="2"/>
              <a:buChar char="Ø"/>
            </a:pPr>
            <a:r>
              <a:rPr lang="en-US" dirty="0" smtClean="0"/>
              <a:t> Organizing exposure field visits to different projects </a:t>
            </a:r>
          </a:p>
          <a:p>
            <a:pPr algn="just">
              <a:buFont typeface="Wingdings" pitchFamily="2" charset="2"/>
              <a:buChar char="Ø"/>
            </a:pPr>
            <a:r>
              <a:rPr lang="en-US" dirty="0" smtClean="0"/>
              <a:t> </a:t>
            </a:r>
            <a:r>
              <a:rPr lang="en-US" dirty="0" smtClean="0"/>
              <a:t>Providing exposure to national and international experiences by organizing national and international visits to its members </a:t>
            </a:r>
          </a:p>
          <a:p>
            <a:pPr algn="just">
              <a:buFont typeface="Wingdings" pitchFamily="2" charset="2"/>
              <a:buChar char="Ø"/>
            </a:pPr>
            <a:r>
              <a:rPr lang="en-US" dirty="0" smtClean="0"/>
              <a:t> Proactively working with academic institutes on development and update of university curriculums </a:t>
            </a:r>
          </a:p>
          <a:p>
            <a:pPr algn="just">
              <a:buFont typeface="Wingdings" pitchFamily="2" charset="2"/>
              <a:buChar char="Ø"/>
            </a:pPr>
            <a:r>
              <a:rPr lang="en-US" dirty="0" smtClean="0"/>
              <a:t> Proactively working with research institutes for involving its members in research and development activities </a:t>
            </a:r>
          </a:p>
          <a:p>
            <a:pPr algn="just">
              <a:buFont typeface="Wingdings" pitchFamily="2" charset="2"/>
              <a:buChar char="Ø"/>
            </a:pPr>
            <a:r>
              <a:rPr lang="en-US" dirty="0" smtClean="0"/>
              <a:t> Proactively working with service providing organizations (consulting companies, contractors, material suppliers, software developers, equipment operators) to establish link of its members with established organizations.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6172199"/>
          </a:xfrm>
        </p:spPr>
        <p:txBody>
          <a:bodyPr>
            <a:normAutofit fontScale="85000" lnSpcReduction="20000"/>
          </a:bodyPr>
          <a:lstStyle/>
          <a:p>
            <a:pPr algn="just">
              <a:buNone/>
            </a:pPr>
            <a:r>
              <a:rPr lang="en-US" b="1" dirty="0" smtClean="0">
                <a:solidFill>
                  <a:srgbClr val="FF0000"/>
                </a:solidFill>
              </a:rPr>
              <a:t>Providing technical expertise to public authorities in developing policies, acts, standards, project implementation procedures and international agreements and negotiations </a:t>
            </a:r>
            <a:endParaRPr lang="en-US" b="1" dirty="0" smtClean="0">
              <a:solidFill>
                <a:srgbClr val="FF0000"/>
              </a:solidFill>
            </a:endParaRPr>
          </a:p>
          <a:p>
            <a:pPr algn="just">
              <a:buFont typeface="Wingdings" pitchFamily="2" charset="2"/>
              <a:buChar char="Ø"/>
            </a:pPr>
            <a:r>
              <a:rPr lang="en-US" b="1" dirty="0" smtClean="0"/>
              <a:t> </a:t>
            </a:r>
            <a:r>
              <a:rPr lang="en-US" dirty="0" smtClean="0"/>
              <a:t>The legislators and other governmental organizations frequently seek technical expertise from professional associations in the development, drafting and amendments to the existing acts, rules, regulations, policies, guidelines, bylaws, provisions, plans and programs</a:t>
            </a:r>
            <a:r>
              <a:rPr lang="en-US" dirty="0" smtClean="0"/>
              <a:t>.</a:t>
            </a:r>
          </a:p>
          <a:p>
            <a:pPr algn="just">
              <a:buFont typeface="Wingdings" pitchFamily="2" charset="2"/>
              <a:buChar char="Ø"/>
            </a:pPr>
            <a:r>
              <a:rPr lang="en-US" dirty="0" smtClean="0"/>
              <a:t> </a:t>
            </a:r>
            <a:r>
              <a:rPr lang="en-US" dirty="0" smtClean="0"/>
              <a:t>NEC, NEA, SCAEF, FCAN, CAN and other professional organizations provide technical expertise to different government organizations, including legislators, as and when requested. When these professional associations do not have in-house expertise, they coordinate with individual (or institutional) members to provide such services.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868363"/>
          </a:xfrm>
        </p:spPr>
        <p:txBody>
          <a:bodyPr>
            <a:normAutofit/>
          </a:bodyPr>
          <a:lstStyle/>
          <a:p>
            <a:r>
              <a:rPr lang="en-US" b="1" dirty="0" smtClean="0"/>
              <a:t>Professional Practices in Nepal</a:t>
            </a:r>
            <a:endParaRPr lang="en-US" b="1" dirty="0"/>
          </a:p>
        </p:txBody>
      </p:sp>
      <p:sp>
        <p:nvSpPr>
          <p:cNvPr id="3" name="Content Placeholder 2"/>
          <p:cNvSpPr>
            <a:spLocks noGrp="1"/>
          </p:cNvSpPr>
          <p:nvPr>
            <p:ph idx="1"/>
          </p:nvPr>
        </p:nvSpPr>
        <p:spPr>
          <a:xfrm>
            <a:off x="533401" y="1295400"/>
            <a:ext cx="8382000" cy="5257800"/>
          </a:xfrm>
        </p:spPr>
        <p:txBody>
          <a:bodyPr/>
          <a:lstStyle/>
          <a:p>
            <a:pPr algn="just">
              <a:buFont typeface="Wingdings" pitchFamily="2" charset="2"/>
              <a:buChar char="Ø"/>
            </a:pPr>
            <a:r>
              <a:rPr lang="en-US" dirty="0" smtClean="0"/>
              <a:t> </a:t>
            </a:r>
            <a:r>
              <a:rPr lang="en-US" dirty="0"/>
              <a:t>Professional Practices of engineering in Nepal are guided </a:t>
            </a:r>
            <a:r>
              <a:rPr lang="en-US" dirty="0" smtClean="0"/>
              <a:t> </a:t>
            </a:r>
            <a:r>
              <a:rPr lang="en-US" dirty="0"/>
              <a:t>formally by the laws/acts, guidelines, directives, cabinet decisions, standards and codes, </a:t>
            </a:r>
            <a:endParaRPr lang="en-US" dirty="0" smtClean="0"/>
          </a:p>
          <a:p>
            <a:pPr algn="just">
              <a:buFont typeface="Wingdings" pitchFamily="2" charset="2"/>
              <a:buChar char="Ø"/>
            </a:pPr>
            <a:r>
              <a:rPr lang="en-US" dirty="0" smtClean="0"/>
              <a:t> </a:t>
            </a:r>
            <a:r>
              <a:rPr lang="en-US" dirty="0"/>
              <a:t>Guidelines, and code of Ethics of professional bodies like Nepal Engineers’ Association, SCAEF, FCAN, CAN, </a:t>
            </a:r>
            <a:r>
              <a:rPr lang="en-US" dirty="0" smtClean="0"/>
              <a:t>IEEE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944563"/>
          </a:xfrm>
        </p:spPr>
        <p:txBody>
          <a:bodyPr>
            <a:normAutofit/>
          </a:bodyPr>
          <a:lstStyle/>
          <a:p>
            <a:r>
              <a:rPr lang="en-US" b="1" dirty="0" smtClean="0"/>
              <a:t>Public and Private sector practices</a:t>
            </a:r>
            <a:endParaRPr lang="en-US" b="1" dirty="0"/>
          </a:p>
        </p:txBody>
      </p:sp>
      <p:sp>
        <p:nvSpPr>
          <p:cNvPr id="3" name="Content Placeholder 2"/>
          <p:cNvSpPr>
            <a:spLocks noGrp="1"/>
          </p:cNvSpPr>
          <p:nvPr>
            <p:ph idx="1"/>
          </p:nvPr>
        </p:nvSpPr>
        <p:spPr>
          <a:xfrm>
            <a:off x="457200" y="1219200"/>
            <a:ext cx="8382000" cy="5334000"/>
          </a:xfrm>
        </p:spPr>
        <p:txBody>
          <a:bodyPr>
            <a:normAutofit/>
          </a:bodyPr>
          <a:lstStyle/>
          <a:p>
            <a:pPr algn="just">
              <a:buFont typeface="Wingdings" pitchFamily="2" charset="2"/>
              <a:buChar char="Ø"/>
            </a:pPr>
            <a:r>
              <a:rPr lang="en-US" sz="3600" dirty="0" smtClean="0"/>
              <a:t> </a:t>
            </a:r>
            <a:r>
              <a:rPr lang="en-US" sz="3600" dirty="0"/>
              <a:t>The scope of work carried out by the engineers in the public and private sector covers many areas. The scope of work of each public and private organization is listed in their website </a:t>
            </a:r>
            <a:endParaRPr lang="en-US" sz="3600" dirty="0" smtClean="0"/>
          </a:p>
          <a:p>
            <a:pPr algn="just">
              <a:buFont typeface="Wingdings" pitchFamily="2" charset="2"/>
              <a:buChar char="Ø"/>
            </a:pPr>
            <a:r>
              <a:rPr lang="en-US" sz="3600" dirty="0" smtClean="0"/>
              <a:t> </a:t>
            </a:r>
            <a:r>
              <a:rPr lang="en-US" sz="3600" dirty="0"/>
              <a:t>In general, the public organization, or an organization which receives public fund, is bounded by Public Procurement Act/Rule.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9406"/>
            <a:ext cx="8534400" cy="715961"/>
          </a:xfrm>
        </p:spPr>
        <p:txBody>
          <a:bodyPr>
            <a:noAutofit/>
          </a:bodyPr>
          <a:lstStyle/>
          <a:p>
            <a:r>
              <a:rPr lang="en-US" sz="3200" b="1" dirty="0" smtClean="0"/>
              <a:t>Ministries </a:t>
            </a:r>
            <a:r>
              <a:rPr lang="en-US" sz="3200" b="1" dirty="0"/>
              <a:t>where engineers are </a:t>
            </a:r>
            <a:r>
              <a:rPr lang="en-US" sz="3200" b="1" dirty="0" smtClean="0"/>
              <a:t>employed</a:t>
            </a:r>
            <a:endParaRPr lang="en-US" sz="3200" b="1" dirty="0"/>
          </a:p>
        </p:txBody>
      </p:sp>
      <p:sp>
        <p:nvSpPr>
          <p:cNvPr id="3" name="Content Placeholder 2"/>
          <p:cNvSpPr>
            <a:spLocks noGrp="1"/>
          </p:cNvSpPr>
          <p:nvPr>
            <p:ph sz="half" idx="1"/>
          </p:nvPr>
        </p:nvSpPr>
        <p:spPr>
          <a:xfrm>
            <a:off x="228600" y="1092206"/>
            <a:ext cx="4343400" cy="5486399"/>
          </a:xfrm>
        </p:spPr>
        <p:txBody>
          <a:bodyPr>
            <a:noAutofit/>
          </a:bodyPr>
          <a:lstStyle/>
          <a:p>
            <a:pPr>
              <a:buNone/>
            </a:pPr>
            <a:r>
              <a:rPr lang="en-US" sz="1800" dirty="0" smtClean="0"/>
              <a:t>1      Office of Prime Minister	</a:t>
            </a:r>
          </a:p>
          <a:p>
            <a:pPr>
              <a:buNone/>
            </a:pPr>
            <a:r>
              <a:rPr lang="en-US" sz="1800" dirty="0" smtClean="0"/>
              <a:t>2	Ministry of Agriculture, Land Management and Cooperatives	</a:t>
            </a:r>
          </a:p>
          <a:p>
            <a:pPr>
              <a:buNone/>
            </a:pPr>
            <a:r>
              <a:rPr lang="en-US" sz="1800" dirty="0" smtClean="0"/>
              <a:t>3	Ministry of Culture, Tourism and Civil Aviation</a:t>
            </a:r>
          </a:p>
          <a:p>
            <a:pPr>
              <a:buNone/>
            </a:pPr>
            <a:r>
              <a:rPr lang="en-US" sz="1800" dirty="0" smtClean="0"/>
              <a:t>4	Ministry of Defense	</a:t>
            </a:r>
          </a:p>
          <a:p>
            <a:pPr>
              <a:buNone/>
            </a:pPr>
            <a:r>
              <a:rPr lang="en-US" sz="1800" dirty="0" smtClean="0"/>
              <a:t>5	Ministry of Education, Science and Technology</a:t>
            </a:r>
          </a:p>
          <a:p>
            <a:pPr>
              <a:buNone/>
            </a:pPr>
            <a:r>
              <a:rPr lang="en-US" sz="1800" dirty="0" smtClean="0"/>
              <a:t>6	Ministry of Energy, Water Resources and Irrigation</a:t>
            </a:r>
          </a:p>
          <a:p>
            <a:pPr>
              <a:buNone/>
            </a:pPr>
            <a:r>
              <a:rPr lang="en-US" sz="1800" dirty="0" smtClean="0"/>
              <a:t>7	Ministry of Federal Affairs and General Administration	</a:t>
            </a:r>
          </a:p>
          <a:p>
            <a:pPr>
              <a:buNone/>
            </a:pPr>
            <a:r>
              <a:rPr lang="en-US" sz="1800" dirty="0" smtClean="0"/>
              <a:t>8	Ministry of Finance	</a:t>
            </a:r>
          </a:p>
          <a:p>
            <a:pPr>
              <a:buNone/>
            </a:pPr>
            <a:r>
              <a:rPr lang="en-US" sz="1800" dirty="0" smtClean="0"/>
              <a:t>9	Ministry of Foreign Affairs	</a:t>
            </a:r>
          </a:p>
          <a:p>
            <a:pPr>
              <a:buNone/>
            </a:pPr>
            <a:r>
              <a:rPr lang="en-US" sz="1800" dirty="0" smtClean="0"/>
              <a:t>10	Ministry of Forests and Environment</a:t>
            </a:r>
          </a:p>
          <a:p>
            <a:pPr>
              <a:buNone/>
            </a:pPr>
            <a:r>
              <a:rPr lang="en-US" sz="1800" dirty="0" smtClean="0"/>
              <a:t>11	Ministry of Health and Population	</a:t>
            </a:r>
          </a:p>
          <a:p>
            <a:pPr>
              <a:buNone/>
            </a:pPr>
            <a:r>
              <a:rPr lang="en-US" sz="1800" dirty="0" smtClean="0"/>
              <a:t>	</a:t>
            </a:r>
            <a:endParaRPr lang="en-US" sz="1800" dirty="0"/>
          </a:p>
        </p:txBody>
      </p:sp>
      <p:sp>
        <p:nvSpPr>
          <p:cNvPr id="4" name="Content Placeholder 3"/>
          <p:cNvSpPr>
            <a:spLocks noGrp="1"/>
          </p:cNvSpPr>
          <p:nvPr>
            <p:ph sz="half" idx="2"/>
          </p:nvPr>
        </p:nvSpPr>
        <p:spPr>
          <a:xfrm>
            <a:off x="4572000" y="1047751"/>
            <a:ext cx="4419600" cy="5078416"/>
          </a:xfrm>
        </p:spPr>
        <p:txBody>
          <a:bodyPr>
            <a:noAutofit/>
          </a:bodyPr>
          <a:lstStyle/>
          <a:p>
            <a:pPr>
              <a:buNone/>
            </a:pPr>
            <a:r>
              <a:rPr lang="en-US" sz="1800" dirty="0" smtClean="0"/>
              <a:t>12	Ministry of Home Affairs	</a:t>
            </a:r>
          </a:p>
          <a:p>
            <a:pPr>
              <a:buNone/>
            </a:pPr>
            <a:r>
              <a:rPr lang="en-US" sz="1800" dirty="0" smtClean="0"/>
              <a:t>13	Ministry of Industry, Commerce and Supplies</a:t>
            </a:r>
          </a:p>
          <a:p>
            <a:pPr>
              <a:buNone/>
            </a:pPr>
            <a:r>
              <a:rPr lang="en-US" sz="1800" dirty="0" smtClean="0"/>
              <a:t>14	Ministry of Information and Communications</a:t>
            </a:r>
          </a:p>
          <a:p>
            <a:pPr>
              <a:buNone/>
            </a:pPr>
            <a:r>
              <a:rPr lang="en-US" sz="1800" dirty="0" smtClean="0"/>
              <a:t>15	Ministry of Labor, Employment and Social Security	</a:t>
            </a:r>
          </a:p>
          <a:p>
            <a:pPr>
              <a:buNone/>
            </a:pPr>
            <a:r>
              <a:rPr lang="en-US" sz="1800" dirty="0" smtClean="0"/>
              <a:t>16	Ministry of Law, Justice and Parliamentary Affairs	</a:t>
            </a:r>
          </a:p>
          <a:p>
            <a:pPr>
              <a:buNone/>
            </a:pPr>
            <a:r>
              <a:rPr lang="en-US" sz="1800" dirty="0" smtClean="0"/>
              <a:t>17	Ministry of Physical Infrastructure and Transport	</a:t>
            </a:r>
          </a:p>
          <a:p>
            <a:pPr>
              <a:buNone/>
            </a:pPr>
            <a:r>
              <a:rPr lang="en-US" sz="1800" dirty="0" smtClean="0"/>
              <a:t>18	Ministry of Urban Development	</a:t>
            </a:r>
          </a:p>
          <a:p>
            <a:pPr>
              <a:buNone/>
            </a:pPr>
            <a:r>
              <a:rPr lang="en-US" sz="1800" dirty="0" smtClean="0"/>
              <a:t>19	Ministry of Water Supply and Sanitation	</a:t>
            </a:r>
          </a:p>
          <a:p>
            <a:pPr>
              <a:buNone/>
            </a:pPr>
            <a:r>
              <a:rPr lang="en-US" sz="1800" dirty="0" smtClean="0"/>
              <a:t>20	Ministry of Women, Children and Senior Citizen	</a:t>
            </a:r>
          </a:p>
          <a:p>
            <a:pPr>
              <a:buNone/>
            </a:pPr>
            <a:r>
              <a:rPr lang="en-US" sz="1800" dirty="0" smtClean="0"/>
              <a:t>21	Ministry of Youth and Sports</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82000" cy="715961"/>
          </a:xfrm>
        </p:spPr>
        <p:txBody>
          <a:bodyPr>
            <a:noAutofit/>
          </a:bodyPr>
          <a:lstStyle/>
          <a:p>
            <a:r>
              <a:rPr lang="en-US" sz="3600" b="1" dirty="0" smtClean="0"/>
              <a:t>Public/Semi-Public Organizations where engineers </a:t>
            </a:r>
            <a:r>
              <a:rPr lang="en-US" sz="3600" b="1" dirty="0" smtClean="0"/>
              <a:t>are employed </a:t>
            </a:r>
            <a:endParaRPr lang="en-US" sz="3600" b="1" dirty="0"/>
          </a:p>
        </p:txBody>
      </p:sp>
      <p:sp>
        <p:nvSpPr>
          <p:cNvPr id="3" name="Content Placeholder 2"/>
          <p:cNvSpPr>
            <a:spLocks noGrp="1"/>
          </p:cNvSpPr>
          <p:nvPr>
            <p:ph sz="half" idx="1"/>
          </p:nvPr>
        </p:nvSpPr>
        <p:spPr>
          <a:xfrm>
            <a:off x="381000" y="1371601"/>
            <a:ext cx="4114800" cy="4754564"/>
          </a:xfrm>
        </p:spPr>
        <p:txBody>
          <a:bodyPr>
            <a:normAutofit fontScale="70000" lnSpcReduction="20000"/>
          </a:bodyPr>
          <a:lstStyle/>
          <a:p>
            <a:pPr>
              <a:buNone/>
            </a:pPr>
            <a:r>
              <a:rPr lang="en-US" dirty="0" smtClean="0"/>
              <a:t>1.Nepal </a:t>
            </a:r>
            <a:r>
              <a:rPr lang="en-US" dirty="0" smtClean="0"/>
              <a:t>Telecommunication Authority </a:t>
            </a:r>
            <a:endParaRPr lang="en-US" dirty="0" smtClean="0"/>
          </a:p>
          <a:p>
            <a:pPr>
              <a:buNone/>
            </a:pPr>
            <a:r>
              <a:rPr lang="en-US" dirty="0" smtClean="0"/>
              <a:t>2</a:t>
            </a:r>
            <a:r>
              <a:rPr lang="en-US" dirty="0" smtClean="0"/>
              <a:t>. Nepal Airlines Corporation </a:t>
            </a:r>
            <a:endParaRPr lang="en-US" dirty="0" smtClean="0"/>
          </a:p>
          <a:p>
            <a:pPr>
              <a:buNone/>
            </a:pPr>
            <a:r>
              <a:rPr lang="en-US" dirty="0" smtClean="0"/>
              <a:t>3</a:t>
            </a:r>
            <a:r>
              <a:rPr lang="en-US" dirty="0" smtClean="0"/>
              <a:t>. Diary Development </a:t>
            </a:r>
            <a:r>
              <a:rPr lang="en-US" dirty="0" smtClean="0"/>
              <a:t>Corporation</a:t>
            </a:r>
          </a:p>
          <a:p>
            <a:pPr>
              <a:buNone/>
            </a:pPr>
            <a:r>
              <a:rPr lang="en-US" dirty="0" smtClean="0"/>
              <a:t> </a:t>
            </a:r>
            <a:r>
              <a:rPr lang="en-US" dirty="0" smtClean="0"/>
              <a:t>4. Nepal Industrial Development </a:t>
            </a:r>
            <a:r>
              <a:rPr lang="en-US" dirty="0" smtClean="0"/>
              <a:t>Corporation</a:t>
            </a:r>
          </a:p>
          <a:p>
            <a:pPr>
              <a:buNone/>
            </a:pPr>
            <a:r>
              <a:rPr lang="en-US" dirty="0" smtClean="0"/>
              <a:t>5</a:t>
            </a:r>
            <a:r>
              <a:rPr lang="en-US" dirty="0" smtClean="0"/>
              <a:t>. Nepal Electricity </a:t>
            </a:r>
            <a:r>
              <a:rPr lang="en-US" dirty="0" smtClean="0"/>
              <a:t>Authority</a:t>
            </a:r>
          </a:p>
          <a:p>
            <a:pPr>
              <a:buNone/>
            </a:pPr>
            <a:r>
              <a:rPr lang="en-US" dirty="0" smtClean="0"/>
              <a:t> </a:t>
            </a:r>
            <a:r>
              <a:rPr lang="en-US" dirty="0" smtClean="0"/>
              <a:t>6. Nepal </a:t>
            </a:r>
            <a:r>
              <a:rPr lang="en-US" dirty="0" err="1" smtClean="0"/>
              <a:t>Rastra</a:t>
            </a:r>
            <a:r>
              <a:rPr lang="en-US" dirty="0" smtClean="0"/>
              <a:t> Bank </a:t>
            </a:r>
            <a:endParaRPr lang="en-US" dirty="0" smtClean="0"/>
          </a:p>
          <a:p>
            <a:pPr>
              <a:buNone/>
            </a:pPr>
            <a:r>
              <a:rPr lang="en-US" dirty="0" smtClean="0"/>
              <a:t>7</a:t>
            </a:r>
            <a:r>
              <a:rPr lang="en-US" dirty="0" smtClean="0"/>
              <a:t>. Agricultural Development Bank </a:t>
            </a:r>
            <a:endParaRPr lang="en-US" dirty="0" smtClean="0"/>
          </a:p>
          <a:p>
            <a:pPr>
              <a:buNone/>
            </a:pPr>
            <a:r>
              <a:rPr lang="en-US" dirty="0" smtClean="0"/>
              <a:t>8</a:t>
            </a:r>
            <a:r>
              <a:rPr lang="en-US" dirty="0" smtClean="0"/>
              <a:t>. </a:t>
            </a:r>
            <a:r>
              <a:rPr lang="en-US" dirty="0" err="1" smtClean="0"/>
              <a:t>Rastriya</a:t>
            </a:r>
            <a:r>
              <a:rPr lang="en-US" dirty="0" smtClean="0"/>
              <a:t> </a:t>
            </a:r>
            <a:r>
              <a:rPr lang="en-US" dirty="0" err="1" smtClean="0"/>
              <a:t>Banijya</a:t>
            </a:r>
            <a:r>
              <a:rPr lang="en-US" dirty="0" smtClean="0"/>
              <a:t> Bank </a:t>
            </a:r>
            <a:endParaRPr lang="en-US" dirty="0" smtClean="0"/>
          </a:p>
          <a:p>
            <a:pPr>
              <a:buNone/>
            </a:pPr>
            <a:r>
              <a:rPr lang="fr-FR" dirty="0" smtClean="0"/>
              <a:t>9.TU/PU/PU/MWU/FWU/KU </a:t>
            </a:r>
          </a:p>
          <a:p>
            <a:pPr>
              <a:buNone/>
            </a:pPr>
            <a:r>
              <a:rPr lang="fr-FR" dirty="0" smtClean="0"/>
              <a:t>10</a:t>
            </a:r>
            <a:r>
              <a:rPr lang="fr-FR" dirty="0" smtClean="0"/>
              <a:t>. </a:t>
            </a:r>
            <a:r>
              <a:rPr lang="fr-FR" dirty="0" err="1" smtClean="0"/>
              <a:t>University</a:t>
            </a:r>
            <a:r>
              <a:rPr lang="fr-FR" dirty="0" smtClean="0"/>
              <a:t> Grants Commission </a:t>
            </a:r>
            <a:endParaRPr lang="fr-FR" dirty="0" smtClean="0"/>
          </a:p>
          <a:p>
            <a:pPr>
              <a:buNone/>
            </a:pPr>
            <a:r>
              <a:rPr lang="en-US" dirty="0" smtClean="0"/>
              <a:t>11.Hetauda Cement Factory </a:t>
            </a:r>
          </a:p>
          <a:p>
            <a:pPr>
              <a:buNone/>
            </a:pPr>
            <a:r>
              <a:rPr lang="en-US" dirty="0" smtClean="0"/>
              <a:t>12. </a:t>
            </a:r>
            <a:r>
              <a:rPr lang="en-US" dirty="0" err="1" smtClean="0"/>
              <a:t>Udayapur</a:t>
            </a:r>
            <a:r>
              <a:rPr lang="en-US" dirty="0" smtClean="0"/>
              <a:t> Cement Factory</a:t>
            </a:r>
          </a:p>
          <a:p>
            <a:pPr>
              <a:buNone/>
            </a:pPr>
            <a:endParaRPr lang="en-US" dirty="0"/>
          </a:p>
        </p:txBody>
      </p:sp>
      <p:sp>
        <p:nvSpPr>
          <p:cNvPr id="4" name="Content Placeholder 3"/>
          <p:cNvSpPr>
            <a:spLocks noGrp="1"/>
          </p:cNvSpPr>
          <p:nvPr>
            <p:ph sz="half" idx="2"/>
          </p:nvPr>
        </p:nvSpPr>
        <p:spPr>
          <a:xfrm>
            <a:off x="4648200" y="1371601"/>
            <a:ext cx="4038600" cy="4754564"/>
          </a:xfrm>
        </p:spPr>
        <p:txBody>
          <a:bodyPr>
            <a:normAutofit fontScale="70000" lnSpcReduction="20000"/>
          </a:bodyPr>
          <a:lstStyle/>
          <a:p>
            <a:pPr>
              <a:buNone/>
            </a:pPr>
            <a:r>
              <a:rPr lang="en-US" dirty="0" smtClean="0"/>
              <a:t>13. Nepal Telecom </a:t>
            </a:r>
          </a:p>
          <a:p>
            <a:pPr>
              <a:buNone/>
            </a:pPr>
            <a:r>
              <a:rPr lang="en-US" dirty="0" smtClean="0"/>
              <a:t>14</a:t>
            </a:r>
            <a:r>
              <a:rPr lang="en-US" dirty="0" smtClean="0"/>
              <a:t>. CAAN </a:t>
            </a:r>
            <a:endParaRPr lang="en-US" dirty="0" smtClean="0"/>
          </a:p>
          <a:p>
            <a:pPr>
              <a:buNone/>
            </a:pPr>
            <a:r>
              <a:rPr lang="en-US" dirty="0" smtClean="0"/>
              <a:t>15</a:t>
            </a:r>
            <a:r>
              <a:rPr lang="en-US" dirty="0" smtClean="0"/>
              <a:t>. Nepal Bureau of Standards and Metrology </a:t>
            </a:r>
            <a:endParaRPr lang="en-US" dirty="0" smtClean="0"/>
          </a:p>
          <a:p>
            <a:pPr>
              <a:buNone/>
            </a:pPr>
            <a:r>
              <a:rPr lang="en-US" dirty="0" smtClean="0"/>
              <a:t>16</a:t>
            </a:r>
            <a:r>
              <a:rPr lang="en-US" dirty="0" smtClean="0"/>
              <a:t>. Investment Board Nepal </a:t>
            </a:r>
            <a:endParaRPr lang="en-US" dirty="0" smtClean="0"/>
          </a:p>
          <a:p>
            <a:pPr>
              <a:buNone/>
            </a:pPr>
            <a:r>
              <a:rPr lang="en-US" dirty="0" smtClean="0"/>
              <a:t>17</a:t>
            </a:r>
            <a:r>
              <a:rPr lang="en-US" dirty="0" smtClean="0"/>
              <a:t>. Salt Trading Corporation </a:t>
            </a:r>
            <a:endParaRPr lang="en-US" dirty="0" smtClean="0"/>
          </a:p>
          <a:p>
            <a:pPr>
              <a:buNone/>
            </a:pPr>
            <a:r>
              <a:rPr lang="en-US" dirty="0" smtClean="0"/>
              <a:t>18</a:t>
            </a:r>
            <a:r>
              <a:rPr lang="en-US" dirty="0" smtClean="0"/>
              <a:t>. Industrial Estates (</a:t>
            </a:r>
            <a:r>
              <a:rPr lang="en-US" dirty="0" err="1" smtClean="0"/>
              <a:t>Balaju</a:t>
            </a:r>
            <a:r>
              <a:rPr lang="en-US" dirty="0" smtClean="0"/>
              <a:t>, </a:t>
            </a:r>
            <a:r>
              <a:rPr lang="en-US" dirty="0" err="1" smtClean="0"/>
              <a:t>Patan</a:t>
            </a:r>
            <a:r>
              <a:rPr lang="en-US" dirty="0" smtClean="0"/>
              <a:t>, </a:t>
            </a:r>
            <a:r>
              <a:rPr lang="en-US" dirty="0" err="1" smtClean="0"/>
              <a:t>Pokhara</a:t>
            </a:r>
            <a:r>
              <a:rPr lang="en-US" dirty="0" smtClean="0"/>
              <a:t>, </a:t>
            </a:r>
            <a:r>
              <a:rPr lang="en-US" dirty="0" err="1" smtClean="0"/>
              <a:t>Hetauda</a:t>
            </a:r>
            <a:r>
              <a:rPr lang="en-US" dirty="0" smtClean="0"/>
              <a:t>, …) </a:t>
            </a:r>
            <a:endParaRPr lang="en-US" dirty="0" smtClean="0"/>
          </a:p>
          <a:p>
            <a:pPr>
              <a:buNone/>
            </a:pPr>
            <a:r>
              <a:rPr lang="en-US" dirty="0" smtClean="0"/>
              <a:t>19</a:t>
            </a:r>
            <a:r>
              <a:rPr lang="en-US" dirty="0" smtClean="0"/>
              <a:t>. Central Bureau of Statistics </a:t>
            </a:r>
            <a:endParaRPr lang="en-US" dirty="0" smtClean="0"/>
          </a:p>
          <a:p>
            <a:pPr>
              <a:buNone/>
            </a:pPr>
            <a:r>
              <a:rPr lang="en-US" dirty="0" smtClean="0"/>
              <a:t>20</a:t>
            </a:r>
            <a:r>
              <a:rPr lang="en-US" dirty="0" smtClean="0"/>
              <a:t>. Commission of investigation for abuse of authority (</a:t>
            </a:r>
            <a:r>
              <a:rPr lang="en-US" dirty="0" smtClean="0"/>
              <a:t>CIAA)</a:t>
            </a:r>
          </a:p>
          <a:p>
            <a:pPr>
              <a:buNone/>
            </a:pPr>
            <a:r>
              <a:rPr lang="en-US" dirty="0" smtClean="0"/>
              <a:t>21. Nepal Reconstruction Authority</a:t>
            </a:r>
          </a:p>
          <a:p>
            <a:pPr>
              <a:buNone/>
            </a:pPr>
            <a:r>
              <a:rPr lang="en-US" dirty="0" smtClean="0"/>
              <a:t>22.</a:t>
            </a:r>
            <a:r>
              <a:rPr lang="en-US" dirty="0" smtClean="0"/>
              <a:t> </a:t>
            </a:r>
            <a:r>
              <a:rPr lang="en-US" dirty="0" smtClean="0"/>
              <a:t>Municipalities, VDCs</a:t>
            </a:r>
          </a:p>
          <a:p>
            <a:pPr>
              <a:buNone/>
            </a:pPr>
            <a:r>
              <a:rPr lang="en-US" dirty="0" smtClean="0"/>
              <a:t>23.Public Service Commission</a:t>
            </a:r>
          </a:p>
          <a:p>
            <a:pPr>
              <a:buNone/>
            </a:pPr>
            <a:r>
              <a:rPr lang="en-US" dirty="0" smtClean="0"/>
              <a:t>Etc.</a:t>
            </a: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9"/>
            <a:ext cx="8305800" cy="868361"/>
          </a:xfrm>
        </p:spPr>
        <p:txBody>
          <a:bodyPr>
            <a:noAutofit/>
          </a:bodyPr>
          <a:lstStyle/>
          <a:p>
            <a:r>
              <a:rPr lang="en-US" sz="3600" b="1" dirty="0" smtClean="0"/>
              <a:t>Duties </a:t>
            </a:r>
            <a:r>
              <a:rPr lang="en-US" sz="3600" b="1" dirty="0" smtClean="0"/>
              <a:t>of </a:t>
            </a:r>
            <a:r>
              <a:rPr lang="en-US" sz="3600" b="1" dirty="0" smtClean="0"/>
              <a:t>engineer in public/private sector</a:t>
            </a:r>
            <a:endParaRPr lang="en-US" sz="3600" dirty="0"/>
          </a:p>
        </p:txBody>
      </p:sp>
      <p:sp>
        <p:nvSpPr>
          <p:cNvPr id="6" name="Content Placeholder 5"/>
          <p:cNvSpPr>
            <a:spLocks noGrp="1"/>
          </p:cNvSpPr>
          <p:nvPr>
            <p:ph idx="1"/>
          </p:nvPr>
        </p:nvSpPr>
        <p:spPr>
          <a:xfrm>
            <a:off x="381000" y="1295400"/>
            <a:ext cx="8382000" cy="5105400"/>
          </a:xfrm>
        </p:spPr>
        <p:txBody>
          <a:bodyPr>
            <a:normAutofit fontScale="85000" lnSpcReduction="20000"/>
          </a:bodyPr>
          <a:lstStyle/>
          <a:p>
            <a:pPr marL="273050" indent="-273050" algn="just" fontAlgn="auto">
              <a:lnSpc>
                <a:spcPct val="115000"/>
              </a:lnSpc>
              <a:spcAft>
                <a:spcPts val="0"/>
              </a:spcAft>
              <a:buClr>
                <a:schemeClr val="tx1">
                  <a:shade val="95000"/>
                </a:schemeClr>
              </a:buClr>
              <a:buFont typeface="Wingdings" pitchFamily="2" charset="2"/>
              <a:buChar char="Ø"/>
              <a:defRPr/>
            </a:pPr>
            <a:r>
              <a:rPr lang="en-US" dirty="0" smtClean="0">
                <a:latin typeface="Calibri (body)"/>
              </a:rPr>
              <a:t>Design and estimate of specified project, infrastructure etc.</a:t>
            </a:r>
          </a:p>
          <a:p>
            <a:pPr marL="273050" indent="-273050" algn="just" fontAlgn="auto">
              <a:lnSpc>
                <a:spcPct val="115000"/>
              </a:lnSpc>
              <a:spcAft>
                <a:spcPts val="0"/>
              </a:spcAft>
              <a:buClr>
                <a:schemeClr val="tx1">
                  <a:shade val="95000"/>
                </a:schemeClr>
              </a:buClr>
              <a:buFont typeface="Wingdings" pitchFamily="2" charset="2"/>
              <a:buChar char="Ø"/>
              <a:defRPr/>
            </a:pPr>
            <a:r>
              <a:rPr lang="en-US" dirty="0" smtClean="0">
                <a:latin typeface="Calibri (body)"/>
              </a:rPr>
              <a:t>Preparation of technical specification, tender </a:t>
            </a:r>
            <a:r>
              <a:rPr lang="en-US" dirty="0" smtClean="0">
                <a:latin typeface="Calibri (body)"/>
              </a:rPr>
              <a:t>documents, contract document, agreement </a:t>
            </a:r>
            <a:r>
              <a:rPr lang="en-US" dirty="0" smtClean="0">
                <a:latin typeface="Calibri (body)"/>
              </a:rPr>
              <a:t>paper</a:t>
            </a:r>
          </a:p>
          <a:p>
            <a:pPr marL="273050" indent="-273050" algn="just" fontAlgn="auto">
              <a:lnSpc>
                <a:spcPct val="115000"/>
              </a:lnSpc>
              <a:spcAft>
                <a:spcPts val="0"/>
              </a:spcAft>
              <a:buClr>
                <a:schemeClr val="tx1">
                  <a:shade val="95000"/>
                </a:schemeClr>
              </a:buClr>
              <a:buFont typeface="Wingdings" pitchFamily="2" charset="2"/>
              <a:buChar char="Ø"/>
              <a:defRPr/>
            </a:pPr>
            <a:r>
              <a:rPr lang="en-US" dirty="0" smtClean="0">
                <a:latin typeface="Calibri (body)"/>
              </a:rPr>
              <a:t>Evaluate and supervise the project assigned him/ her.</a:t>
            </a:r>
          </a:p>
          <a:p>
            <a:pPr marL="273050" indent="-273050" algn="just" fontAlgn="auto">
              <a:lnSpc>
                <a:spcPct val="115000"/>
              </a:lnSpc>
              <a:spcAft>
                <a:spcPts val="0"/>
              </a:spcAft>
              <a:buClr>
                <a:schemeClr val="tx1">
                  <a:shade val="95000"/>
                </a:schemeClr>
              </a:buClr>
              <a:buFont typeface="Wingdings" pitchFamily="2" charset="2"/>
              <a:buChar char="Ø"/>
              <a:defRPr/>
            </a:pPr>
            <a:r>
              <a:rPr lang="en-US" dirty="0" smtClean="0">
                <a:latin typeface="Calibri (body)"/>
              </a:rPr>
              <a:t>Allocation of resource</a:t>
            </a:r>
          </a:p>
          <a:p>
            <a:pPr marL="273050" indent="-273050" algn="just" fontAlgn="auto">
              <a:lnSpc>
                <a:spcPct val="115000"/>
              </a:lnSpc>
              <a:spcAft>
                <a:spcPts val="0"/>
              </a:spcAft>
              <a:buClr>
                <a:schemeClr val="tx1">
                  <a:shade val="95000"/>
                </a:schemeClr>
              </a:buClr>
              <a:buFont typeface="Wingdings" pitchFamily="2" charset="2"/>
              <a:buChar char="Ø"/>
              <a:defRPr/>
            </a:pPr>
            <a:r>
              <a:rPr lang="en-US" dirty="0" smtClean="0">
                <a:latin typeface="Calibri (body)"/>
              </a:rPr>
              <a:t>Working as a member of investigation committee</a:t>
            </a:r>
          </a:p>
          <a:p>
            <a:pPr marL="273050" indent="-273050" algn="just" fontAlgn="auto">
              <a:lnSpc>
                <a:spcPct val="115000"/>
              </a:lnSpc>
              <a:spcAft>
                <a:spcPts val="0"/>
              </a:spcAft>
              <a:buClr>
                <a:schemeClr val="tx1">
                  <a:shade val="95000"/>
                </a:schemeClr>
              </a:buClr>
              <a:buFont typeface="Wingdings" pitchFamily="2" charset="2"/>
              <a:buChar char="Ø"/>
              <a:defRPr/>
            </a:pPr>
            <a:r>
              <a:rPr lang="en-US" dirty="0" smtClean="0">
                <a:latin typeface="Calibri (body)"/>
              </a:rPr>
              <a:t>Planning</a:t>
            </a:r>
          </a:p>
          <a:p>
            <a:pPr marL="273050" indent="-273050" algn="just" fontAlgn="auto">
              <a:lnSpc>
                <a:spcPct val="115000"/>
              </a:lnSpc>
              <a:spcAft>
                <a:spcPts val="0"/>
              </a:spcAft>
              <a:buClr>
                <a:schemeClr val="tx1">
                  <a:shade val="95000"/>
                </a:schemeClr>
              </a:buClr>
              <a:buFont typeface="Wingdings" pitchFamily="2" charset="2"/>
              <a:buChar char="Ø"/>
              <a:defRPr/>
            </a:pPr>
            <a:r>
              <a:rPr lang="en-US" dirty="0" smtClean="0">
                <a:latin typeface="Calibri (body)"/>
              </a:rPr>
              <a:t>Provide </a:t>
            </a:r>
            <a:r>
              <a:rPr lang="en-US" dirty="0" err="1" smtClean="0">
                <a:latin typeface="Calibri (body)"/>
              </a:rPr>
              <a:t>suggestion,recommendation</a:t>
            </a:r>
            <a:r>
              <a:rPr lang="en-US" dirty="0" smtClean="0">
                <a:latin typeface="Calibri (body)"/>
              </a:rPr>
              <a:t> </a:t>
            </a:r>
            <a:r>
              <a:rPr lang="en-US" dirty="0" smtClean="0">
                <a:latin typeface="Calibri (body)"/>
              </a:rPr>
              <a:t>as their expertise.</a:t>
            </a:r>
          </a:p>
          <a:p>
            <a:pPr algn="just"/>
            <a:endParaRPr lang="en-US" dirty="0">
              <a:latin typeface="Calibri (bod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8382000" cy="1143000"/>
          </a:xfrm>
        </p:spPr>
        <p:txBody>
          <a:bodyPr>
            <a:normAutofit fontScale="90000"/>
          </a:bodyPr>
          <a:lstStyle/>
          <a:p>
            <a:r>
              <a:rPr lang="en-US" b="1" dirty="0" smtClean="0"/>
              <a:t>General job description of an engineer in public sector (</a:t>
            </a:r>
            <a:r>
              <a:rPr lang="en-US" b="1" dirty="0" err="1" smtClean="0"/>
              <a:t>Gazetted</a:t>
            </a:r>
            <a:r>
              <a:rPr lang="en-US" b="1" dirty="0" smtClean="0"/>
              <a:t> Third Class) </a:t>
            </a:r>
            <a:endParaRPr lang="en-US" b="1" dirty="0"/>
          </a:p>
        </p:txBody>
      </p:sp>
      <p:sp>
        <p:nvSpPr>
          <p:cNvPr id="3" name="Content Placeholder 2"/>
          <p:cNvSpPr>
            <a:spLocks noGrp="1"/>
          </p:cNvSpPr>
          <p:nvPr>
            <p:ph idx="1"/>
          </p:nvPr>
        </p:nvSpPr>
        <p:spPr/>
        <p:txBody>
          <a:bodyPr>
            <a:normAutofit lnSpcReduction="10000"/>
          </a:bodyPr>
          <a:lstStyle/>
          <a:p>
            <a:pPr marL="609600" indent="-609600">
              <a:buFont typeface="Wingdings" pitchFamily="2" charset="2"/>
              <a:buChar char="Ø"/>
              <a:defRPr/>
            </a:pPr>
            <a:r>
              <a:rPr lang="en-US" dirty="0" smtClean="0">
                <a:latin typeface="+mj-lt"/>
                <a:ea typeface="HG明朝B"/>
              </a:rPr>
              <a:t>To  perform preliminary and detail survey, design and </a:t>
            </a:r>
            <a:r>
              <a:rPr lang="en-US" dirty="0" smtClean="0">
                <a:latin typeface="+mj-lt"/>
                <a:ea typeface="HG明朝B"/>
              </a:rPr>
              <a:t>estimate</a:t>
            </a:r>
            <a:endParaRPr lang="en-US" dirty="0" smtClean="0">
              <a:latin typeface="+mj-lt"/>
              <a:ea typeface="HG明朝B"/>
            </a:endParaRPr>
          </a:p>
          <a:p>
            <a:pPr marL="609600" indent="-609600">
              <a:buFont typeface="Wingdings" pitchFamily="2" charset="2"/>
              <a:buChar char="Ø"/>
              <a:defRPr/>
            </a:pPr>
            <a:r>
              <a:rPr lang="en-US" dirty="0" smtClean="0">
                <a:latin typeface="+mj-lt"/>
                <a:ea typeface="HG明朝B"/>
              </a:rPr>
              <a:t>To execute and assign for execution of project </a:t>
            </a:r>
            <a:r>
              <a:rPr lang="en-US" dirty="0" smtClean="0">
                <a:latin typeface="+mj-lt"/>
                <a:ea typeface="HG明朝B"/>
              </a:rPr>
              <a:t>works</a:t>
            </a:r>
            <a:endParaRPr lang="en-US" dirty="0" smtClean="0">
              <a:latin typeface="+mj-lt"/>
              <a:ea typeface="HG明朝B"/>
            </a:endParaRPr>
          </a:p>
          <a:p>
            <a:pPr marL="609600" indent="-609600">
              <a:buFont typeface="Wingdings" pitchFamily="2" charset="2"/>
              <a:buChar char="Ø"/>
              <a:defRPr/>
            </a:pPr>
            <a:r>
              <a:rPr lang="en-US" dirty="0" smtClean="0">
                <a:latin typeface="+mj-lt"/>
                <a:ea typeface="HG明朝B"/>
              </a:rPr>
              <a:t>To conduct various programs for increasing people’s capacity</a:t>
            </a:r>
            <a:r>
              <a:rPr lang="en-US" dirty="0" smtClean="0">
                <a:latin typeface="+mj-lt"/>
                <a:ea typeface="HG明朝B"/>
              </a:rPr>
              <a:t>.</a:t>
            </a:r>
            <a:endParaRPr lang="en-US" dirty="0" smtClean="0">
              <a:latin typeface="+mj-lt"/>
              <a:ea typeface="HG明朝B"/>
            </a:endParaRPr>
          </a:p>
          <a:p>
            <a:pPr marL="609600" indent="-609600">
              <a:buFont typeface="Wingdings" pitchFamily="2" charset="2"/>
              <a:buChar char="Ø"/>
              <a:defRPr/>
            </a:pPr>
            <a:r>
              <a:rPr lang="en-US" dirty="0" smtClean="0">
                <a:latin typeface="+mj-lt"/>
                <a:ea typeface="HG明朝B"/>
              </a:rPr>
              <a:t>To report writing of –</a:t>
            </a:r>
          </a:p>
          <a:p>
            <a:pPr marL="609600" indent="-609600">
              <a:lnSpc>
                <a:spcPct val="80000"/>
              </a:lnSpc>
              <a:buFont typeface="Wingdings" pitchFamily="2" charset="2"/>
              <a:buNone/>
              <a:defRPr/>
            </a:pPr>
            <a:r>
              <a:rPr lang="en-US" dirty="0" smtClean="0">
                <a:latin typeface="+mj-lt"/>
                <a:ea typeface="HG明朝B"/>
              </a:rPr>
              <a:t>	Progress Report , Feasibility Report , Final Report, Monitoring and Evaluation report etc</a:t>
            </a:r>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General job description of an engineer in public sector (</a:t>
            </a:r>
            <a:r>
              <a:rPr lang="en-US" sz="3600" b="1" dirty="0" err="1" smtClean="0"/>
              <a:t>Gazetted</a:t>
            </a:r>
            <a:r>
              <a:rPr lang="en-US" sz="3600" b="1" dirty="0" smtClean="0"/>
              <a:t> Third Class</a:t>
            </a:r>
            <a:r>
              <a:rPr lang="en-US" sz="3600" b="1" dirty="0" smtClean="0"/>
              <a:t>)...</a:t>
            </a:r>
            <a:endParaRPr lang="en-US" sz="3600" b="1" dirty="0"/>
          </a:p>
        </p:txBody>
      </p:sp>
      <p:sp>
        <p:nvSpPr>
          <p:cNvPr id="3" name="Content Placeholder 2"/>
          <p:cNvSpPr>
            <a:spLocks noGrp="1"/>
          </p:cNvSpPr>
          <p:nvPr>
            <p:ph idx="1"/>
          </p:nvPr>
        </p:nvSpPr>
        <p:spPr/>
        <p:txBody>
          <a:bodyPr>
            <a:normAutofit/>
          </a:bodyPr>
          <a:lstStyle/>
          <a:p>
            <a:pPr marL="609600" indent="-609600">
              <a:buFont typeface="Wingdings" pitchFamily="2" charset="2"/>
              <a:buChar char="Ø"/>
              <a:defRPr/>
            </a:pPr>
            <a:r>
              <a:rPr lang="en-US" dirty="0" smtClean="0">
                <a:latin typeface="+mj-lt"/>
                <a:ea typeface="HG明朝B"/>
              </a:rPr>
              <a:t>To execute other jobs planned specifically for engineers as the nature and case be</a:t>
            </a:r>
            <a:r>
              <a:rPr lang="en-US" dirty="0" smtClean="0">
                <a:latin typeface="+mj-lt"/>
                <a:ea typeface="HG明朝B"/>
              </a:rPr>
              <a:t>.</a:t>
            </a:r>
            <a:endParaRPr lang="en-US" dirty="0" smtClean="0">
              <a:latin typeface="+mj-lt"/>
              <a:ea typeface="HG明朝B"/>
            </a:endParaRPr>
          </a:p>
          <a:p>
            <a:pPr marL="609600" indent="-609600">
              <a:buFont typeface="Wingdings" pitchFamily="2" charset="2"/>
              <a:buChar char="Ø"/>
              <a:defRPr/>
            </a:pPr>
            <a:r>
              <a:rPr lang="en-US" dirty="0" smtClean="0">
                <a:latin typeface="+mj-lt"/>
                <a:ea typeface="HG明朝B"/>
              </a:rPr>
              <a:t>To monitor and evaluate ongoing </a:t>
            </a:r>
            <a:r>
              <a:rPr lang="en-US" dirty="0" smtClean="0">
                <a:latin typeface="+mj-lt"/>
                <a:ea typeface="HG明朝B"/>
              </a:rPr>
              <a:t>projects</a:t>
            </a:r>
            <a:endParaRPr lang="en-US" dirty="0" smtClean="0">
              <a:latin typeface="+mj-lt"/>
              <a:ea typeface="HG明朝B"/>
            </a:endParaRPr>
          </a:p>
          <a:p>
            <a:pPr marL="609600" indent="-609600">
              <a:buFont typeface="Wingdings" pitchFamily="2" charset="2"/>
              <a:buChar char="Ø"/>
              <a:defRPr/>
            </a:pPr>
            <a:r>
              <a:rPr lang="en-US" dirty="0" smtClean="0">
                <a:latin typeface="+mj-lt"/>
                <a:ea typeface="HG明朝B"/>
              </a:rPr>
              <a:t>To facilitate donor agencies is </a:t>
            </a:r>
            <a:r>
              <a:rPr lang="en-US" dirty="0" smtClean="0">
                <a:latin typeface="+mj-lt"/>
                <a:ea typeface="HG明朝B"/>
              </a:rPr>
              <a:t>involved</a:t>
            </a:r>
            <a:endParaRPr lang="en-US" dirty="0" smtClean="0">
              <a:latin typeface="+mj-lt"/>
              <a:ea typeface="HG明朝B"/>
            </a:endParaRPr>
          </a:p>
          <a:p>
            <a:pPr marL="609600" indent="-609600">
              <a:buFont typeface="Wingdings" pitchFamily="2" charset="2"/>
              <a:buChar char="Ø"/>
              <a:defRPr/>
            </a:pPr>
            <a:r>
              <a:rPr lang="en-US" dirty="0" smtClean="0">
                <a:latin typeface="+mj-lt"/>
                <a:ea typeface="HG明朝B"/>
              </a:rPr>
              <a:t>To monitor and coordinate the operation and maintenance of facilities</a:t>
            </a:r>
            <a:r>
              <a:rPr lang="en-US" dirty="0" smtClean="0">
                <a:latin typeface="+mj-lt"/>
                <a:ea typeface="HG明朝B"/>
              </a:rPr>
              <a:t>.</a:t>
            </a:r>
            <a:endParaRPr lang="en-US" dirty="0" smtClean="0">
              <a:latin typeface="+mj-lt"/>
              <a:ea typeface="HG明朝B"/>
            </a:endParaRPr>
          </a:p>
          <a:p>
            <a:pPr marL="609600" indent="-609600">
              <a:buFont typeface="Wingdings" pitchFamily="2" charset="2"/>
              <a:buChar char="Ø"/>
              <a:defRPr/>
            </a:pPr>
            <a:r>
              <a:rPr lang="en-US" dirty="0" smtClean="0">
                <a:latin typeface="+mj-lt"/>
                <a:ea typeface="HG明朝B"/>
              </a:rPr>
              <a:t>To execute and perform works and jobs assigned by immediate superiors</a:t>
            </a:r>
          </a:p>
          <a:p>
            <a:endParaRPr lang="en-US"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382000" cy="944561"/>
          </a:xfrm>
        </p:spPr>
        <p:txBody>
          <a:bodyPr>
            <a:noAutofit/>
          </a:bodyPr>
          <a:lstStyle/>
          <a:p>
            <a:r>
              <a:rPr lang="en-US" sz="3600" b="1" dirty="0" smtClean="0"/>
              <a:t>General </a:t>
            </a:r>
            <a:r>
              <a:rPr lang="en-US" sz="3600" b="1" dirty="0" smtClean="0"/>
              <a:t>job description of an engineer in public sector (</a:t>
            </a:r>
            <a:r>
              <a:rPr lang="en-US" sz="3600" b="1" dirty="0" err="1" smtClean="0"/>
              <a:t>Gazetted</a:t>
            </a:r>
            <a:r>
              <a:rPr lang="en-US" sz="3600" b="1" dirty="0" smtClean="0"/>
              <a:t> Second Class) </a:t>
            </a:r>
            <a:endParaRPr lang="en-US" sz="3600" b="1" dirty="0"/>
          </a:p>
        </p:txBody>
      </p:sp>
      <p:sp>
        <p:nvSpPr>
          <p:cNvPr id="3" name="Content Placeholder 2"/>
          <p:cNvSpPr>
            <a:spLocks noGrp="1"/>
          </p:cNvSpPr>
          <p:nvPr>
            <p:ph idx="1"/>
          </p:nvPr>
        </p:nvSpPr>
        <p:spPr>
          <a:xfrm>
            <a:off x="457200" y="1447800"/>
            <a:ext cx="8229600" cy="4800599"/>
          </a:xfrm>
        </p:spPr>
        <p:txBody>
          <a:bodyPr/>
          <a:lstStyle/>
          <a:p>
            <a:pPr>
              <a:buFont typeface="Wingdings" pitchFamily="2" charset="2"/>
              <a:buChar char="Ø"/>
            </a:pPr>
            <a:r>
              <a:rPr lang="en-US" dirty="0" smtClean="0"/>
              <a:t>Planning, programming and execution of works </a:t>
            </a:r>
            <a:endParaRPr lang="en-US" dirty="0" smtClean="0"/>
          </a:p>
          <a:p>
            <a:pPr>
              <a:buFont typeface="Wingdings" pitchFamily="2" charset="2"/>
              <a:buChar char="Ø"/>
            </a:pPr>
            <a:r>
              <a:rPr lang="en-US" dirty="0" smtClean="0"/>
              <a:t> </a:t>
            </a:r>
            <a:r>
              <a:rPr lang="en-US" dirty="0" smtClean="0"/>
              <a:t>Research on technology, cases, various skills for upgrading </a:t>
            </a:r>
            <a:endParaRPr lang="en-US" dirty="0" smtClean="0"/>
          </a:p>
          <a:p>
            <a:pPr>
              <a:buFont typeface="Wingdings" pitchFamily="2" charset="2"/>
              <a:buChar char="Ø"/>
            </a:pPr>
            <a:r>
              <a:rPr lang="en-US" dirty="0" smtClean="0"/>
              <a:t> </a:t>
            </a:r>
            <a:r>
              <a:rPr lang="en-US" dirty="0" smtClean="0"/>
              <a:t>Administrative activities </a:t>
            </a:r>
            <a:endParaRPr lang="en-US" dirty="0" smtClean="0"/>
          </a:p>
          <a:p>
            <a:pPr>
              <a:buFont typeface="Wingdings" pitchFamily="2" charset="2"/>
              <a:buChar char="Ø"/>
            </a:pPr>
            <a:r>
              <a:rPr lang="en-US" dirty="0" smtClean="0"/>
              <a:t> </a:t>
            </a:r>
            <a:r>
              <a:rPr lang="en-US" dirty="0" smtClean="0"/>
              <a:t>Financial administrative activities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1284</Words>
  <Application>Microsoft Office PowerPoint</Application>
  <PresentationFormat>On-screen Show (4:3)</PresentationFormat>
  <Paragraphs>151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Chapter- 3</vt:lpstr>
      <vt:lpstr>Professional Practices in Nepal</vt:lpstr>
      <vt:lpstr>Public and Private sector practices</vt:lpstr>
      <vt:lpstr>Ministries where engineers are employed</vt:lpstr>
      <vt:lpstr>Public/Semi-Public Organizations where engineers are employed </vt:lpstr>
      <vt:lpstr>Duties of engineer in public/private sector</vt:lpstr>
      <vt:lpstr>General job description of an engineer in public sector (Gazetted Third Class) </vt:lpstr>
      <vt:lpstr>General job description of an engineer in public sector (Gazetted Third Class)...</vt:lpstr>
      <vt:lpstr>General job description of an engineer in public sector (Gazetted Second Class) </vt:lpstr>
      <vt:lpstr>Private Sector Practices in Nepal</vt:lpstr>
      <vt:lpstr> Engineers working in the Private Sectors</vt:lpstr>
      <vt:lpstr>General job description of an engineer in private sector </vt:lpstr>
      <vt:lpstr>General job description of an engineer in private sector </vt:lpstr>
      <vt:lpstr>Roles of Professional Associations </vt:lpstr>
      <vt:lpstr>Professional Associations Regulate Profession </vt:lpstr>
      <vt:lpstr>Roles of professional organizations in induction of new entrants into the profession </vt:lpstr>
      <vt:lpstr>Upgrading and maintaining the professional and technical competence of members of professional association </vt:lpstr>
      <vt:lpstr>Upgrading and maintaining the professional and technical.....</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Rabindra</dc:creator>
  <cp:lastModifiedBy>Rabindra</cp:lastModifiedBy>
  <cp:revision>6</cp:revision>
  <dcterms:created xsi:type="dcterms:W3CDTF">2018-06-20T06:21:49Z</dcterms:created>
  <dcterms:modified xsi:type="dcterms:W3CDTF">2018-06-21T02:50:39Z</dcterms:modified>
</cp:coreProperties>
</file>