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301" r:id="rId4"/>
    <p:sldId id="302" r:id="rId5"/>
    <p:sldId id="303" r:id="rId6"/>
    <p:sldId id="306" r:id="rId7"/>
    <p:sldId id="305" r:id="rId8"/>
    <p:sldId id="272" r:id="rId9"/>
    <p:sldId id="273" r:id="rId10"/>
    <p:sldId id="274" r:id="rId11"/>
    <p:sldId id="275" r:id="rId12"/>
    <p:sldId id="276" r:id="rId13"/>
    <p:sldId id="258" r:id="rId14"/>
    <p:sldId id="259" r:id="rId15"/>
    <p:sldId id="260" r:id="rId16"/>
    <p:sldId id="307" r:id="rId17"/>
    <p:sldId id="308" r:id="rId18"/>
    <p:sldId id="309" r:id="rId19"/>
    <p:sldId id="261" r:id="rId20"/>
    <p:sldId id="263" r:id="rId21"/>
    <p:sldId id="262" r:id="rId22"/>
    <p:sldId id="264" r:id="rId23"/>
    <p:sldId id="310" r:id="rId24"/>
    <p:sldId id="311" r:id="rId25"/>
    <p:sldId id="312" r:id="rId26"/>
    <p:sldId id="313" r:id="rId27"/>
    <p:sldId id="314" r:id="rId28"/>
    <p:sldId id="315" r:id="rId29"/>
    <p:sldId id="268" r:id="rId30"/>
    <p:sldId id="269" r:id="rId31"/>
    <p:sldId id="270" r:id="rId32"/>
    <p:sldId id="271" r:id="rId33"/>
    <p:sldId id="277" r:id="rId34"/>
    <p:sldId id="278" r:id="rId35"/>
    <p:sldId id="279" r:id="rId36"/>
    <p:sldId id="281" r:id="rId37"/>
    <p:sldId id="282" r:id="rId38"/>
    <p:sldId id="283" r:id="rId39"/>
    <p:sldId id="284" r:id="rId40"/>
    <p:sldId id="280" r:id="rId41"/>
    <p:sldId id="324" r:id="rId42"/>
    <p:sldId id="291" r:id="rId43"/>
    <p:sldId id="292" r:id="rId44"/>
    <p:sldId id="293" r:id="rId45"/>
    <p:sldId id="294" r:id="rId46"/>
    <p:sldId id="295" r:id="rId47"/>
    <p:sldId id="296" r:id="rId48"/>
    <p:sldId id="297" r:id="rId49"/>
    <p:sldId id="298" r:id="rId50"/>
    <p:sldId id="299" r:id="rId51"/>
    <p:sldId id="300" r:id="rId52"/>
    <p:sldId id="330" r:id="rId53"/>
    <p:sldId id="341" r:id="rId54"/>
    <p:sldId id="342" r:id="rId55"/>
    <p:sldId id="331" r:id="rId56"/>
    <p:sldId id="332" r:id="rId57"/>
    <p:sldId id="333" r:id="rId58"/>
    <p:sldId id="334" r:id="rId59"/>
    <p:sldId id="335" r:id="rId60"/>
    <p:sldId id="336" r:id="rId61"/>
    <p:sldId id="325" r:id="rId62"/>
    <p:sldId id="326" r:id="rId63"/>
    <p:sldId id="327" r:id="rId64"/>
    <p:sldId id="328" r:id="rId65"/>
    <p:sldId id="329" r:id="rId66"/>
    <p:sldId id="337" r:id="rId67"/>
    <p:sldId id="338" r:id="rId68"/>
    <p:sldId id="339" r:id="rId69"/>
    <p:sldId id="316" r:id="rId70"/>
    <p:sldId id="317" r:id="rId71"/>
    <p:sldId id="323" r:id="rId72"/>
    <p:sldId id="318" r:id="rId73"/>
    <p:sldId id="340" r:id="rId74"/>
    <p:sldId id="319" r:id="rId75"/>
    <p:sldId id="320" r:id="rId76"/>
    <p:sldId id="321" r:id="rId77"/>
    <p:sldId id="32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5F070-1258-4B34-BCA9-143E381489CF}" type="datetimeFigureOut">
              <a:rPr lang="en-US" smtClean="0"/>
              <a:pPr/>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A0D0-25F8-4BE5-93EA-A2C862DB65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four key elements that demonstrate a professional attitude. These </a:t>
            </a:r>
            <a:r>
              <a:rPr lang="en-US" sz="1200" b="0" i="0" kern="1200" dirty="0" err="1" smtClean="0">
                <a:solidFill>
                  <a:schemeClr val="tx1"/>
                </a:solidFill>
                <a:latin typeface="+mn-lt"/>
                <a:ea typeface="+mn-ea"/>
                <a:cs typeface="+mn-cs"/>
              </a:rPr>
              <a:t>are:Treat</a:t>
            </a:r>
            <a:r>
              <a:rPr lang="en-US" sz="1200" b="0" i="0" kern="1200" dirty="0" smtClean="0">
                <a:solidFill>
                  <a:schemeClr val="tx1"/>
                </a:solidFill>
                <a:latin typeface="+mn-lt"/>
                <a:ea typeface="+mn-ea"/>
                <a:cs typeface="+mn-cs"/>
              </a:rPr>
              <a:t> other with </a:t>
            </a:r>
            <a:r>
              <a:rPr lang="en-US" sz="1200" b="0" i="0" kern="1200" dirty="0" err="1" smtClean="0">
                <a:solidFill>
                  <a:schemeClr val="tx1"/>
                </a:solidFill>
                <a:latin typeface="+mn-lt"/>
                <a:ea typeface="+mn-ea"/>
                <a:cs typeface="+mn-cs"/>
              </a:rPr>
              <a:t>respect,Keep</a:t>
            </a:r>
            <a:r>
              <a:rPr lang="en-US" sz="1200" b="0" i="0" kern="1200" dirty="0" smtClean="0">
                <a:solidFill>
                  <a:schemeClr val="tx1"/>
                </a:solidFill>
                <a:latin typeface="+mn-lt"/>
                <a:ea typeface="+mn-ea"/>
                <a:cs typeface="+mn-cs"/>
              </a:rPr>
              <a:t> your </a:t>
            </a:r>
            <a:r>
              <a:rPr lang="en-US" sz="1200" b="0" i="0" kern="1200" dirty="0" err="1" smtClean="0">
                <a:solidFill>
                  <a:schemeClr val="tx1"/>
                </a:solidFill>
                <a:latin typeface="+mn-lt"/>
                <a:ea typeface="+mn-ea"/>
                <a:cs typeface="+mn-cs"/>
              </a:rPr>
              <a:t>word,Be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loyal,Exceed</a:t>
            </a:r>
            <a:r>
              <a:rPr lang="en-US" sz="1200" b="0" i="0" kern="1200" dirty="0" smtClean="0">
                <a:solidFill>
                  <a:schemeClr val="tx1"/>
                </a:solidFill>
                <a:latin typeface="+mn-lt"/>
                <a:ea typeface="+mn-ea"/>
                <a:cs typeface="+mn-cs"/>
              </a:rPr>
              <a:t> expectations</a:t>
            </a:r>
          </a:p>
          <a:p>
            <a:r>
              <a:rPr lang="en-US" dirty="0" smtClean="0"/>
              <a:t>Professional behavior: Punctual,</a:t>
            </a:r>
            <a:r>
              <a:rPr lang="en-US" baseline="0" dirty="0" smtClean="0"/>
              <a:t> appearance, respect, communication, team work , attitude, organizational skill</a:t>
            </a:r>
            <a:endParaRPr lang="en-US" dirty="0"/>
          </a:p>
        </p:txBody>
      </p:sp>
      <p:sp>
        <p:nvSpPr>
          <p:cNvPr id="4" name="Slide Number Placeholder 3"/>
          <p:cNvSpPr>
            <a:spLocks noGrp="1"/>
          </p:cNvSpPr>
          <p:nvPr>
            <p:ph type="sldNum" sz="quarter" idx="10"/>
          </p:nvPr>
        </p:nvSpPr>
        <p:spPr/>
        <p:txBody>
          <a:bodyPr/>
          <a:lstStyle/>
          <a:p>
            <a:fld id="{1EBCA0D0-25F8-4BE5-93EA-A2C862DB65B4}"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Specialized knowledge and technical skill, provision of training</a:t>
            </a:r>
            <a:r>
              <a:rPr lang="en-US" baseline="0" dirty="0" smtClean="0"/>
              <a:t> and experience in profession, established of reprehensive professional </a:t>
            </a:r>
            <a:r>
              <a:rPr lang="en-US" baseline="0" dirty="0" err="1" smtClean="0"/>
              <a:t>association,bound</a:t>
            </a:r>
            <a:r>
              <a:rPr lang="en-US" baseline="0" dirty="0" smtClean="0"/>
              <a:t> to follow a code of conduct, priority of service over economic consideration .</a:t>
            </a:r>
            <a:endParaRPr lang="en-US" dirty="0"/>
          </a:p>
        </p:txBody>
      </p:sp>
      <p:sp>
        <p:nvSpPr>
          <p:cNvPr id="4" name="Slide Number Placeholder 3"/>
          <p:cNvSpPr>
            <a:spLocks noGrp="1"/>
          </p:cNvSpPr>
          <p:nvPr>
            <p:ph type="sldNum" sz="quarter" idx="10"/>
          </p:nvPr>
        </p:nvSpPr>
        <p:spPr/>
        <p:txBody>
          <a:bodyPr/>
          <a:lstStyle/>
          <a:p>
            <a:fld id="{1EBCA0D0-25F8-4BE5-93EA-A2C862DB65B4}"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BCA0D0-25F8-4BE5-93EA-A2C862DB65B4}" type="slidenum">
              <a:rPr lang="en-US" smtClean="0"/>
              <a:pPr/>
              <a:t>72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DE9EB-976D-4E39-A6A6-4D25060D3754}"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E9EB-976D-4E39-A6A6-4D25060D3754}"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E9EB-976D-4E39-A6A6-4D25060D3754}"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DE9EB-976D-4E39-A6A6-4D25060D3754}"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DE9EB-976D-4E39-A6A6-4D25060D3754}"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0DE9EB-976D-4E39-A6A6-4D25060D3754}"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0DE9EB-976D-4E39-A6A6-4D25060D3754}" type="datetimeFigureOut">
              <a:rPr lang="en-US" smtClean="0"/>
              <a:pPr/>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0DE9EB-976D-4E39-A6A6-4D25060D3754}" type="datetimeFigureOut">
              <a:rPr lang="en-US" smtClean="0"/>
              <a:pPr/>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DE9EB-976D-4E39-A6A6-4D25060D3754}" type="datetimeFigureOut">
              <a:rPr lang="en-US" smtClean="0"/>
              <a:pPr/>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DE9EB-976D-4E39-A6A6-4D25060D3754}"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DE9EB-976D-4E39-A6A6-4D25060D3754}"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EE9F6-7E47-4619-9763-7127059814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DE9EB-976D-4E39-A6A6-4D25060D3754}" type="datetimeFigureOut">
              <a:rPr lang="en-US" smtClean="0"/>
              <a:pPr/>
              <a:t>6/14/2018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EE9F6-7E47-4619-9763-7127059814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Chapter-2</a:t>
            </a:r>
            <a:endParaRPr lang="en-US" dirty="0"/>
          </a:p>
        </p:txBody>
      </p:sp>
      <p:sp>
        <p:nvSpPr>
          <p:cNvPr id="3" name="Subtitle 2"/>
          <p:cNvSpPr>
            <a:spLocks noGrp="1"/>
          </p:cNvSpPr>
          <p:nvPr>
            <p:ph type="subTitle" idx="1"/>
          </p:nvPr>
        </p:nvSpPr>
        <p:spPr>
          <a:xfrm>
            <a:off x="1143000" y="3886200"/>
            <a:ext cx="6934200" cy="1752600"/>
          </a:xfrm>
        </p:spPr>
        <p:txBody>
          <a:bodyPr>
            <a:noAutofit/>
          </a:bodyPr>
          <a:lstStyle/>
          <a:p>
            <a:r>
              <a:rPr lang="en-US" sz="5400" b="1" dirty="0" smtClean="0">
                <a:solidFill>
                  <a:schemeClr val="tx1"/>
                </a:solidFill>
              </a:rPr>
              <a:t>Profession and ethics</a:t>
            </a:r>
            <a:endParaRPr lang="en-US" sz="5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Characteristics of a Profession</a:t>
            </a:r>
            <a:endParaRPr lang="en-US" dirty="0"/>
          </a:p>
        </p:txBody>
      </p:sp>
      <p:sp>
        <p:nvSpPr>
          <p:cNvPr id="3" name="Content Placeholder 2"/>
          <p:cNvSpPr>
            <a:spLocks noGrp="1"/>
          </p:cNvSpPr>
          <p:nvPr>
            <p:ph idx="1"/>
          </p:nvPr>
        </p:nvSpPr>
        <p:spPr>
          <a:xfrm>
            <a:off x="457200" y="1143000"/>
            <a:ext cx="8305800" cy="5181600"/>
          </a:xfrm>
        </p:spPr>
        <p:txBody>
          <a:bodyPr>
            <a:normAutofit fontScale="92500" lnSpcReduction="20000"/>
          </a:bodyPr>
          <a:lstStyle/>
          <a:p>
            <a:pPr algn="just">
              <a:buNone/>
            </a:pPr>
            <a:r>
              <a:rPr lang="en-US" b="1" i="1" dirty="0" smtClean="0"/>
              <a:t>5.Autonomy</a:t>
            </a:r>
            <a:endParaRPr lang="en-US" b="1" i="1" dirty="0"/>
          </a:p>
          <a:p>
            <a:pPr algn="just"/>
            <a:r>
              <a:rPr lang="en-US" dirty="0"/>
              <a:t>Professionals have control over and, correspondingly, ultimate responsibility for their own work. Professionals tend to define the terms, processes, and conditions of work to be performed for clients (either directly or as preconditions for their ongoing agency employment).</a:t>
            </a:r>
          </a:p>
          <a:p>
            <a:pPr algn="just">
              <a:buNone/>
            </a:pPr>
            <a:r>
              <a:rPr lang="en-US" b="1" dirty="0" smtClean="0"/>
              <a:t>6.Clients </a:t>
            </a:r>
            <a:r>
              <a:rPr lang="en-US" b="1" dirty="0"/>
              <a:t>rather than customers</a:t>
            </a:r>
          </a:p>
          <a:p>
            <a:pPr algn="just"/>
            <a:r>
              <a:rPr lang="en-US" dirty="0"/>
              <a:t>Members of a profession exercise discrimination in choosing clients rather than simply accepting any interested party as a customer (as merchants do).</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Characteristics of a Profession</a:t>
            </a:r>
            <a:endParaRPr lang="en-US" dirty="0"/>
          </a:p>
        </p:txBody>
      </p:sp>
      <p:sp>
        <p:nvSpPr>
          <p:cNvPr id="3" name="Content Placeholder 2"/>
          <p:cNvSpPr>
            <a:spLocks noGrp="1"/>
          </p:cNvSpPr>
          <p:nvPr>
            <p:ph idx="1"/>
          </p:nvPr>
        </p:nvSpPr>
        <p:spPr>
          <a:xfrm>
            <a:off x="457200" y="990600"/>
            <a:ext cx="8458200" cy="5410200"/>
          </a:xfrm>
        </p:spPr>
        <p:txBody>
          <a:bodyPr>
            <a:normAutofit fontScale="85000" lnSpcReduction="10000"/>
          </a:bodyPr>
          <a:lstStyle/>
          <a:p>
            <a:pPr algn="just">
              <a:buNone/>
            </a:pPr>
            <a:r>
              <a:rPr lang="en-US" b="1" i="1" dirty="0" smtClean="0"/>
              <a:t>7.Direct </a:t>
            </a:r>
            <a:r>
              <a:rPr lang="en-US" b="1" i="1" dirty="0"/>
              <a:t>working relationships</a:t>
            </a:r>
          </a:p>
          <a:p>
            <a:pPr algn="just"/>
            <a:r>
              <a:rPr lang="en-US" dirty="0"/>
              <a:t>Professionals habitually work directly with their clients rather than through intermediaries or proxies.</a:t>
            </a:r>
          </a:p>
          <a:p>
            <a:pPr algn="just">
              <a:buNone/>
            </a:pPr>
            <a:r>
              <a:rPr lang="en-US" b="1" i="1" dirty="0" smtClean="0"/>
              <a:t>8.Ethical </a:t>
            </a:r>
            <a:r>
              <a:rPr lang="en-US" b="1" i="1" dirty="0"/>
              <a:t>constraints</a:t>
            </a:r>
          </a:p>
          <a:p>
            <a:pPr algn="just"/>
            <a:r>
              <a:rPr lang="en-US" dirty="0"/>
              <a:t>Due to the other characteristics on this list, there is a clear requirement for ethical constraints in the professions. Professionals are bound to a code of conduct or ethics specific to the distinct profession (and sometimes the individual). Professionals also aspire toward a general body of core values, which are centered upon an uncompromising and </a:t>
            </a:r>
            <a:r>
              <a:rPr lang="en-US" dirty="0" err="1" smtClean="0"/>
              <a:t>unconflicted</a:t>
            </a:r>
            <a:r>
              <a:rPr lang="en-US" dirty="0" smtClean="0"/>
              <a:t> </a:t>
            </a:r>
            <a:r>
              <a:rPr lang="en-US" dirty="0"/>
              <a:t>regard for the client's benefit and best interests.</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Characteristics of a Profession</a:t>
            </a:r>
            <a:endParaRPr lang="en-US" dirty="0"/>
          </a:p>
        </p:txBody>
      </p:sp>
      <p:sp>
        <p:nvSpPr>
          <p:cNvPr id="3" name="Content Placeholder 2"/>
          <p:cNvSpPr>
            <a:spLocks noGrp="1"/>
          </p:cNvSpPr>
          <p:nvPr>
            <p:ph idx="1"/>
          </p:nvPr>
        </p:nvSpPr>
        <p:spPr>
          <a:xfrm>
            <a:off x="457200" y="914400"/>
            <a:ext cx="8382000" cy="5486400"/>
          </a:xfrm>
        </p:spPr>
        <p:txBody>
          <a:bodyPr>
            <a:normAutofit fontScale="77500" lnSpcReduction="20000"/>
          </a:bodyPr>
          <a:lstStyle/>
          <a:p>
            <a:pPr algn="just">
              <a:buNone/>
            </a:pPr>
            <a:r>
              <a:rPr lang="en-US" b="1" i="1" dirty="0" smtClean="0"/>
              <a:t>9.Merit-based</a:t>
            </a:r>
            <a:endParaRPr lang="en-US" b="1" i="1" dirty="0"/>
          </a:p>
          <a:p>
            <a:pPr algn="just"/>
            <a:r>
              <a:rPr lang="en-US" dirty="0"/>
              <a:t>In a profession, members achieve employment and success based on merit and corresponding voluntary relationships rather than on corrupted ideals such as social principle, mandated support, or extortion. Therefore, a professional is one who must attract clients and profits due to the merits of his work. In the absence of this characteristic, issues of responsibility, accountability, and ethical constraints become irrelevant, negating any otherwise-professional characteristics.</a:t>
            </a:r>
          </a:p>
          <a:p>
            <a:pPr algn="just">
              <a:buNone/>
            </a:pPr>
            <a:r>
              <a:rPr lang="en-US" b="1" i="1" dirty="0" smtClean="0"/>
              <a:t>10.Morality</a:t>
            </a:r>
            <a:endParaRPr lang="en-US" b="1" i="1" dirty="0"/>
          </a:p>
          <a:p>
            <a:pPr algn="just"/>
            <a:r>
              <a:rPr lang="en-US" dirty="0"/>
              <a:t>The responsibilities inherent to the practice of a profession are impossible to rationally maintain without a moral foundation that flows from a recognition of the singular right of the individual to his own life, along with all of its inherent and potential sovereign value.</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74638"/>
            <a:ext cx="8686800" cy="792162"/>
          </a:xfrm>
        </p:spPr>
        <p:txBody>
          <a:bodyPr>
            <a:normAutofit fontScale="90000"/>
          </a:bodyPr>
          <a:lstStyle/>
          <a:p>
            <a:r>
              <a:rPr lang="en-US" b="1" dirty="0" smtClean="0"/>
              <a:t/>
            </a:r>
            <a:br>
              <a:rPr lang="en-US" b="1" dirty="0" smtClean="0"/>
            </a:br>
            <a:r>
              <a:rPr lang="en-US" b="1" dirty="0" smtClean="0"/>
              <a:t>Relationship of engineering profession to other professions</a:t>
            </a:r>
            <a:br>
              <a:rPr lang="en-US" b="1" dirty="0" smtClean="0"/>
            </a:br>
            <a:endParaRPr lang="en-US" dirty="0"/>
          </a:p>
        </p:txBody>
      </p:sp>
      <p:sp>
        <p:nvSpPr>
          <p:cNvPr id="3" name="Content Placeholder 2"/>
          <p:cNvSpPr>
            <a:spLocks noGrp="1"/>
          </p:cNvSpPr>
          <p:nvPr>
            <p:ph idx="1"/>
          </p:nvPr>
        </p:nvSpPr>
        <p:spPr>
          <a:xfrm>
            <a:off x="457200" y="1371600"/>
            <a:ext cx="8382000" cy="5486400"/>
          </a:xfrm>
        </p:spPr>
        <p:txBody>
          <a:bodyPr>
            <a:normAutofit fontScale="77500" lnSpcReduction="20000"/>
          </a:bodyPr>
          <a:lstStyle/>
          <a:p>
            <a:pPr algn="just">
              <a:buNone/>
            </a:pPr>
            <a:r>
              <a:rPr lang="en-US" b="1" dirty="0" smtClean="0">
                <a:solidFill>
                  <a:srgbClr val="FF0000"/>
                </a:solidFill>
              </a:rPr>
              <a:t>Relationship with fellow engineers: </a:t>
            </a:r>
          </a:p>
          <a:p>
            <a:pPr algn="just">
              <a:buFont typeface="Wingdings" pitchFamily="2" charset="2"/>
              <a:buChar char="Ø"/>
            </a:pPr>
            <a:r>
              <a:rPr lang="en-US" dirty="0" smtClean="0"/>
              <a:t> Professional relationship with all the engineers, regardless of their status, and even if the fellow engineer is a close relative</a:t>
            </a:r>
          </a:p>
          <a:p>
            <a:pPr algn="just">
              <a:buFont typeface="Wingdings" pitchFamily="2" charset="2"/>
              <a:buChar char="Ø"/>
            </a:pPr>
            <a:r>
              <a:rPr lang="en-US" dirty="0" smtClean="0"/>
              <a:t>“Engineers shall not attempt to injure, maliciously or falsely, directly or indirectly, the professional reputations, prospects, practice or employment of other engineers, nor indiscriminately criticize the work of other engineers” </a:t>
            </a:r>
          </a:p>
          <a:p>
            <a:pPr algn="just">
              <a:buFont typeface="Wingdings" pitchFamily="2" charset="2"/>
              <a:buChar char="Ø"/>
            </a:pPr>
            <a:r>
              <a:rPr lang="en-US" dirty="0" smtClean="0"/>
              <a:t>Criticize cautiously and objectively with respect to the person’s professional status </a:t>
            </a:r>
          </a:p>
          <a:p>
            <a:pPr algn="just">
              <a:buFont typeface="Wingdings" pitchFamily="2" charset="2"/>
              <a:buChar char="Ø"/>
            </a:pPr>
            <a:r>
              <a:rPr lang="en-US" dirty="0" smtClean="0"/>
              <a:t>Have professional relationship</a:t>
            </a:r>
          </a:p>
          <a:p>
            <a:pPr algn="just">
              <a:buNone/>
            </a:pPr>
            <a:r>
              <a:rPr lang="en-US" dirty="0" smtClean="0"/>
              <a:t> – Encourage fellow engineers to follow Code of Ethics </a:t>
            </a:r>
          </a:p>
          <a:p>
            <a:pPr algn="just">
              <a:buNone/>
            </a:pPr>
            <a:r>
              <a:rPr lang="en-US" dirty="0" smtClean="0"/>
              <a:t>– Guide, train and orient freshly graduate engineers </a:t>
            </a:r>
          </a:p>
          <a:p>
            <a:pPr algn="just">
              <a:buNone/>
            </a:pPr>
            <a:r>
              <a:rPr lang="en-US" dirty="0" smtClean="0"/>
              <a:t>– Create platform for information and knowledge sharing </a:t>
            </a:r>
          </a:p>
          <a:p>
            <a:pPr algn="just">
              <a:buNone/>
            </a:pPr>
            <a:r>
              <a:rPr lang="en-US" dirty="0" smtClean="0"/>
              <a:t>– Support fellow engineers in professional development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fontScale="62500" lnSpcReduction="20000"/>
          </a:bodyPr>
          <a:lstStyle/>
          <a:p>
            <a:pPr algn="just">
              <a:buNone/>
            </a:pPr>
            <a:r>
              <a:rPr lang="en-US" sz="4600" b="1" dirty="0" smtClean="0">
                <a:solidFill>
                  <a:srgbClr val="FF0000"/>
                </a:solidFill>
              </a:rPr>
              <a:t>Engineer’s relationship with Client: </a:t>
            </a:r>
          </a:p>
          <a:p>
            <a:pPr algn="just">
              <a:buFont typeface="Wingdings" pitchFamily="2" charset="2"/>
              <a:buChar char="Ø"/>
            </a:pPr>
            <a:r>
              <a:rPr lang="en-US" dirty="0" smtClean="0"/>
              <a:t> </a:t>
            </a:r>
            <a:r>
              <a:rPr lang="en-US" sz="3700" dirty="0" smtClean="0"/>
              <a:t>Strict professional relationship, even if the client is closely familiar  </a:t>
            </a:r>
          </a:p>
          <a:p>
            <a:pPr algn="just">
              <a:buFont typeface="Wingdings" pitchFamily="2" charset="2"/>
              <a:buChar char="Ø"/>
            </a:pPr>
            <a:r>
              <a:rPr lang="en-US" sz="3700" dirty="0" smtClean="0"/>
              <a:t> No discrimination among client based on culture, race, religion, sex, </a:t>
            </a:r>
          </a:p>
          <a:p>
            <a:pPr algn="just">
              <a:buFont typeface="Wingdings" pitchFamily="2" charset="2"/>
              <a:buChar char="Ø"/>
            </a:pPr>
            <a:r>
              <a:rPr lang="en-US" sz="3700" dirty="0" smtClean="0"/>
              <a:t> Work in the best interest of the client with loyalty with legal limit</a:t>
            </a:r>
          </a:p>
          <a:p>
            <a:pPr algn="just">
              <a:buFont typeface="Wingdings" pitchFamily="2" charset="2"/>
              <a:buChar char="Ø"/>
            </a:pPr>
            <a:r>
              <a:rPr lang="en-US" sz="3700" dirty="0" smtClean="0"/>
              <a:t> Deliver in time, with quality </a:t>
            </a:r>
          </a:p>
          <a:p>
            <a:pPr algn="just">
              <a:buFont typeface="Wingdings" pitchFamily="2" charset="2"/>
              <a:buChar char="Ø"/>
            </a:pPr>
            <a:r>
              <a:rPr lang="en-US" sz="3700" dirty="0" smtClean="0"/>
              <a:t> Not expect extra favor for works performed as per an agreement </a:t>
            </a:r>
          </a:p>
          <a:p>
            <a:pPr algn="just">
              <a:buFont typeface="Wingdings" pitchFamily="2" charset="2"/>
              <a:buChar char="Ø"/>
            </a:pPr>
            <a:r>
              <a:rPr lang="en-US" sz="3700" dirty="0" smtClean="0"/>
              <a:t>“An engineer shall not accept financial or other compensation from more than one party for services rendered on one project unless the details are fully disclosed and agreed by all parties.” </a:t>
            </a:r>
          </a:p>
          <a:p>
            <a:pPr algn="just">
              <a:buFont typeface="Wingdings" pitchFamily="2" charset="2"/>
              <a:buChar char="Ø"/>
            </a:pPr>
            <a:r>
              <a:rPr lang="en-US" sz="3700" dirty="0" smtClean="0"/>
              <a:t> Supervise work and prevent misuse/abuse of client’s property/trust </a:t>
            </a:r>
          </a:p>
          <a:p>
            <a:pPr algn="just">
              <a:buFont typeface="Wingdings" pitchFamily="2" charset="2"/>
              <a:buChar char="Ø"/>
            </a:pPr>
            <a:r>
              <a:rPr lang="en-US" sz="3700" dirty="0" smtClean="0"/>
              <a:t> Assist in decision making by providing options </a:t>
            </a:r>
          </a:p>
          <a:p>
            <a:pPr algn="just">
              <a:buFont typeface="Wingdings" pitchFamily="2" charset="2"/>
              <a:buChar char="Ø"/>
            </a:pPr>
            <a:r>
              <a:rPr lang="en-US" sz="3700" dirty="0" smtClean="0"/>
              <a:t> Warn potential risks of decisions </a:t>
            </a:r>
          </a:p>
          <a:p>
            <a:pPr algn="just">
              <a:buFont typeface="Wingdings" pitchFamily="2" charset="2"/>
              <a:buChar char="Ø"/>
            </a:pPr>
            <a:r>
              <a:rPr lang="en-US" sz="3700" dirty="0" smtClean="0"/>
              <a:t> Going beyond </a:t>
            </a:r>
            <a:r>
              <a:rPr lang="en-US" sz="3700" dirty="0" err="1" smtClean="0"/>
              <a:t>ToR</a:t>
            </a:r>
            <a:r>
              <a:rPr lang="en-US" sz="3700" dirty="0" smtClean="0"/>
              <a:t>, when professionally required </a:t>
            </a:r>
          </a:p>
          <a:p>
            <a:pPr algn="just">
              <a:buFont typeface="Wingdings" pitchFamily="2" charset="2"/>
              <a:buChar char="Ø"/>
            </a:pPr>
            <a:r>
              <a:rPr lang="en-US" sz="3700" dirty="0" smtClean="0"/>
              <a:t> Keep information confident, unless required by law</a:t>
            </a:r>
          </a:p>
          <a:p>
            <a:pPr algn="just">
              <a:buFont typeface="Wingdings" pitchFamily="2" charset="2"/>
              <a:buChar char="Ø"/>
            </a:pPr>
            <a:r>
              <a:rPr lang="en-US" sz="3700" dirty="0" smtClean="0"/>
              <a:t> Full disclosure of potential conflict of interest, if any</a:t>
            </a:r>
          </a:p>
          <a:p>
            <a:pPr algn="just">
              <a:buFont typeface="Wingdings" pitchFamily="2" charset="2"/>
              <a:buChar char="Ø"/>
            </a:pPr>
            <a:r>
              <a:rPr lang="en-US" sz="3700" dirty="0" smtClean="0"/>
              <a:t>Not take a client for granted: remembrance of bad experience lingers much longer than a good experience </a:t>
            </a:r>
            <a:endParaRPr lang="en-US" sz="3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0000" lnSpcReduction="20000"/>
          </a:bodyPr>
          <a:lstStyle/>
          <a:p>
            <a:pPr algn="just">
              <a:buNone/>
            </a:pPr>
            <a:r>
              <a:rPr lang="en-US" sz="4600" b="1" dirty="0" smtClean="0">
                <a:solidFill>
                  <a:srgbClr val="FF0000"/>
                </a:solidFill>
              </a:rPr>
              <a:t>Engineer’s relationship with Contractor: </a:t>
            </a:r>
          </a:p>
          <a:p>
            <a:pPr algn="just">
              <a:buFont typeface="Wingdings" pitchFamily="2" charset="2"/>
              <a:buChar char="Ø"/>
            </a:pPr>
            <a:r>
              <a:rPr lang="en-US" dirty="0" smtClean="0"/>
              <a:t>Strict professional relationship, even if the contractor is closely familiar</a:t>
            </a:r>
          </a:p>
          <a:p>
            <a:pPr algn="just">
              <a:buFont typeface="Wingdings" pitchFamily="2" charset="2"/>
              <a:buChar char="Ø"/>
            </a:pPr>
            <a:r>
              <a:rPr lang="en-US" dirty="0" smtClean="0"/>
              <a:t> Provide due respect to the contractor </a:t>
            </a:r>
          </a:p>
          <a:p>
            <a:pPr algn="just">
              <a:buFont typeface="Wingdings" pitchFamily="2" charset="2"/>
              <a:buChar char="Ø"/>
            </a:pPr>
            <a:r>
              <a:rPr lang="en-US" dirty="0" smtClean="0"/>
              <a:t>No discrimination among contractors based on belief, race, religion, culture, sex, sexual orientation, </a:t>
            </a:r>
          </a:p>
          <a:p>
            <a:pPr algn="just">
              <a:buFont typeface="Wingdings" pitchFamily="2" charset="2"/>
              <a:buChar char="Ø"/>
            </a:pPr>
            <a:r>
              <a:rPr lang="en-US" dirty="0" smtClean="0"/>
              <a:t>Provide all the detailed drawings, quantity and quality (including specification) of works (goods and services) to the contractor in time </a:t>
            </a:r>
          </a:p>
          <a:p>
            <a:pPr algn="just">
              <a:buFont typeface="Wingdings" pitchFamily="2" charset="2"/>
              <a:buChar char="Ø"/>
            </a:pPr>
            <a:r>
              <a:rPr lang="en-US" dirty="0" smtClean="0"/>
              <a:t> Check and approve running bills in time, as per specification </a:t>
            </a:r>
          </a:p>
          <a:p>
            <a:pPr algn="just">
              <a:buFont typeface="Wingdings" pitchFamily="2" charset="2"/>
              <a:buChar char="Ø"/>
            </a:pPr>
            <a:r>
              <a:rPr lang="en-US" dirty="0" smtClean="0"/>
              <a:t>Not expect or accept (directly or indirectly) extra favor of significant value, for works performed as per an agreement </a:t>
            </a:r>
          </a:p>
          <a:p>
            <a:pPr algn="just">
              <a:buFont typeface="Wingdings" pitchFamily="2" charset="2"/>
              <a:buChar char="Ø"/>
            </a:pPr>
            <a:r>
              <a:rPr lang="en-US" dirty="0" smtClean="0"/>
              <a:t>Supervise work and prevent use of sub-standard methods and materials being used </a:t>
            </a:r>
          </a:p>
          <a:p>
            <a:pPr algn="just">
              <a:buFont typeface="Wingdings" pitchFamily="2" charset="2"/>
              <a:buChar char="Ø"/>
            </a:pPr>
            <a:r>
              <a:rPr lang="en-US" dirty="0" smtClean="0"/>
              <a:t>Participate in co-decision making by providing options when necessary </a:t>
            </a:r>
          </a:p>
          <a:p>
            <a:pPr algn="just">
              <a:buFont typeface="Wingdings" pitchFamily="2" charset="2"/>
              <a:buChar char="Ø"/>
            </a:pPr>
            <a:r>
              <a:rPr lang="en-US" dirty="0" smtClean="0"/>
              <a:t> Assist the contractor when variations are technically needed </a:t>
            </a:r>
          </a:p>
          <a:p>
            <a:pPr algn="just">
              <a:buFont typeface="Wingdings" pitchFamily="2" charset="2"/>
              <a:buChar char="Ø"/>
            </a:pPr>
            <a:r>
              <a:rPr lang="en-US" dirty="0" smtClean="0"/>
              <a:t> Warn potential risks of decisions/actions </a:t>
            </a:r>
          </a:p>
          <a:p>
            <a:pPr algn="just">
              <a:buFont typeface="Wingdings" pitchFamily="2" charset="2"/>
              <a:buChar char="Ø"/>
            </a:pPr>
            <a:r>
              <a:rPr lang="en-US" dirty="0" smtClean="0"/>
              <a:t> Going beyond </a:t>
            </a:r>
            <a:r>
              <a:rPr lang="en-US" dirty="0" err="1" smtClean="0"/>
              <a:t>ToR</a:t>
            </a:r>
            <a:r>
              <a:rPr lang="en-US" dirty="0" smtClean="0"/>
              <a:t>, when professionally required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74638"/>
            <a:ext cx="8534400" cy="715962"/>
          </a:xfrm>
        </p:spPr>
        <p:txBody>
          <a:bodyPr>
            <a:noAutofit/>
          </a:bodyPr>
          <a:lstStyle/>
          <a:p>
            <a:r>
              <a:rPr lang="en-US" sz="2900" b="1" dirty="0" smtClean="0"/>
              <a:t/>
            </a:r>
            <a:br>
              <a:rPr lang="en-US" sz="2900" b="1" dirty="0" smtClean="0"/>
            </a:br>
            <a:r>
              <a:rPr lang="en-US" sz="2900" b="1" dirty="0" smtClean="0"/>
              <a:t>Examples of un-professional behavior of an engineer:</a:t>
            </a:r>
            <a:br>
              <a:rPr lang="en-US" sz="2900" b="1" dirty="0" smtClean="0"/>
            </a:br>
            <a:endParaRPr lang="en-US" sz="2900" b="1" dirty="0"/>
          </a:p>
        </p:txBody>
      </p:sp>
      <p:sp>
        <p:nvSpPr>
          <p:cNvPr id="3" name="Content Placeholder 2"/>
          <p:cNvSpPr>
            <a:spLocks noGrp="1"/>
          </p:cNvSpPr>
          <p:nvPr>
            <p:ph idx="1"/>
          </p:nvPr>
        </p:nvSpPr>
        <p:spPr>
          <a:xfrm>
            <a:off x="457200" y="1066800"/>
            <a:ext cx="8458200" cy="5410200"/>
          </a:xfrm>
        </p:spPr>
        <p:txBody>
          <a:bodyPr>
            <a:normAutofit fontScale="77500" lnSpcReduction="20000"/>
          </a:bodyPr>
          <a:lstStyle/>
          <a:p>
            <a:pPr algn="just">
              <a:buNone/>
            </a:pPr>
            <a:r>
              <a:rPr lang="en-US" b="1" dirty="0" smtClean="0"/>
              <a:t>Time </a:t>
            </a:r>
            <a:r>
              <a:rPr lang="en-US" b="1" dirty="0"/>
              <a:t>related</a:t>
            </a:r>
            <a:r>
              <a:rPr lang="en-US" b="1" dirty="0" smtClean="0"/>
              <a:t>:</a:t>
            </a:r>
          </a:p>
          <a:p>
            <a:pPr algn="just"/>
            <a:r>
              <a:rPr lang="en-US" dirty="0" smtClean="0"/>
              <a:t> </a:t>
            </a:r>
            <a:r>
              <a:rPr lang="en-US" dirty="0"/>
              <a:t>Late arrival in meetings/office/duty station, Late submission of reports/deliverables, </a:t>
            </a:r>
          </a:p>
          <a:p>
            <a:pPr algn="just">
              <a:buNone/>
            </a:pPr>
            <a:r>
              <a:rPr lang="en-US" b="1" dirty="0"/>
              <a:t>Quality related: </a:t>
            </a:r>
            <a:endParaRPr lang="en-US" b="1" dirty="0" smtClean="0"/>
          </a:p>
          <a:p>
            <a:pPr algn="just"/>
            <a:r>
              <a:rPr lang="en-US" dirty="0" smtClean="0"/>
              <a:t>Failing </a:t>
            </a:r>
            <a:r>
              <a:rPr lang="en-US" dirty="0"/>
              <a:t>to monitor quality of works performed, Failing to detect apparent errors </a:t>
            </a:r>
            <a:r>
              <a:rPr lang="en-US" dirty="0" smtClean="0"/>
              <a:t>in drawings/designs</a:t>
            </a:r>
            <a:endParaRPr lang="en-US" dirty="0"/>
          </a:p>
          <a:p>
            <a:pPr algn="just">
              <a:buNone/>
            </a:pPr>
            <a:r>
              <a:rPr lang="en-US" b="1" dirty="0"/>
              <a:t>Meeting: </a:t>
            </a:r>
            <a:endParaRPr lang="en-US" b="1" dirty="0" smtClean="0"/>
          </a:p>
          <a:p>
            <a:pPr algn="just"/>
            <a:r>
              <a:rPr lang="en-US" dirty="0" smtClean="0"/>
              <a:t>Talking </a:t>
            </a:r>
            <a:r>
              <a:rPr lang="en-US" dirty="0"/>
              <a:t>on phone during meeting/ loud ring tones of cell phones, Talking with others </a:t>
            </a:r>
            <a:r>
              <a:rPr lang="en-US" dirty="0" smtClean="0"/>
              <a:t>during meeting</a:t>
            </a:r>
            <a:r>
              <a:rPr lang="en-US" dirty="0"/>
              <a:t>, Late arrival, Taking frequent breaks, Any activity that indicates that the meeting is of </a:t>
            </a:r>
            <a:r>
              <a:rPr lang="en-US" dirty="0" smtClean="0"/>
              <a:t>less importance </a:t>
            </a:r>
            <a:r>
              <a:rPr lang="en-US" dirty="0"/>
              <a:t>to you.</a:t>
            </a:r>
          </a:p>
          <a:p>
            <a:pPr algn="just">
              <a:buNone/>
            </a:pPr>
            <a:r>
              <a:rPr lang="en-US" b="1" dirty="0" smtClean="0"/>
              <a:t>Personal Manner: </a:t>
            </a:r>
          </a:p>
          <a:p>
            <a:pPr algn="just"/>
            <a:r>
              <a:rPr lang="en-US" dirty="0" smtClean="0"/>
              <a:t>Shouting at subordinates/workers, Sloppy dress up/attention grabbing hair style/ jewelry, Respect to others, especially to those who are less fortunate.</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b="1" dirty="0" smtClean="0"/>
              <a:t/>
            </a:r>
            <a:br>
              <a:rPr lang="en-US" sz="3200" b="1" dirty="0" smtClean="0"/>
            </a:br>
            <a:r>
              <a:rPr lang="en-US" sz="3200" b="1" dirty="0" smtClean="0"/>
              <a:t>Examples of un-professional........</a:t>
            </a:r>
            <a:br>
              <a:rPr lang="en-US" sz="3200" b="1" dirty="0" smtClean="0"/>
            </a:br>
            <a:endParaRPr lang="en-US" sz="3200" b="1" dirty="0"/>
          </a:p>
        </p:txBody>
      </p:sp>
      <p:sp>
        <p:nvSpPr>
          <p:cNvPr id="3" name="Content Placeholder 2"/>
          <p:cNvSpPr>
            <a:spLocks noGrp="1"/>
          </p:cNvSpPr>
          <p:nvPr>
            <p:ph idx="1"/>
          </p:nvPr>
        </p:nvSpPr>
        <p:spPr>
          <a:xfrm>
            <a:off x="457200" y="762000"/>
            <a:ext cx="8458200" cy="5943600"/>
          </a:xfrm>
        </p:spPr>
        <p:txBody>
          <a:bodyPr>
            <a:noAutofit/>
          </a:bodyPr>
          <a:lstStyle/>
          <a:p>
            <a:pPr algn="just">
              <a:buNone/>
            </a:pPr>
            <a:r>
              <a:rPr lang="en-US" sz="2400" b="1" dirty="0" smtClean="0"/>
              <a:t>Personal Integrity: </a:t>
            </a:r>
          </a:p>
          <a:p>
            <a:pPr algn="just"/>
            <a:r>
              <a:rPr lang="en-US" sz="2400" dirty="0" smtClean="0"/>
              <a:t>Hiding conflict of interest, Accepting extra offer from client/contractor, Disclosing client’s confidential information, Inconsistency in saying and doing (hypocrite), Making judgment based on partial knowledge, like determining the brand of cement or steel rod or wire/transformer/turbine based on advertisement, rather than on test-data. Inability to detect (and correct) apparent flaws in drawings/designs, Inability to make appropriate judgment in a particular situation.</a:t>
            </a:r>
          </a:p>
          <a:p>
            <a:pPr algn="just">
              <a:buNone/>
            </a:pPr>
            <a:r>
              <a:rPr lang="en-US" sz="2400" b="1" dirty="0" smtClean="0"/>
              <a:t>Criminal offense:</a:t>
            </a:r>
          </a:p>
          <a:p>
            <a:pPr algn="just"/>
            <a:r>
              <a:rPr lang="en-US" sz="2400" dirty="0" smtClean="0"/>
              <a:t> Forging document, Falsifying data, Accepting/offering bribes, Abuse/misuse/disuse of authority: use of official property (vehicle, building, equipment) for personal purpose, asking office personnel to do personal works, nepotism), Plagiarism, Plotting against firm, client, other engineers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Examples of un-professional........</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buNone/>
            </a:pPr>
            <a:r>
              <a:rPr lang="en-US" b="1" dirty="0" smtClean="0"/>
              <a:t>Code of Conduct:</a:t>
            </a:r>
          </a:p>
          <a:p>
            <a:pPr algn="just"/>
            <a:r>
              <a:rPr lang="en-US" dirty="0" smtClean="0"/>
              <a:t> Forgetting to sign on documents, Disregard for code of conduct, standards, bylaws, and norms, Advertisement in newspaper/TV/Radio, Part time work as a salesman, Attempt of undue influence, Intentionally misleading public, client, employer, Accepting offer from potential client/contractor</a:t>
            </a:r>
          </a:p>
          <a:p>
            <a:pPr algn="just">
              <a:buNone/>
            </a:pPr>
            <a:r>
              <a:rPr lang="en-US" b="1" dirty="0" smtClean="0"/>
              <a:t>Negligence: </a:t>
            </a:r>
          </a:p>
          <a:p>
            <a:pPr algn="just"/>
            <a:r>
              <a:rPr lang="en-US" dirty="0" smtClean="0"/>
              <a:t>Using different coefficients from engineering handbooks, without checking their applicability in particular conditions, Allowing breach of terms and conditions at construction sites, Not checking documents properly for formatting, contents, etc. before submission.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Ethics</a:t>
            </a:r>
            <a:br>
              <a:rPr lang="en-US" b="1" dirty="0" smtClean="0"/>
            </a:br>
            <a:endParaRPr lang="en-US" b="1" dirty="0"/>
          </a:p>
        </p:txBody>
      </p:sp>
      <p:sp>
        <p:nvSpPr>
          <p:cNvPr id="3" name="Content Placeholder 2"/>
          <p:cNvSpPr>
            <a:spLocks noGrp="1"/>
          </p:cNvSpPr>
          <p:nvPr>
            <p:ph idx="1"/>
          </p:nvPr>
        </p:nvSpPr>
        <p:spPr>
          <a:xfrm>
            <a:off x="228600" y="838200"/>
            <a:ext cx="8763000" cy="6019800"/>
          </a:xfrm>
        </p:spPr>
        <p:txBody>
          <a:bodyPr>
            <a:normAutofit fontScale="77500" lnSpcReduction="20000"/>
          </a:bodyPr>
          <a:lstStyle/>
          <a:p>
            <a:pPr algn="just">
              <a:buFont typeface="Wingdings" pitchFamily="2" charset="2"/>
              <a:buChar char="Ø"/>
            </a:pPr>
            <a:r>
              <a:rPr lang="en-US" sz="3400" dirty="0"/>
              <a:t>Ethics is the study of standards of right and wrong; science and philosophy dealing with moral conduct, duty, and judgment. </a:t>
            </a:r>
            <a:endParaRPr lang="en-US" sz="3400" dirty="0" smtClean="0"/>
          </a:p>
          <a:p>
            <a:pPr algn="just">
              <a:buFont typeface="Wingdings" pitchFamily="2" charset="2"/>
              <a:buChar char="Ø"/>
            </a:pPr>
            <a:r>
              <a:rPr lang="en-US" sz="3400" dirty="0" smtClean="0"/>
              <a:t>Ethics </a:t>
            </a:r>
            <a:r>
              <a:rPr lang="en-US" sz="3400" dirty="0"/>
              <a:t>deals with voluntary actions specifically taken by an individual </a:t>
            </a:r>
            <a:r>
              <a:rPr lang="en-US" sz="3400" dirty="0" smtClean="0"/>
              <a:t>with sufficient </a:t>
            </a:r>
            <a:r>
              <a:rPr lang="en-US" sz="3400" dirty="0"/>
              <a:t>knowledge of the options available</a:t>
            </a:r>
            <a:r>
              <a:rPr lang="en-US" sz="3400" dirty="0" smtClean="0"/>
              <a:t>.</a:t>
            </a:r>
          </a:p>
          <a:p>
            <a:pPr algn="just">
              <a:buFont typeface="Wingdings" pitchFamily="2" charset="2"/>
              <a:buChar char="Ø"/>
            </a:pPr>
            <a:r>
              <a:rPr lang="en-US" sz="3400" dirty="0" smtClean="0"/>
              <a:t> </a:t>
            </a:r>
            <a:r>
              <a:rPr lang="en-US" sz="3400" dirty="0"/>
              <a:t>Ethics are well defined and in written form, generally. </a:t>
            </a:r>
            <a:r>
              <a:rPr lang="en-US" sz="3400" dirty="0" err="1"/>
              <a:t>Eg</a:t>
            </a:r>
            <a:r>
              <a:rPr lang="en-US" sz="3400" dirty="0"/>
              <a:t>. Doctors and lawyers know what the ethics of their profession dictate. </a:t>
            </a:r>
            <a:endParaRPr lang="en-US" sz="3400" dirty="0" smtClean="0"/>
          </a:p>
          <a:p>
            <a:pPr algn="just">
              <a:buFont typeface="Wingdings" pitchFamily="2" charset="2"/>
              <a:buChar char="Ø"/>
            </a:pPr>
            <a:r>
              <a:rPr lang="en-US" sz="3400" dirty="0" smtClean="0"/>
              <a:t>A </a:t>
            </a:r>
            <a:r>
              <a:rPr lang="en-US" sz="3400" dirty="0"/>
              <a:t>doctor will never divulge patient’s medical history to anyone other than the patient himself, unless authorized by the later, or required under law to do so</a:t>
            </a:r>
            <a:r>
              <a:rPr lang="en-US" sz="3400" dirty="0" smtClean="0"/>
              <a:t>.</a:t>
            </a:r>
          </a:p>
          <a:p>
            <a:pPr algn="just">
              <a:buFont typeface="Wingdings" pitchFamily="2" charset="2"/>
              <a:buChar char="Ø"/>
            </a:pPr>
            <a:r>
              <a:rPr lang="en-US" sz="3400" dirty="0" smtClean="0"/>
              <a:t> </a:t>
            </a:r>
            <a:r>
              <a:rPr lang="en-US" sz="3400" dirty="0"/>
              <a:t>Similarly a lawyer will never compromise client’s interest notwithstanding his own disposition towards his client. </a:t>
            </a:r>
            <a:endParaRPr lang="en-US" sz="3400" dirty="0" smtClean="0"/>
          </a:p>
          <a:p>
            <a:pPr algn="just">
              <a:buFont typeface="Wingdings" pitchFamily="2" charset="2"/>
              <a:buChar char="Ø"/>
            </a:pPr>
            <a:r>
              <a:rPr lang="en-US" sz="3400" dirty="0" smtClean="0"/>
              <a:t> </a:t>
            </a:r>
            <a:r>
              <a:rPr lang="en-US" sz="3400" dirty="0"/>
              <a:t>But morals are of a subliminal nature and deciding upon </a:t>
            </a:r>
            <a:r>
              <a:rPr lang="en-US" sz="3400" dirty="0" smtClean="0"/>
              <a:t>what constitutes </a:t>
            </a:r>
            <a:r>
              <a:rPr lang="en-US" sz="3400" dirty="0"/>
              <a:t>them is not that easy. We know of moral dilemma, not </a:t>
            </a:r>
            <a:r>
              <a:rPr lang="en-US" sz="3400" dirty="0" smtClean="0"/>
              <a:t>an ethical </a:t>
            </a:r>
            <a:r>
              <a:rPr lang="en-US" sz="3400" dirty="0"/>
              <a:t>one. </a:t>
            </a:r>
            <a:endParaRPr lang="en-US" sz="3400" dirty="0" smtClean="0"/>
          </a:p>
          <a:p>
            <a:pPr algn="just">
              <a:buNone/>
            </a:pPr>
            <a:endParaRPr lang="en-US" sz="3400" dirty="0"/>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15962"/>
          </a:xfrm>
        </p:spPr>
        <p:txBody>
          <a:bodyPr>
            <a:normAutofit fontScale="90000"/>
          </a:bodyPr>
          <a:lstStyle/>
          <a:p>
            <a:pPr algn="l"/>
            <a:r>
              <a:rPr lang="en-US" b="1" dirty="0" smtClean="0"/>
              <a:t>Profession: Definition &amp; Characteristics</a:t>
            </a:r>
            <a:endParaRPr lang="en-US" b="1" dirty="0"/>
          </a:p>
        </p:txBody>
      </p:sp>
      <p:sp>
        <p:nvSpPr>
          <p:cNvPr id="3" name="Content Placeholder 2"/>
          <p:cNvSpPr>
            <a:spLocks noGrp="1"/>
          </p:cNvSpPr>
          <p:nvPr>
            <p:ph idx="1"/>
          </p:nvPr>
        </p:nvSpPr>
        <p:spPr>
          <a:xfrm>
            <a:off x="457200" y="990600"/>
            <a:ext cx="8458200" cy="5562600"/>
          </a:xfrm>
        </p:spPr>
        <p:txBody>
          <a:bodyPr>
            <a:normAutofit fontScale="92500" lnSpcReduction="20000"/>
          </a:bodyPr>
          <a:lstStyle/>
          <a:p>
            <a:pPr algn="just">
              <a:buNone/>
            </a:pPr>
            <a:r>
              <a:rPr lang="en-US" b="1" dirty="0">
                <a:solidFill>
                  <a:srgbClr val="000000"/>
                </a:solidFill>
              </a:rPr>
              <a:t>Profession:</a:t>
            </a:r>
            <a:r>
              <a:rPr lang="en-US" dirty="0">
                <a:solidFill>
                  <a:srgbClr val="000000"/>
                </a:solidFill>
              </a:rPr>
              <a:t> </a:t>
            </a:r>
            <a:endParaRPr lang="en-US" dirty="0" smtClean="0">
              <a:solidFill>
                <a:srgbClr val="000000"/>
              </a:solidFill>
            </a:endParaRPr>
          </a:p>
          <a:p>
            <a:pPr algn="just">
              <a:buNone/>
            </a:pPr>
            <a:r>
              <a:rPr lang="en-US" dirty="0" smtClean="0">
                <a:solidFill>
                  <a:srgbClr val="000000"/>
                </a:solidFill>
              </a:rPr>
              <a:t>	An </a:t>
            </a:r>
            <a:r>
              <a:rPr lang="en-US" dirty="0">
                <a:solidFill>
                  <a:srgbClr val="000000"/>
                </a:solidFill>
              </a:rPr>
              <a:t>occupation carried out with a systematic knowledge acquired through specialized training or education and experience and practicing the same</a:t>
            </a:r>
            <a:r>
              <a:rPr lang="en-US" dirty="0" smtClean="0">
                <a:solidFill>
                  <a:srgbClr val="000000"/>
                </a:solidFill>
              </a:rPr>
              <a:t>.</a:t>
            </a:r>
          </a:p>
          <a:p>
            <a:pPr algn="just">
              <a:buNone/>
            </a:pPr>
            <a:r>
              <a:rPr lang="en-US" b="1" dirty="0" smtClean="0">
                <a:solidFill>
                  <a:srgbClr val="000000"/>
                </a:solidFill>
              </a:rPr>
              <a:t>Professional</a:t>
            </a:r>
            <a:r>
              <a:rPr lang="en-US" b="1" dirty="0">
                <a:solidFill>
                  <a:srgbClr val="000000"/>
                </a:solidFill>
              </a:rPr>
              <a:t>:</a:t>
            </a:r>
            <a:r>
              <a:rPr lang="en-US" dirty="0">
                <a:solidFill>
                  <a:srgbClr val="000000"/>
                </a:solidFill>
              </a:rPr>
              <a:t> </a:t>
            </a:r>
            <a:endParaRPr lang="en-US" dirty="0" smtClean="0">
              <a:solidFill>
                <a:srgbClr val="000000"/>
              </a:solidFill>
            </a:endParaRPr>
          </a:p>
          <a:p>
            <a:pPr algn="just">
              <a:buNone/>
            </a:pPr>
            <a:r>
              <a:rPr lang="en-US" dirty="0" smtClean="0">
                <a:solidFill>
                  <a:srgbClr val="000000"/>
                </a:solidFill>
              </a:rPr>
              <a:t>	A </a:t>
            </a:r>
            <a:r>
              <a:rPr lang="en-US" dirty="0">
                <a:solidFill>
                  <a:srgbClr val="000000"/>
                </a:solidFill>
              </a:rPr>
              <a:t>person practicing a profession in area of expertise. </a:t>
            </a:r>
            <a:endParaRPr lang="en-US" dirty="0" smtClean="0">
              <a:solidFill>
                <a:srgbClr val="000000"/>
              </a:solidFill>
            </a:endParaRPr>
          </a:p>
          <a:p>
            <a:pPr algn="just">
              <a:buNone/>
            </a:pPr>
            <a:r>
              <a:rPr lang="en-US" b="1" dirty="0" smtClean="0">
                <a:solidFill>
                  <a:srgbClr val="000000"/>
                </a:solidFill>
              </a:rPr>
              <a:t>Professionalism:</a:t>
            </a:r>
            <a:endParaRPr lang="en-US" dirty="0">
              <a:solidFill>
                <a:srgbClr val="000000"/>
              </a:solidFill>
            </a:endParaRPr>
          </a:p>
          <a:p>
            <a:pPr algn="just">
              <a:buNone/>
            </a:pPr>
            <a:r>
              <a:rPr lang="en-US" dirty="0" smtClean="0">
                <a:solidFill>
                  <a:srgbClr val="000000"/>
                </a:solidFill>
              </a:rPr>
              <a:t>	The </a:t>
            </a:r>
            <a:r>
              <a:rPr lang="en-US" dirty="0">
                <a:solidFill>
                  <a:srgbClr val="000000"/>
                </a:solidFill>
              </a:rPr>
              <a:t>content of profession with moral and ethical </a:t>
            </a:r>
            <a:r>
              <a:rPr lang="en-US" dirty="0" smtClean="0">
                <a:solidFill>
                  <a:srgbClr val="000000"/>
                </a:solidFill>
              </a:rPr>
              <a:t>behaviors.</a:t>
            </a:r>
          </a:p>
          <a:p>
            <a:pPr algn="just">
              <a:buNone/>
            </a:pPr>
            <a:r>
              <a:rPr lang="en-US" dirty="0" smtClean="0">
                <a:solidFill>
                  <a:srgbClr val="000000"/>
                </a:solidFill>
              </a:rPr>
              <a:t>Professionals </a:t>
            </a:r>
            <a:r>
              <a:rPr lang="en-US" dirty="0">
                <a:solidFill>
                  <a:srgbClr val="000000"/>
                </a:solidFill>
              </a:rPr>
              <a:t>follow their code of conduct, and standards and norms. </a:t>
            </a:r>
            <a:endParaRPr lang="en-US" dirty="0" smtClean="0">
              <a:solidFill>
                <a:srgbClr val="000000"/>
              </a:solidFill>
            </a:endParaRPr>
          </a:p>
          <a:p>
            <a:pPr algn="just">
              <a:buNone/>
            </a:pPr>
            <a:r>
              <a:rPr lang="en-US" baseline="0" dirty="0" smtClean="0">
                <a:solidFill>
                  <a:srgbClr val="000000"/>
                </a:solidFill>
                <a:latin typeface="Arial"/>
              </a:rPr>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Ethics</a:t>
            </a:r>
            <a:br>
              <a:rPr lang="en-US" b="1" dirty="0" smtClean="0"/>
            </a:br>
            <a:endParaRPr lang="en-US" b="1"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pPr algn="just">
              <a:buFont typeface="Wingdings" pitchFamily="2" charset="2"/>
              <a:buChar char="Ø"/>
            </a:pPr>
            <a:r>
              <a:rPr lang="en-US" dirty="0" smtClean="0"/>
              <a:t>The </a:t>
            </a:r>
            <a:r>
              <a:rPr lang="en-US" dirty="0"/>
              <a:t>word “Ethics” originates from the Greek word “ethos” meaning “character”. </a:t>
            </a:r>
            <a:endParaRPr lang="en-US" dirty="0" smtClean="0"/>
          </a:p>
          <a:p>
            <a:pPr algn="just">
              <a:buFont typeface="Wingdings" pitchFamily="2" charset="2"/>
              <a:buChar char="Ø"/>
            </a:pPr>
            <a:r>
              <a:rPr lang="en-US" dirty="0" smtClean="0"/>
              <a:t>Ethics </a:t>
            </a:r>
            <a:r>
              <a:rPr lang="en-US" dirty="0"/>
              <a:t>are a set of rules or principles that are generally considered as standards or good and bad or right and wrong, which are usually imposed by an external group or a society or a profession or so.</a:t>
            </a:r>
          </a:p>
          <a:p>
            <a:pPr algn="just">
              <a:buFont typeface="Wingdings" pitchFamily="2" charset="2"/>
              <a:buChar char="Ø"/>
            </a:pPr>
            <a:r>
              <a:rPr lang="en-US" dirty="0"/>
              <a:t>Ethics can be understood as the rules of conduct proposed by a society or recognized with respect to a particular class of human actions or a particular group or culture. Ethics are dependent on others definition. They may or may not vary from context to context.</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
            </a:r>
            <a:br>
              <a:rPr lang="en-US" b="1" dirty="0" smtClean="0"/>
            </a:br>
            <a:r>
              <a:rPr lang="en-US" b="1" dirty="0" smtClean="0"/>
              <a:t>Morals</a:t>
            </a:r>
            <a:br>
              <a:rPr lang="en-US" b="1" dirty="0" smtClean="0"/>
            </a:br>
            <a:endParaRPr lang="en-US" b="1" dirty="0"/>
          </a:p>
        </p:txBody>
      </p:sp>
      <p:sp>
        <p:nvSpPr>
          <p:cNvPr id="3" name="Content Placeholder 2"/>
          <p:cNvSpPr>
            <a:spLocks noGrp="1"/>
          </p:cNvSpPr>
          <p:nvPr>
            <p:ph idx="1"/>
          </p:nvPr>
        </p:nvSpPr>
        <p:spPr>
          <a:xfrm>
            <a:off x="228600" y="533400"/>
            <a:ext cx="8686800" cy="6248400"/>
          </a:xfrm>
        </p:spPr>
        <p:txBody>
          <a:bodyPr>
            <a:noAutofit/>
          </a:bodyPr>
          <a:lstStyle/>
          <a:p>
            <a:pPr algn="just">
              <a:buFont typeface="Wingdings" pitchFamily="2" charset="2"/>
              <a:buChar char="Ø"/>
            </a:pPr>
            <a:r>
              <a:rPr lang="en-US" sz="2400" dirty="0" smtClean="0"/>
              <a:t>The </a:t>
            </a:r>
            <a:r>
              <a:rPr lang="en-US" sz="2400" dirty="0"/>
              <a:t>word “Morality” originates from the Latin word “</a:t>
            </a:r>
            <a:r>
              <a:rPr lang="en-US" sz="2400" dirty="0" err="1"/>
              <a:t>mos</a:t>
            </a:r>
            <a:r>
              <a:rPr lang="en-US" sz="2400" dirty="0"/>
              <a:t>” meaning “custom”. Morals are the principles or habits with respect to right or wrong of one’s own conduct. They are not imposed by anyone. Morals are what you think is good and bad personally.</a:t>
            </a:r>
          </a:p>
          <a:p>
            <a:pPr algn="just">
              <a:buFont typeface="Wingdings" pitchFamily="2" charset="2"/>
              <a:buChar char="Ø"/>
            </a:pPr>
            <a:r>
              <a:rPr lang="en-US" sz="2400" dirty="0"/>
              <a:t>Though morals are not imposed, they can be understood as the preaching of our inner self. Depending on a few factors, our mind filters things as good or bad. These are the ideas that help frame our personality so that we can distinguish between what is right and what is wrong.</a:t>
            </a:r>
          </a:p>
          <a:p>
            <a:pPr algn="just">
              <a:buFont typeface="Wingdings" pitchFamily="2" charset="2"/>
              <a:buChar char="Ø"/>
            </a:pPr>
            <a:r>
              <a:rPr lang="en-US" sz="2400" dirty="0"/>
              <a:t>A moral is the code of conduct that you develop over time and set for yourself to follow, just like</a:t>
            </a:r>
          </a:p>
          <a:p>
            <a:pPr algn="just">
              <a:buFont typeface="Wingdings" pitchFamily="2" charset="2"/>
              <a:buChar char="Ø"/>
            </a:pPr>
            <a:r>
              <a:rPr lang="en-US" sz="2400" dirty="0"/>
              <a:t>Being good to </a:t>
            </a:r>
            <a:r>
              <a:rPr lang="en-US" sz="2400" dirty="0" smtClean="0"/>
              <a:t>everyone, Speaking </a:t>
            </a:r>
            <a:r>
              <a:rPr lang="en-US" sz="2400" dirty="0"/>
              <a:t>only the truth</a:t>
            </a:r>
          </a:p>
          <a:p>
            <a:pPr algn="just">
              <a:buFont typeface="Wingdings" pitchFamily="2" charset="2"/>
              <a:buChar char="Ø"/>
            </a:pPr>
            <a:r>
              <a:rPr lang="en-US" sz="2400" dirty="0"/>
              <a:t>Going against what you know is </a:t>
            </a:r>
            <a:r>
              <a:rPr lang="en-US" sz="2400" dirty="0" smtClean="0"/>
              <a:t>wrong, Having </a:t>
            </a:r>
            <a:r>
              <a:rPr lang="en-US" sz="2400" dirty="0"/>
              <a:t>chastity</a:t>
            </a:r>
          </a:p>
          <a:p>
            <a:pPr algn="just">
              <a:buFont typeface="Wingdings" pitchFamily="2" charset="2"/>
              <a:buChar char="Ø"/>
            </a:pPr>
            <a:r>
              <a:rPr lang="en-US" sz="2400" dirty="0"/>
              <a:t>Avoid </a:t>
            </a:r>
            <a:r>
              <a:rPr lang="en-US" sz="2400" dirty="0" smtClean="0"/>
              <a:t>cheating, Being </a:t>
            </a:r>
            <a:r>
              <a:rPr lang="en-US" sz="2400" dirty="0"/>
              <a:t>a nice human being etc</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Difference between Ethics and Moral</a:t>
            </a:r>
            <a:br>
              <a:rPr lang="en-US" b="1" dirty="0" smtClean="0"/>
            </a:br>
            <a:endParaRPr lang="en-US" b="1" dirty="0"/>
          </a:p>
        </p:txBody>
      </p:sp>
      <p:sp>
        <p:nvSpPr>
          <p:cNvPr id="3" name="Content Placeholder 2"/>
          <p:cNvSpPr>
            <a:spLocks noGrp="1"/>
          </p:cNvSpPr>
          <p:nvPr>
            <p:ph idx="1"/>
          </p:nvPr>
        </p:nvSpPr>
        <p:spPr>
          <a:xfrm>
            <a:off x="457200" y="990600"/>
            <a:ext cx="8534400" cy="5410200"/>
          </a:xfrm>
        </p:spPr>
        <p:txBody>
          <a:bodyPr>
            <a:normAutofit fontScale="77500" lnSpcReduction="20000"/>
          </a:bodyPr>
          <a:lstStyle/>
          <a:p>
            <a:pPr>
              <a:buNone/>
            </a:pPr>
            <a:r>
              <a:rPr lang="en-US" dirty="0" smtClean="0"/>
              <a:t>1</a:t>
            </a:r>
            <a:r>
              <a:rPr lang="en-US" dirty="0"/>
              <a:t>. Moral constitute a basic human marker of right conduct </a:t>
            </a:r>
            <a:r>
              <a:rPr lang="en-US" dirty="0" smtClean="0"/>
              <a:t>and behavior</a:t>
            </a:r>
            <a:r>
              <a:rPr lang="en-US" dirty="0"/>
              <a:t>, the ethics is more like a set of guidelines that </a:t>
            </a:r>
            <a:r>
              <a:rPr lang="en-US" dirty="0" smtClean="0"/>
              <a:t>define accepted </a:t>
            </a:r>
            <a:r>
              <a:rPr lang="en-US" dirty="0"/>
              <a:t>practices and behavior for a certain group of people.</a:t>
            </a:r>
          </a:p>
          <a:p>
            <a:pPr>
              <a:buNone/>
            </a:pPr>
            <a:r>
              <a:rPr lang="en-US" dirty="0"/>
              <a:t>2. Ethics relates to a society or a profession where morality </a:t>
            </a:r>
            <a:r>
              <a:rPr lang="en-US" dirty="0" smtClean="0"/>
              <a:t>is related </a:t>
            </a:r>
            <a:r>
              <a:rPr lang="en-US" dirty="0"/>
              <a:t>to an individual person.</a:t>
            </a:r>
          </a:p>
          <a:p>
            <a:pPr>
              <a:buNone/>
            </a:pPr>
            <a:r>
              <a:rPr lang="en-US" dirty="0"/>
              <a:t>3. Ethics relate more in a professional life while morals are </a:t>
            </a:r>
            <a:r>
              <a:rPr lang="en-US" dirty="0" smtClean="0"/>
              <a:t>what individuals </a:t>
            </a:r>
            <a:r>
              <a:rPr lang="en-US" dirty="0"/>
              <a:t>follow independently.</a:t>
            </a:r>
          </a:p>
          <a:p>
            <a:pPr>
              <a:buNone/>
            </a:pPr>
            <a:r>
              <a:rPr lang="en-US" dirty="0"/>
              <a:t>4. “Morals are how you treat people you know. Ethics are </a:t>
            </a:r>
            <a:r>
              <a:rPr lang="en-US" dirty="0" smtClean="0"/>
              <a:t>how you </a:t>
            </a:r>
            <a:r>
              <a:rPr lang="en-US" dirty="0"/>
              <a:t>treat people you don’t know” </a:t>
            </a:r>
          </a:p>
          <a:p>
            <a:pPr>
              <a:buNone/>
            </a:pPr>
            <a:r>
              <a:rPr lang="en-US" dirty="0"/>
              <a:t>5. Morals are the principles on which one’s judgments of </a:t>
            </a:r>
            <a:r>
              <a:rPr lang="en-US" dirty="0" smtClean="0"/>
              <a:t>right and </a:t>
            </a:r>
            <a:r>
              <a:rPr lang="en-US" dirty="0"/>
              <a:t>wrong are based. Ethics are principles of right conduct.</a:t>
            </a:r>
          </a:p>
          <a:p>
            <a:pPr>
              <a:buNone/>
            </a:pPr>
            <a:r>
              <a:rPr lang="en-US" dirty="0"/>
              <a:t>6. The morals are more abstract, subjective, and often </a:t>
            </a:r>
            <a:r>
              <a:rPr lang="en-US" dirty="0" smtClean="0"/>
              <a:t>personal or </a:t>
            </a:r>
            <a:r>
              <a:rPr lang="en-US" dirty="0"/>
              <a:t>religion-based, while ethics are more practical, conceived </a:t>
            </a:r>
            <a:r>
              <a:rPr lang="en-US" dirty="0" smtClean="0"/>
              <a:t>as shared </a:t>
            </a:r>
            <a:r>
              <a:rPr lang="en-US" dirty="0"/>
              <a:t>principles promoting fairness in social and </a:t>
            </a:r>
            <a:r>
              <a:rPr lang="en-US" dirty="0" smtClean="0"/>
              <a:t>business interactions</a:t>
            </a:r>
            <a:r>
              <a:rPr lang="en-US"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a:t>
            </a:r>
            <a:endParaRPr lang="en-US" dirty="0"/>
          </a:p>
        </p:txBody>
      </p:sp>
      <p:sp>
        <p:nvSpPr>
          <p:cNvPr id="3" name="Content Placeholder 2"/>
          <p:cNvSpPr>
            <a:spLocks noGrp="1"/>
          </p:cNvSpPr>
          <p:nvPr>
            <p:ph idx="1"/>
          </p:nvPr>
        </p:nvSpPr>
        <p:spPr/>
        <p:txBody>
          <a:bodyPr/>
          <a:lstStyle/>
          <a:p>
            <a:pPr marL="285750" indent="-285750">
              <a:defRPr/>
            </a:pPr>
            <a:r>
              <a:rPr lang="en-US" sz="3600" u="sng" dirty="0" smtClean="0"/>
              <a:t>Case Study:  Murder </a:t>
            </a:r>
          </a:p>
          <a:p>
            <a:pPr marL="685800" lvl="1" indent="-228600">
              <a:defRPr/>
            </a:pPr>
            <a:r>
              <a:rPr lang="en-US" dirty="0" smtClean="0"/>
              <a:t>Legal?  </a:t>
            </a:r>
          </a:p>
          <a:p>
            <a:pPr marL="685800" lvl="1" indent="-228600">
              <a:defRPr/>
            </a:pPr>
            <a:r>
              <a:rPr lang="en-US" dirty="0" smtClean="0"/>
              <a:t>Moral?  </a:t>
            </a:r>
          </a:p>
          <a:p>
            <a:pPr marL="685800" lvl="1" indent="-228600">
              <a:defRPr/>
            </a:pPr>
            <a:r>
              <a:rPr lang="en-US" dirty="0" smtClean="0"/>
              <a:t>Ethical?</a:t>
            </a:r>
          </a:p>
          <a:p>
            <a:pPr marL="685800" lvl="1" indent="-228600">
              <a:defRPr/>
            </a:pPr>
            <a:r>
              <a:rPr lang="en-US" dirty="0" smtClean="0"/>
              <a:t>Good Etiquette?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a:t>
            </a:r>
            <a:endParaRPr lang="en-US" dirty="0"/>
          </a:p>
        </p:txBody>
      </p:sp>
      <p:sp>
        <p:nvSpPr>
          <p:cNvPr id="3" name="Content Placeholder 2"/>
          <p:cNvSpPr>
            <a:spLocks noGrp="1"/>
          </p:cNvSpPr>
          <p:nvPr>
            <p:ph idx="1"/>
          </p:nvPr>
        </p:nvSpPr>
        <p:spPr>
          <a:xfrm>
            <a:off x="457200" y="1219200"/>
            <a:ext cx="8229600" cy="5257800"/>
          </a:xfrm>
        </p:spPr>
        <p:txBody>
          <a:bodyPr>
            <a:normAutofit lnSpcReduction="10000"/>
          </a:bodyPr>
          <a:lstStyle/>
          <a:p>
            <a:pPr marL="285750" indent="-285750">
              <a:defRPr/>
            </a:pPr>
            <a:r>
              <a:rPr lang="en-US" sz="3600" u="sng" dirty="0" smtClean="0"/>
              <a:t>Case Study:  Murder </a:t>
            </a:r>
          </a:p>
          <a:p>
            <a:pPr marL="685800" lvl="1" indent="-228600">
              <a:defRPr/>
            </a:pPr>
            <a:r>
              <a:rPr lang="en-US" dirty="0" smtClean="0"/>
              <a:t>Legal?  </a:t>
            </a:r>
          </a:p>
          <a:p>
            <a:pPr marL="685800" lvl="1" indent="-228600">
              <a:defRPr/>
            </a:pPr>
            <a:r>
              <a:rPr lang="en-US" dirty="0" smtClean="0"/>
              <a:t>Moral?  </a:t>
            </a:r>
          </a:p>
          <a:p>
            <a:pPr marL="685800" lvl="1" indent="-228600">
              <a:defRPr/>
            </a:pPr>
            <a:r>
              <a:rPr lang="en-US" dirty="0" smtClean="0"/>
              <a:t>Ethical?</a:t>
            </a:r>
          </a:p>
          <a:p>
            <a:pPr marL="685800" lvl="1" indent="-228600">
              <a:defRPr/>
            </a:pPr>
            <a:r>
              <a:rPr lang="en-US" dirty="0" smtClean="0"/>
              <a:t>Good Etiquette? </a:t>
            </a:r>
          </a:p>
          <a:p>
            <a:pPr marL="685800" lvl="1" indent="-228600">
              <a:defRPr/>
            </a:pPr>
            <a:endParaRPr lang="en-US" dirty="0" smtClean="0"/>
          </a:p>
          <a:p>
            <a:pPr marL="685800" lvl="1" indent="-228600">
              <a:defRPr/>
            </a:pPr>
            <a:r>
              <a:rPr lang="en-US" dirty="0" smtClean="0"/>
              <a:t>Answers: </a:t>
            </a:r>
          </a:p>
          <a:p>
            <a:pPr lvl="2">
              <a:defRPr/>
            </a:pPr>
            <a:r>
              <a:rPr lang="en-US" dirty="0" smtClean="0"/>
              <a:t>Illegal</a:t>
            </a:r>
          </a:p>
          <a:p>
            <a:pPr lvl="2">
              <a:defRPr/>
            </a:pPr>
            <a:r>
              <a:rPr lang="en-US" dirty="0" smtClean="0"/>
              <a:t>Immoral</a:t>
            </a:r>
          </a:p>
          <a:p>
            <a:pPr lvl="2">
              <a:defRPr/>
            </a:pPr>
            <a:r>
              <a:rPr lang="en-US" dirty="0" smtClean="0"/>
              <a:t>Unethical</a:t>
            </a:r>
          </a:p>
          <a:p>
            <a:pPr lvl="2">
              <a:defRPr/>
            </a:pPr>
            <a:r>
              <a:rPr lang="en-US" dirty="0" smtClean="0"/>
              <a:t>Bad etiquette!</a:t>
            </a:r>
            <a:endParaRPr lang="en-US" sz="2000"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a:t>
            </a:r>
            <a:endParaRPr lang="en-US" dirty="0"/>
          </a:p>
        </p:txBody>
      </p:sp>
      <p:sp>
        <p:nvSpPr>
          <p:cNvPr id="3" name="Content Placeholder 2"/>
          <p:cNvSpPr>
            <a:spLocks noGrp="1"/>
          </p:cNvSpPr>
          <p:nvPr>
            <p:ph idx="1"/>
          </p:nvPr>
        </p:nvSpPr>
        <p:spPr>
          <a:xfrm>
            <a:off x="457200" y="1447800"/>
            <a:ext cx="8229600" cy="5105400"/>
          </a:xfrm>
        </p:spPr>
        <p:txBody>
          <a:bodyPr/>
          <a:lstStyle/>
          <a:p>
            <a:pPr marL="285750" indent="-285750">
              <a:defRPr/>
            </a:pPr>
            <a:r>
              <a:rPr lang="en-US" sz="3600" dirty="0" smtClean="0"/>
              <a:t>Case Study:  Driving over the speed limit when you are late for class</a:t>
            </a:r>
          </a:p>
          <a:p>
            <a:pPr marL="685800" lvl="1" indent="-228600">
              <a:defRPr/>
            </a:pPr>
            <a:r>
              <a:rPr lang="en-US" dirty="0" smtClean="0"/>
              <a:t>Legal?  </a:t>
            </a:r>
          </a:p>
          <a:p>
            <a:pPr marL="685800" lvl="1" indent="-228600">
              <a:defRPr/>
            </a:pPr>
            <a:r>
              <a:rPr lang="en-US" dirty="0" smtClean="0"/>
              <a:t>Moral?  </a:t>
            </a:r>
          </a:p>
          <a:p>
            <a:pPr marL="685800" lvl="1" indent="-228600">
              <a:defRPr/>
            </a:pPr>
            <a:r>
              <a:rPr lang="en-US" dirty="0" smtClean="0"/>
              <a:t>Ethical?</a:t>
            </a:r>
          </a:p>
          <a:p>
            <a:pPr marL="685800" lvl="1" indent="-228600">
              <a:defRPr/>
            </a:pPr>
            <a:r>
              <a:rPr lang="en-US" dirty="0" smtClean="0"/>
              <a:t>Good Etiquette? </a:t>
            </a:r>
          </a:p>
          <a:p>
            <a:pPr marL="685800" lvl="1" indent="-228600">
              <a:defRPr/>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marL="285750" indent="-285750">
              <a:lnSpc>
                <a:spcPct val="90000"/>
              </a:lnSpc>
              <a:defRPr/>
            </a:pPr>
            <a:r>
              <a:rPr lang="en-US" sz="3600" dirty="0" smtClean="0"/>
              <a:t>Case Study:  Driving over the speed limit when you are late for class</a:t>
            </a:r>
          </a:p>
          <a:p>
            <a:pPr marL="685800" lvl="1" indent="-228600">
              <a:lnSpc>
                <a:spcPct val="90000"/>
              </a:lnSpc>
              <a:defRPr/>
            </a:pPr>
            <a:r>
              <a:rPr lang="en-US" dirty="0" smtClean="0"/>
              <a:t>Legal?  </a:t>
            </a:r>
          </a:p>
          <a:p>
            <a:pPr marL="685800" lvl="1" indent="-228600">
              <a:lnSpc>
                <a:spcPct val="90000"/>
              </a:lnSpc>
              <a:defRPr/>
            </a:pPr>
            <a:r>
              <a:rPr lang="en-US" dirty="0" smtClean="0"/>
              <a:t>Moral?  </a:t>
            </a:r>
          </a:p>
          <a:p>
            <a:pPr marL="685800" lvl="1" indent="-228600">
              <a:lnSpc>
                <a:spcPct val="90000"/>
              </a:lnSpc>
              <a:defRPr/>
            </a:pPr>
            <a:r>
              <a:rPr lang="en-US" dirty="0" smtClean="0"/>
              <a:t>Ethical?</a:t>
            </a:r>
          </a:p>
          <a:p>
            <a:pPr marL="685800" lvl="1" indent="-228600">
              <a:lnSpc>
                <a:spcPct val="90000"/>
              </a:lnSpc>
              <a:defRPr/>
            </a:pPr>
            <a:r>
              <a:rPr lang="en-US" dirty="0" smtClean="0"/>
              <a:t>Good Etiquette? </a:t>
            </a:r>
          </a:p>
          <a:p>
            <a:pPr marL="685800" lvl="1" indent="-228600">
              <a:lnSpc>
                <a:spcPct val="90000"/>
              </a:lnSpc>
              <a:defRPr/>
            </a:pPr>
            <a:endParaRPr lang="en-US" dirty="0" smtClean="0"/>
          </a:p>
          <a:p>
            <a:pPr marL="685800" lvl="1" indent="-228600">
              <a:lnSpc>
                <a:spcPct val="90000"/>
              </a:lnSpc>
              <a:defRPr/>
            </a:pPr>
            <a:r>
              <a:rPr lang="en-US" dirty="0" smtClean="0"/>
              <a:t>Answers: </a:t>
            </a:r>
          </a:p>
          <a:p>
            <a:pPr lvl="2">
              <a:lnSpc>
                <a:spcPct val="90000"/>
              </a:lnSpc>
              <a:defRPr/>
            </a:pPr>
            <a:r>
              <a:rPr lang="en-US" dirty="0" smtClean="0"/>
              <a:t>Illegal</a:t>
            </a:r>
          </a:p>
          <a:p>
            <a:pPr lvl="2">
              <a:lnSpc>
                <a:spcPct val="90000"/>
              </a:lnSpc>
              <a:defRPr/>
            </a:pPr>
            <a:r>
              <a:rPr lang="en-US" dirty="0" smtClean="0"/>
              <a:t>Moral to some, immoral to others</a:t>
            </a:r>
          </a:p>
          <a:p>
            <a:pPr lvl="2">
              <a:lnSpc>
                <a:spcPct val="90000"/>
              </a:lnSpc>
              <a:defRPr/>
            </a:pPr>
            <a:r>
              <a:rPr lang="en-US" dirty="0" smtClean="0"/>
              <a:t>Unethical</a:t>
            </a:r>
          </a:p>
          <a:p>
            <a:pPr lvl="2">
              <a:lnSpc>
                <a:spcPct val="90000"/>
              </a:lnSpc>
              <a:defRPr/>
            </a:pPr>
            <a:r>
              <a:rPr lang="en-US" dirty="0" smtClean="0"/>
              <a:t>Bad etiquette if it effects other drivers</a:t>
            </a:r>
            <a:endParaRPr lang="en-US" sz="2000"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t>
            </a:r>
            <a:endParaRPr lang="en-US" dirty="0"/>
          </a:p>
        </p:txBody>
      </p:sp>
      <p:sp>
        <p:nvSpPr>
          <p:cNvPr id="3" name="Content Placeholder 2"/>
          <p:cNvSpPr>
            <a:spLocks noGrp="1"/>
          </p:cNvSpPr>
          <p:nvPr>
            <p:ph idx="1"/>
          </p:nvPr>
        </p:nvSpPr>
        <p:spPr>
          <a:xfrm>
            <a:off x="457200" y="1295400"/>
            <a:ext cx="8229600" cy="4830763"/>
          </a:xfrm>
        </p:spPr>
        <p:txBody>
          <a:bodyPr/>
          <a:lstStyle/>
          <a:p>
            <a:pPr marL="285750" indent="-285750">
              <a:defRPr/>
            </a:pPr>
            <a:r>
              <a:rPr lang="en-US" sz="3600" dirty="0" smtClean="0"/>
              <a:t>Case Study:  Driving over the speed limit when you are having a baby.</a:t>
            </a:r>
          </a:p>
          <a:p>
            <a:pPr marL="685800" lvl="1" indent="-228600">
              <a:defRPr/>
            </a:pPr>
            <a:r>
              <a:rPr lang="en-US" dirty="0" smtClean="0"/>
              <a:t>Legal?  </a:t>
            </a:r>
          </a:p>
          <a:p>
            <a:pPr marL="685800" lvl="1" indent="-228600">
              <a:defRPr/>
            </a:pPr>
            <a:r>
              <a:rPr lang="en-US" dirty="0" smtClean="0"/>
              <a:t>Moral?  </a:t>
            </a:r>
          </a:p>
          <a:p>
            <a:pPr marL="685800" lvl="1" indent="-228600">
              <a:defRPr/>
            </a:pPr>
            <a:r>
              <a:rPr lang="en-US" dirty="0" smtClean="0"/>
              <a:t>Ethical?</a:t>
            </a:r>
          </a:p>
          <a:p>
            <a:pPr marL="685800" lvl="1" indent="-228600">
              <a:defRPr/>
            </a:pPr>
            <a:r>
              <a:rPr lang="en-US" dirty="0" smtClean="0"/>
              <a:t>Good Etiquette? </a:t>
            </a:r>
          </a:p>
          <a:p>
            <a:pPr marL="685800" lvl="1" indent="-228600">
              <a:buNone/>
              <a:defRPr/>
            </a:pP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t>
            </a: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pPr marL="285750" indent="-285750">
              <a:lnSpc>
                <a:spcPct val="90000"/>
              </a:lnSpc>
              <a:defRPr/>
            </a:pPr>
            <a:r>
              <a:rPr lang="en-US" sz="3600" dirty="0" smtClean="0"/>
              <a:t>Case Study:  Driving over the speed limit when you are having a baby.</a:t>
            </a:r>
          </a:p>
          <a:p>
            <a:pPr marL="685800" lvl="1" indent="-228600">
              <a:lnSpc>
                <a:spcPct val="90000"/>
              </a:lnSpc>
              <a:defRPr/>
            </a:pPr>
            <a:r>
              <a:rPr lang="en-US" dirty="0" smtClean="0"/>
              <a:t>Legal?  </a:t>
            </a:r>
          </a:p>
          <a:p>
            <a:pPr marL="685800" lvl="1" indent="-228600">
              <a:lnSpc>
                <a:spcPct val="90000"/>
              </a:lnSpc>
              <a:defRPr/>
            </a:pPr>
            <a:r>
              <a:rPr lang="en-US" dirty="0" smtClean="0"/>
              <a:t>Moral?  </a:t>
            </a:r>
          </a:p>
          <a:p>
            <a:pPr marL="685800" lvl="1" indent="-228600">
              <a:lnSpc>
                <a:spcPct val="90000"/>
              </a:lnSpc>
              <a:defRPr/>
            </a:pPr>
            <a:r>
              <a:rPr lang="en-US" dirty="0" smtClean="0"/>
              <a:t>Ethical?</a:t>
            </a:r>
          </a:p>
          <a:p>
            <a:pPr marL="685800" lvl="1" indent="-228600">
              <a:lnSpc>
                <a:spcPct val="90000"/>
              </a:lnSpc>
              <a:defRPr/>
            </a:pPr>
            <a:r>
              <a:rPr lang="en-US" dirty="0" smtClean="0"/>
              <a:t>Good Etiquette? </a:t>
            </a:r>
          </a:p>
          <a:p>
            <a:pPr marL="685800" lvl="1" indent="-228600">
              <a:lnSpc>
                <a:spcPct val="90000"/>
              </a:lnSpc>
              <a:defRPr/>
            </a:pPr>
            <a:endParaRPr lang="en-US" dirty="0" smtClean="0"/>
          </a:p>
          <a:p>
            <a:pPr marL="685800" lvl="1" indent="-228600">
              <a:lnSpc>
                <a:spcPct val="90000"/>
              </a:lnSpc>
              <a:defRPr/>
            </a:pPr>
            <a:r>
              <a:rPr lang="en-US" dirty="0" smtClean="0"/>
              <a:t>Answers: </a:t>
            </a:r>
          </a:p>
          <a:p>
            <a:pPr lvl="2">
              <a:lnSpc>
                <a:spcPct val="90000"/>
              </a:lnSpc>
              <a:defRPr/>
            </a:pPr>
            <a:r>
              <a:rPr lang="en-US" dirty="0" smtClean="0"/>
              <a:t>Illegal</a:t>
            </a:r>
          </a:p>
          <a:p>
            <a:pPr lvl="2">
              <a:lnSpc>
                <a:spcPct val="90000"/>
              </a:lnSpc>
              <a:defRPr/>
            </a:pPr>
            <a:r>
              <a:rPr lang="en-US" dirty="0" smtClean="0"/>
              <a:t>Moral </a:t>
            </a:r>
          </a:p>
          <a:p>
            <a:pPr lvl="2">
              <a:lnSpc>
                <a:spcPct val="90000"/>
              </a:lnSpc>
              <a:defRPr/>
            </a:pPr>
            <a:r>
              <a:rPr lang="en-US" dirty="0" smtClean="0"/>
              <a:t>Ethical</a:t>
            </a:r>
          </a:p>
          <a:p>
            <a:pPr lvl="2">
              <a:lnSpc>
                <a:spcPct val="90000"/>
              </a:lnSpc>
              <a:defRPr/>
            </a:pPr>
            <a:r>
              <a:rPr lang="en-US" dirty="0" smtClean="0"/>
              <a:t>Etiquette does not apply</a:t>
            </a:r>
            <a:endParaRPr lang="en-US" sz="2000"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Codes of ethics</a:t>
            </a:r>
            <a:endParaRPr lang="en-US" b="1" dirty="0"/>
          </a:p>
        </p:txBody>
      </p:sp>
      <p:sp>
        <p:nvSpPr>
          <p:cNvPr id="3" name="Content Placeholder 2"/>
          <p:cNvSpPr>
            <a:spLocks noGrp="1"/>
          </p:cNvSpPr>
          <p:nvPr>
            <p:ph idx="1"/>
          </p:nvPr>
        </p:nvSpPr>
        <p:spPr>
          <a:xfrm>
            <a:off x="457200" y="1143000"/>
            <a:ext cx="8382000" cy="5334000"/>
          </a:xfrm>
        </p:spPr>
        <p:txBody>
          <a:bodyPr>
            <a:normAutofit fontScale="92500" lnSpcReduction="20000"/>
          </a:bodyPr>
          <a:lstStyle/>
          <a:p>
            <a:pPr algn="just">
              <a:buNone/>
            </a:pPr>
            <a:r>
              <a:rPr lang="en-US" dirty="0" smtClean="0"/>
              <a:t>Different </a:t>
            </a:r>
            <a:r>
              <a:rPr lang="en-US" dirty="0"/>
              <a:t>professional engineering societies have issued Code of Ethics for their members. Examples: ABET, IEEE, ASME, NEC, NEA, SCAEF, FCAN, CAN, </a:t>
            </a:r>
            <a:r>
              <a:rPr lang="en-US" dirty="0" smtClean="0"/>
              <a:t>…</a:t>
            </a:r>
          </a:p>
          <a:p>
            <a:pPr algn="just">
              <a:buNone/>
            </a:pPr>
            <a:r>
              <a:rPr lang="en-US" dirty="0" smtClean="0"/>
              <a:t> </a:t>
            </a:r>
            <a:r>
              <a:rPr lang="en-US" dirty="0"/>
              <a:t>Accreditation Board of Engineering and Technology (ABET) Code of Ethics for Engineers: </a:t>
            </a:r>
            <a:endParaRPr lang="en-US" dirty="0" smtClean="0"/>
          </a:p>
          <a:p>
            <a:pPr algn="just">
              <a:buNone/>
            </a:pPr>
            <a:r>
              <a:rPr lang="en-US" dirty="0" smtClean="0"/>
              <a:t>1</a:t>
            </a:r>
            <a:r>
              <a:rPr lang="en-US" dirty="0"/>
              <a:t>. Engineers shall hold paramount the safety, health, and welfare of the public in the performance of their professional duties. </a:t>
            </a:r>
            <a:endParaRPr lang="en-US" dirty="0" smtClean="0"/>
          </a:p>
          <a:p>
            <a:pPr algn="just">
              <a:buNone/>
            </a:pPr>
            <a:r>
              <a:rPr lang="en-US" dirty="0" smtClean="0"/>
              <a:t>2</a:t>
            </a:r>
            <a:r>
              <a:rPr lang="en-US" dirty="0"/>
              <a:t>. Engineers shall perform services only in the areas of their competence. </a:t>
            </a:r>
            <a:endParaRPr lang="en-US" dirty="0" smtClean="0"/>
          </a:p>
          <a:p>
            <a:pPr algn="just">
              <a:buNone/>
            </a:pPr>
            <a:r>
              <a:rPr lang="en-US" dirty="0" smtClean="0"/>
              <a:t>3</a:t>
            </a:r>
            <a:r>
              <a:rPr lang="en-US" dirty="0"/>
              <a:t>. Engineers shall issue public statements only in an objective and truthful manner</a:t>
            </a:r>
            <a:r>
              <a:rPr lang="en-US" dirty="0" smtClean="0"/>
              <a:t>.</a:t>
            </a:r>
          </a:p>
          <a:p>
            <a:pPr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Profession</a:t>
            </a:r>
            <a:endParaRPr lang="en-US" b="1" dirty="0"/>
          </a:p>
        </p:txBody>
      </p:sp>
      <p:sp>
        <p:nvSpPr>
          <p:cNvPr id="3" name="Content Placeholder 2"/>
          <p:cNvSpPr>
            <a:spLocks noGrp="1"/>
          </p:cNvSpPr>
          <p:nvPr>
            <p:ph idx="1"/>
          </p:nvPr>
        </p:nvSpPr>
        <p:spPr>
          <a:xfrm>
            <a:off x="304800" y="1600200"/>
            <a:ext cx="8534400" cy="4648200"/>
          </a:xfrm>
        </p:spPr>
        <p:txBody>
          <a:bodyPr>
            <a:normAutofit/>
          </a:bodyPr>
          <a:lstStyle/>
          <a:p>
            <a:pPr algn="just">
              <a:buFont typeface="Wingdings" pitchFamily="2" charset="2"/>
              <a:buChar char="Ø"/>
            </a:pPr>
            <a:r>
              <a:rPr lang="en-US" sz="3600" dirty="0" smtClean="0"/>
              <a:t>Profession is a noun describing a job type, usually reserved for a recognized specific career, i.e. Doctors, Lawyers, Engineers, Psychologists, Social Workers, Teachers, Military Officers.</a:t>
            </a:r>
          </a:p>
          <a:p>
            <a:pPr algn="just">
              <a:buFont typeface="Wingdings" pitchFamily="2" charset="2"/>
              <a:buChar char="Ø"/>
            </a:pPr>
            <a:r>
              <a:rPr lang="en-US" sz="3600" dirty="0" smtClean="0"/>
              <a:t> It conveys expertise and/or education.</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ABET Code of Ethics for Engineers</a:t>
            </a:r>
            <a:endParaRPr lang="en-US" b="1" dirty="0"/>
          </a:p>
        </p:txBody>
      </p:sp>
      <p:sp>
        <p:nvSpPr>
          <p:cNvPr id="3" name="Content Placeholder 2"/>
          <p:cNvSpPr>
            <a:spLocks noGrp="1"/>
          </p:cNvSpPr>
          <p:nvPr>
            <p:ph idx="1"/>
          </p:nvPr>
        </p:nvSpPr>
        <p:spPr>
          <a:xfrm>
            <a:off x="381000" y="990600"/>
            <a:ext cx="8458200" cy="5486400"/>
          </a:xfrm>
        </p:spPr>
        <p:txBody>
          <a:bodyPr>
            <a:normAutofit fontScale="92500" lnSpcReduction="20000"/>
          </a:bodyPr>
          <a:lstStyle/>
          <a:p>
            <a:pPr algn="just">
              <a:buNone/>
            </a:pPr>
            <a:r>
              <a:rPr lang="en-US" dirty="0" smtClean="0"/>
              <a:t> 4.Engineers shall act in professional matters for each employer or client as faithful agents or trustees, and shall avoid conflicts of interest. </a:t>
            </a:r>
          </a:p>
          <a:p>
            <a:pPr algn="just">
              <a:buNone/>
            </a:pPr>
            <a:r>
              <a:rPr lang="en-US" dirty="0" smtClean="0"/>
              <a:t>5.Engineers shall build their professional reputation on the merit of their services and shall not compete unfairly with others.</a:t>
            </a:r>
          </a:p>
          <a:p>
            <a:pPr algn="just">
              <a:buNone/>
            </a:pPr>
            <a:r>
              <a:rPr lang="en-US" dirty="0" smtClean="0"/>
              <a:t> 6.Engineers shall act in such a manner as to uphold and enhance the honor, integrity, and dignity of the profession. </a:t>
            </a:r>
          </a:p>
          <a:p>
            <a:pPr algn="just">
              <a:buNone/>
            </a:pPr>
            <a:r>
              <a:rPr lang="en-US" dirty="0" smtClean="0"/>
              <a:t>7.Engineers shall continue their professional development throughout their careers and shall provide opportunities for the professional development of those engineers under their supervision.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IEEE Code of Ethics</a:t>
            </a:r>
            <a:endParaRPr lang="en-US" b="1" dirty="0"/>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pPr marL="514350" indent="-514350" algn="just">
              <a:buNone/>
            </a:pPr>
            <a:r>
              <a:rPr lang="en-US" dirty="0" smtClean="0"/>
              <a:t>1.To accept responsibility in making decisions consistent with the safety, health, and welfare of the public, and to disclose promptly factors that might endanger the public or the environment;</a:t>
            </a:r>
          </a:p>
          <a:p>
            <a:pPr marL="514350" indent="-514350" algn="just">
              <a:buNone/>
            </a:pPr>
            <a:r>
              <a:rPr lang="en-US" dirty="0" smtClean="0"/>
              <a:t> 2.To avoid real or perceived conflicts of interest whenever possible, and to disclose them to affected parties when they do exist; </a:t>
            </a:r>
          </a:p>
          <a:p>
            <a:pPr marL="514350" indent="-514350" algn="just">
              <a:buNone/>
            </a:pPr>
            <a:r>
              <a:rPr lang="en-US" dirty="0" smtClean="0"/>
              <a:t>3. To be honest and realistic in stating claims or estimates based on available data; </a:t>
            </a:r>
          </a:p>
          <a:p>
            <a:pPr marL="514350" indent="-514350" algn="just">
              <a:buNone/>
            </a:pPr>
            <a:r>
              <a:rPr lang="en-US" dirty="0" smtClean="0"/>
              <a:t>4. To reject bribery in all its forms; </a:t>
            </a:r>
          </a:p>
          <a:p>
            <a:pPr marL="514350" indent="-514350" algn="just">
              <a:buNone/>
            </a:pPr>
            <a:r>
              <a:rPr lang="en-US" dirty="0" smtClean="0"/>
              <a:t>5. To improve the understanding of technology; its appropriate application, and potential consequences; </a:t>
            </a:r>
          </a:p>
          <a:p>
            <a:pPr marL="514350" indent="-514350" algn="just">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IEEE Code of Ethics</a:t>
            </a:r>
            <a:endParaRPr lang="en-US" b="1" dirty="0"/>
          </a:p>
        </p:txBody>
      </p:sp>
      <p:sp>
        <p:nvSpPr>
          <p:cNvPr id="3" name="Content Placeholder 2"/>
          <p:cNvSpPr>
            <a:spLocks noGrp="1"/>
          </p:cNvSpPr>
          <p:nvPr>
            <p:ph idx="1"/>
          </p:nvPr>
        </p:nvSpPr>
        <p:spPr>
          <a:xfrm>
            <a:off x="457200" y="914400"/>
            <a:ext cx="8458200" cy="5562600"/>
          </a:xfrm>
        </p:spPr>
        <p:txBody>
          <a:bodyPr>
            <a:normAutofit fontScale="77500" lnSpcReduction="20000"/>
          </a:bodyPr>
          <a:lstStyle/>
          <a:p>
            <a:pPr marL="514350" indent="-514350" algn="just">
              <a:buNone/>
            </a:pPr>
            <a:r>
              <a:rPr lang="en-US" dirty="0" smtClean="0"/>
              <a:t>6. To maintain and improve our technical competence and to undertake technological tasks for others only if qualified by training or experience, or after full disclosure of pertinent limitations; </a:t>
            </a:r>
          </a:p>
          <a:p>
            <a:pPr marL="514350" indent="-514350" algn="just">
              <a:buNone/>
            </a:pPr>
            <a:r>
              <a:rPr lang="en-US" dirty="0" smtClean="0"/>
              <a:t>7. To seek, accept, and offer honest criticism of technical work, to acknowledge and correct errors, and to credit properly the contributions of others; </a:t>
            </a:r>
          </a:p>
          <a:p>
            <a:pPr marL="514350" indent="-514350" algn="just">
              <a:buNone/>
            </a:pPr>
            <a:r>
              <a:rPr lang="en-US" dirty="0" smtClean="0"/>
              <a:t>8. To treat fairly all persons and to not engage in acts of discrimination based on race, religion, gender, disability, age, national origin, sexual orientation, gender identity, or gender expression; </a:t>
            </a:r>
          </a:p>
          <a:p>
            <a:pPr marL="514350" indent="-514350" algn="just">
              <a:buNone/>
            </a:pPr>
            <a:r>
              <a:rPr lang="en-US" dirty="0" smtClean="0"/>
              <a:t>9. To avoid injuring others, their property, reputation, or employment by false or malicious action; </a:t>
            </a:r>
          </a:p>
          <a:p>
            <a:pPr marL="514350" indent="-514350" algn="just">
              <a:buNone/>
            </a:pPr>
            <a:r>
              <a:rPr lang="en-US" dirty="0" smtClean="0"/>
              <a:t>10.To assist colleagues and co-workers in their professional development and to support them in following this code of ethics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normAutofit fontScale="90000"/>
          </a:bodyPr>
          <a:lstStyle/>
          <a:p>
            <a:r>
              <a:rPr lang="en-US" b="1" dirty="0" smtClean="0"/>
              <a:t>American Society of Civil Engineers       </a:t>
            </a:r>
            <a:br>
              <a:rPr lang="en-US" b="1" dirty="0" smtClean="0"/>
            </a:br>
            <a:r>
              <a:rPr lang="en-US" sz="4000" b="1" dirty="0" smtClean="0"/>
              <a:t>(ASCE)</a:t>
            </a:r>
            <a:endParaRPr lang="en-US" b="1" dirty="0"/>
          </a:p>
        </p:txBody>
      </p:sp>
      <p:sp>
        <p:nvSpPr>
          <p:cNvPr id="3" name="Content Placeholder 2"/>
          <p:cNvSpPr>
            <a:spLocks noGrp="1"/>
          </p:cNvSpPr>
          <p:nvPr>
            <p:ph idx="1"/>
          </p:nvPr>
        </p:nvSpPr>
        <p:spPr>
          <a:xfrm>
            <a:off x="304800" y="1295400"/>
            <a:ext cx="8534400" cy="5105400"/>
          </a:xfrm>
        </p:spPr>
        <p:txBody>
          <a:bodyPr>
            <a:normAutofit/>
          </a:bodyPr>
          <a:lstStyle/>
          <a:p>
            <a:pPr algn="just">
              <a:buNone/>
            </a:pPr>
            <a:r>
              <a:rPr lang="en-US" cap="all" dirty="0" smtClean="0"/>
              <a:t>SEVEN </a:t>
            </a:r>
            <a:r>
              <a:rPr lang="en-US" cap="all" dirty="0"/>
              <a:t>FUNDAMENTAL </a:t>
            </a:r>
            <a:r>
              <a:rPr lang="en-US" cap="all" dirty="0" smtClean="0"/>
              <a:t>CANONS</a:t>
            </a:r>
            <a:endParaRPr lang="en-US" dirty="0" smtClean="0"/>
          </a:p>
          <a:p>
            <a:pPr marL="514350" indent="-514350" algn="just">
              <a:buAutoNum type="arabicPeriod"/>
            </a:pPr>
            <a:r>
              <a:rPr lang="en-US" dirty="0" smtClean="0"/>
              <a:t>Engineers </a:t>
            </a:r>
            <a:r>
              <a:rPr lang="en-US" dirty="0"/>
              <a:t>shall hold paramount the safety, health, and welfare of the public and shall strive to comply with the principles of sustainable development in the performance of their professional duties. </a:t>
            </a:r>
            <a:endParaRPr lang="en-US" dirty="0" smtClean="0"/>
          </a:p>
          <a:p>
            <a:pPr marL="514350" indent="-514350" algn="just">
              <a:buNone/>
            </a:pPr>
            <a:r>
              <a:rPr lang="en-US" dirty="0" smtClean="0"/>
              <a:t>2. Engineers </a:t>
            </a:r>
            <a:r>
              <a:rPr lang="en-US" dirty="0"/>
              <a:t>shall perform services only in areas of their competence. </a:t>
            </a:r>
            <a:endParaRPr lang="en-US" dirty="0" smtClean="0"/>
          </a:p>
          <a:p>
            <a:pPr marL="514350" indent="-514350" algn="just">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ASCE</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pPr marL="514350" indent="-514350" algn="just">
              <a:buNone/>
            </a:pPr>
            <a:r>
              <a:rPr lang="en-US" dirty="0" smtClean="0"/>
              <a:t>3. </a:t>
            </a:r>
            <a:r>
              <a:rPr lang="en-US" dirty="0"/>
              <a:t>Engineers shall issue public statements only in an objective and truthful  manner</a:t>
            </a:r>
            <a:r>
              <a:rPr lang="en-US" dirty="0" smtClean="0"/>
              <a:t>.</a:t>
            </a:r>
          </a:p>
          <a:p>
            <a:pPr marL="514350" indent="-514350" algn="just">
              <a:buNone/>
            </a:pPr>
            <a:r>
              <a:rPr lang="en-US" dirty="0" smtClean="0"/>
              <a:t>4. Engineers </a:t>
            </a:r>
            <a:r>
              <a:rPr lang="en-US" dirty="0"/>
              <a:t>shall act in professional matters for each employer or client as faithful agents or trustees, and shall avoid conflicts of interest</a:t>
            </a:r>
            <a:r>
              <a:rPr lang="en-US" dirty="0" smtClean="0"/>
              <a:t>.</a:t>
            </a:r>
          </a:p>
          <a:p>
            <a:pPr marL="514350" indent="-514350" algn="just">
              <a:buNone/>
            </a:pPr>
            <a:r>
              <a:rPr lang="en-US" dirty="0" smtClean="0"/>
              <a:t>5. Engineers </a:t>
            </a:r>
            <a:r>
              <a:rPr lang="en-US" dirty="0"/>
              <a:t>shall build their professional reputation on the merit of their services and shall not compete unfairly with  others.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ASCE</a:t>
            </a:r>
            <a:endParaRPr lang="en-US" b="1"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algn="just">
              <a:buNone/>
            </a:pPr>
            <a:r>
              <a:rPr lang="en-US" dirty="0" smtClean="0"/>
              <a:t>6. Engineers </a:t>
            </a:r>
            <a:r>
              <a:rPr lang="en-US" dirty="0"/>
              <a:t>shall act in such a manner as to uphold and enhance the honor, integrity, and dignity of the engineering profession and shall act with zero tolerance for bribery, fraud, and corruption.  </a:t>
            </a:r>
            <a:endParaRPr lang="en-US" dirty="0" smtClean="0"/>
          </a:p>
          <a:p>
            <a:pPr algn="just">
              <a:buNone/>
            </a:pPr>
            <a:r>
              <a:rPr lang="en-US" dirty="0" smtClean="0"/>
              <a:t>7. Engineers </a:t>
            </a:r>
            <a:r>
              <a:rPr lang="en-US" dirty="0"/>
              <a:t>shall continue their professional development throughout their careers, and shall provide opportunities for the professional development of those engineers under their supervision.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NEC code of ethics</a:t>
            </a:r>
            <a:endParaRPr lang="en-US" b="1"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buNone/>
            </a:pPr>
            <a:r>
              <a:rPr lang="en-US" dirty="0" smtClean="0"/>
              <a:t>1. </a:t>
            </a:r>
            <a:r>
              <a:rPr lang="en-US" b="1" dirty="0" smtClean="0"/>
              <a:t>Discipline and Honesty</a:t>
            </a:r>
            <a:r>
              <a:rPr lang="en-US" dirty="0" smtClean="0"/>
              <a:t>: The Engineering service/profession must be conducted in a disciplined manner with honesty, not contravening professional dignity and well-being. </a:t>
            </a:r>
          </a:p>
          <a:p>
            <a:pPr algn="just">
              <a:buNone/>
            </a:pPr>
            <a:r>
              <a:rPr lang="en-US" dirty="0" smtClean="0"/>
              <a:t>2. </a:t>
            </a:r>
            <a:r>
              <a:rPr lang="en-US" b="1" dirty="0" smtClean="0"/>
              <a:t>Politeness and Confidentiality: </a:t>
            </a:r>
            <a:r>
              <a:rPr lang="en-US" dirty="0" smtClean="0"/>
              <a:t>Engineering services for customers should be dealt  with in a polite manner and professional information should remain confidential except with written or verbal consent of the customers concerned. This, however, is not deemed to be a restriction to provide such information to the concerned authority as per the existing laws. </a:t>
            </a:r>
          </a:p>
          <a:p>
            <a:pPr algn="just">
              <a:buNone/>
            </a:pPr>
            <a:r>
              <a:rPr lang="en-US" dirty="0" smtClean="0"/>
              <a:t>3. </a:t>
            </a:r>
            <a:r>
              <a:rPr lang="en-US" b="1" dirty="0" smtClean="0"/>
              <a:t>Non-discrimination:</a:t>
            </a:r>
            <a:r>
              <a:rPr lang="en-US" dirty="0" smtClean="0"/>
              <a:t> No discrimination should be made against customers on the grounds of religion, sex, caste or any other things while applying professional knowledge and skills.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NEC code of ethics</a:t>
            </a:r>
            <a:endParaRPr lang="en-US" dirty="0"/>
          </a:p>
        </p:txBody>
      </p:sp>
      <p:sp>
        <p:nvSpPr>
          <p:cNvPr id="3" name="Content Placeholder 2"/>
          <p:cNvSpPr>
            <a:spLocks noGrp="1"/>
          </p:cNvSpPr>
          <p:nvPr>
            <p:ph idx="1"/>
          </p:nvPr>
        </p:nvSpPr>
        <p:spPr>
          <a:xfrm>
            <a:off x="457200" y="1143000"/>
            <a:ext cx="8229600" cy="5257800"/>
          </a:xfrm>
        </p:spPr>
        <p:txBody>
          <a:bodyPr>
            <a:normAutofit fontScale="85000" lnSpcReduction="20000"/>
          </a:bodyPr>
          <a:lstStyle/>
          <a:p>
            <a:pPr algn="just">
              <a:buNone/>
            </a:pPr>
            <a:r>
              <a:rPr lang="en-US" b="1" dirty="0" smtClean="0"/>
              <a:t>4.Professional Work: </a:t>
            </a:r>
            <a:r>
              <a:rPr lang="en-US" dirty="0" smtClean="0"/>
              <a:t>Individuals should only do professional work in their field or provide recommendation or suggestions only within the area of their study or obtained knowledge or skills. With regards to the works not falling within the subject of one's profession , such as works should be recommended to be done by an experts of the subject matter. </a:t>
            </a:r>
          </a:p>
          <a:p>
            <a:pPr algn="just">
              <a:buNone/>
            </a:pPr>
            <a:r>
              <a:rPr lang="en-US" b="1" dirty="0" smtClean="0"/>
              <a:t>5.Deeds which may cause harm to the engineering profession</a:t>
            </a:r>
            <a:r>
              <a:rPr lang="en-US" dirty="0" smtClean="0"/>
              <a:t>: With the exception of salary, allowance, and benefits to be received for services provided, one shall not obtain improper financial gain of any kind of conduct improper activities of any kinds, which would impair the engineering profession.</a:t>
            </a:r>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NEC code of ethics</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pPr algn="just">
              <a:buNone/>
            </a:pPr>
            <a:r>
              <a:rPr lang="en-US" b="1" dirty="0" smtClean="0"/>
              <a:t>6.Personal responsibility</a:t>
            </a:r>
            <a:r>
              <a:rPr lang="en-US" dirty="0" smtClean="0"/>
              <a:t>: All individuals will be personally responsible for all works performed in connection with his/her engineering profession. </a:t>
            </a:r>
          </a:p>
          <a:p>
            <a:pPr algn="just">
              <a:buNone/>
            </a:pPr>
            <a:r>
              <a:rPr lang="en-US" b="1" dirty="0" smtClean="0"/>
              <a:t>7.State name ,designation and registration number</a:t>
            </a:r>
            <a:r>
              <a:rPr lang="en-US" dirty="0" smtClean="0"/>
              <a:t>: While signing the documents or descriptions such as the design , map , specification and estimates etc relating to the Engineering profession , the details should include, the name , designation and NEC registration No. and should be stated in a clear and comprehensive manner. </a:t>
            </a:r>
          </a:p>
          <a:p>
            <a:pPr algn="just">
              <a:buNone/>
            </a:pPr>
            <a:r>
              <a:rPr lang="en-US" dirty="0" smtClean="0"/>
              <a:t>8. </a:t>
            </a:r>
            <a:r>
              <a:rPr lang="en-US" b="1" dirty="0" smtClean="0"/>
              <a:t>No publicity or advertisement to be made which cause unnecessary effects</a:t>
            </a:r>
            <a:r>
              <a:rPr lang="en-US" dirty="0" smtClean="0"/>
              <a:t>: In connection with the professional activities to be carried out, no publicity or advertisement shall be made so as to cause unnecessary effects upon the customers. </a:t>
            </a:r>
          </a:p>
          <a:p>
            <a:pPr algn="just"/>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85800"/>
          </a:xfrm>
        </p:spPr>
        <p:txBody>
          <a:bodyPr>
            <a:normAutofit fontScale="90000"/>
          </a:bodyPr>
          <a:lstStyle/>
          <a:p>
            <a:pPr algn="l"/>
            <a:r>
              <a:rPr lang="en-US" b="1" dirty="0" smtClean="0"/>
              <a:t>Moral dilemma on ethical decision making</a:t>
            </a:r>
            <a:endParaRPr lang="en-US" b="1" dirty="0"/>
          </a:p>
        </p:txBody>
      </p:sp>
      <p:sp>
        <p:nvSpPr>
          <p:cNvPr id="3" name="Content Placeholder 2"/>
          <p:cNvSpPr>
            <a:spLocks noGrp="1"/>
          </p:cNvSpPr>
          <p:nvPr>
            <p:ph idx="1"/>
          </p:nvPr>
        </p:nvSpPr>
        <p:spPr>
          <a:xfrm>
            <a:off x="304800" y="1295400"/>
            <a:ext cx="8534400" cy="4876800"/>
          </a:xfrm>
        </p:spPr>
        <p:txBody>
          <a:bodyPr>
            <a:normAutofit/>
          </a:bodyPr>
          <a:lstStyle/>
          <a:p>
            <a:pPr algn="just">
              <a:buFont typeface="Wingdings" pitchFamily="2" charset="2"/>
              <a:buChar char="Ø"/>
            </a:pPr>
            <a:r>
              <a:rPr lang="en-US" dirty="0" smtClean="0"/>
              <a:t> Ethical decision, which is legal and follows all the prevailing rules, regulations, and standards, and is beneficial to the client, may result in</a:t>
            </a:r>
          </a:p>
          <a:p>
            <a:pPr algn="just">
              <a:buNone/>
            </a:pPr>
            <a:r>
              <a:rPr lang="en-US" dirty="0" smtClean="0"/>
              <a:t>(a) environmental damage beyond the limit what the engineer considers to be moral, </a:t>
            </a:r>
          </a:p>
          <a:p>
            <a:pPr algn="just">
              <a:buNone/>
            </a:pPr>
            <a:r>
              <a:rPr lang="en-US" dirty="0" smtClean="0"/>
              <a:t>(b) reduced public safety, </a:t>
            </a:r>
          </a:p>
          <a:p>
            <a:pPr algn="just">
              <a:buNone/>
            </a:pPr>
            <a:r>
              <a:rPr lang="en-US" dirty="0" smtClean="0"/>
              <a:t>(c)loss to helpless, voiceless, marginalized stakeholders. Such a situation creates a moral dilemma to an engineer.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Professionalism</a:t>
            </a:r>
            <a:br>
              <a:rPr lang="en-US" b="1" dirty="0" smtClean="0"/>
            </a:br>
            <a:endParaRPr lang="en-US" dirty="0"/>
          </a:p>
        </p:txBody>
      </p:sp>
      <p:sp>
        <p:nvSpPr>
          <p:cNvPr id="3" name="Content Placeholder 2"/>
          <p:cNvSpPr>
            <a:spLocks noGrp="1"/>
          </p:cNvSpPr>
          <p:nvPr>
            <p:ph idx="1"/>
          </p:nvPr>
        </p:nvSpPr>
        <p:spPr>
          <a:xfrm>
            <a:off x="381000" y="1066800"/>
            <a:ext cx="8458200" cy="5334000"/>
          </a:xfrm>
        </p:spPr>
        <p:txBody>
          <a:bodyPr>
            <a:normAutofit/>
          </a:bodyPr>
          <a:lstStyle/>
          <a:p>
            <a:pPr algn="just">
              <a:buFont typeface="Wingdings" pitchFamily="2" charset="2"/>
              <a:buChar char="Ø"/>
            </a:pPr>
            <a:r>
              <a:rPr lang="en-US" dirty="0" smtClean="0"/>
              <a:t> Professionalism is an adverb.</a:t>
            </a:r>
          </a:p>
          <a:p>
            <a:pPr algn="just">
              <a:buFont typeface="Wingdings" pitchFamily="2" charset="2"/>
              <a:buChar char="Ø"/>
            </a:pPr>
            <a:r>
              <a:rPr lang="en-US" dirty="0" smtClean="0"/>
              <a:t> Set of attitudes and behaviors believed to be</a:t>
            </a:r>
          </a:p>
          <a:p>
            <a:pPr algn="just">
              <a:buNone/>
            </a:pPr>
            <a:r>
              <a:rPr lang="en-US" dirty="0" smtClean="0"/>
              <a:t>appropriate to a particular occupation.</a:t>
            </a:r>
          </a:p>
          <a:p>
            <a:pPr algn="just">
              <a:buFont typeface="Wingdings" pitchFamily="2" charset="2"/>
              <a:buChar char="Ø"/>
            </a:pPr>
            <a:r>
              <a:rPr lang="en-US" dirty="0" smtClean="0"/>
              <a:t> It used to describe / type of behavior expertise in a career .</a:t>
            </a:r>
          </a:p>
          <a:p>
            <a:pPr algn="just">
              <a:buFont typeface="Wingdings" pitchFamily="2" charset="2"/>
              <a:buChar char="Ø"/>
            </a:pPr>
            <a:r>
              <a:rPr lang="en-US" dirty="0" smtClean="0"/>
              <a:t> Professionalism can be applied to almost any job.</a:t>
            </a:r>
          </a:p>
          <a:p>
            <a:pPr algn="just">
              <a:buFont typeface="Wingdings" pitchFamily="2" charset="2"/>
              <a:buChar char="Ø"/>
            </a:pPr>
            <a:r>
              <a:rPr lang="en-US" dirty="0" smtClean="0"/>
              <a:t> It can be a description of a single momentous</a:t>
            </a:r>
          </a:p>
          <a:p>
            <a:pPr algn="just">
              <a:buNone/>
            </a:pPr>
            <a:r>
              <a:rPr lang="en-US" dirty="0" smtClean="0"/>
              <a:t>act or used as a description of job performance.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715962"/>
          </a:xfrm>
        </p:spPr>
        <p:txBody>
          <a:bodyPr>
            <a:normAutofit fontScale="90000"/>
          </a:bodyPr>
          <a:lstStyle/>
          <a:p>
            <a:pPr algn="l"/>
            <a:r>
              <a:rPr lang="en-US" b="1" dirty="0" smtClean="0"/>
              <a:t/>
            </a:r>
            <a:br>
              <a:rPr lang="en-US" b="1" dirty="0" smtClean="0"/>
            </a:br>
            <a:r>
              <a:rPr lang="en-US" sz="4200" b="1" dirty="0" smtClean="0"/>
              <a:t>Characteristics of Ethical Decision Making</a:t>
            </a:r>
            <a:r>
              <a:rPr lang="en-US" b="1" dirty="0" smtClean="0"/>
              <a:t/>
            </a:r>
            <a:br>
              <a:rPr lang="en-US" b="1" dirty="0" smtClean="0"/>
            </a:br>
            <a:endParaRPr lang="en-US" b="1" dirty="0"/>
          </a:p>
        </p:txBody>
      </p:sp>
      <p:sp>
        <p:nvSpPr>
          <p:cNvPr id="3" name="Content Placeholder 2"/>
          <p:cNvSpPr>
            <a:spLocks noGrp="1"/>
          </p:cNvSpPr>
          <p:nvPr>
            <p:ph idx="1"/>
          </p:nvPr>
        </p:nvSpPr>
        <p:spPr>
          <a:xfrm>
            <a:off x="304800" y="990600"/>
            <a:ext cx="8686800" cy="5638800"/>
          </a:xfrm>
        </p:spPr>
        <p:txBody>
          <a:bodyPr>
            <a:normAutofit fontScale="92500" lnSpcReduction="10000"/>
          </a:bodyPr>
          <a:lstStyle/>
          <a:p>
            <a:pPr algn="just">
              <a:buFont typeface="Wingdings" pitchFamily="2" charset="2"/>
              <a:buChar char="Ø"/>
            </a:pPr>
            <a:r>
              <a:rPr lang="en-US" dirty="0" smtClean="0"/>
              <a:t> Ethical decisions hold paramount the safety, health and welfare of the public, over financial profit.</a:t>
            </a:r>
          </a:p>
          <a:p>
            <a:pPr algn="just">
              <a:buFont typeface="Wingdings" pitchFamily="2" charset="2"/>
              <a:buChar char="Ø"/>
            </a:pPr>
            <a:r>
              <a:rPr lang="en-US" dirty="0" smtClean="0"/>
              <a:t> Ethical decisions uphold and enhance the honor, integrity and dignity of the profession,</a:t>
            </a:r>
          </a:p>
          <a:p>
            <a:pPr algn="just">
              <a:buFont typeface="Wingdings" pitchFamily="2" charset="2"/>
              <a:buChar char="Ø"/>
            </a:pPr>
            <a:r>
              <a:rPr lang="en-US" dirty="0" smtClean="0"/>
              <a:t> Ethical decisions uphold integrity</a:t>
            </a:r>
          </a:p>
          <a:p>
            <a:pPr algn="just">
              <a:buNone/>
            </a:pPr>
            <a:r>
              <a:rPr lang="en-US" dirty="0" smtClean="0"/>
              <a:t>– free from conflict of interest</a:t>
            </a:r>
          </a:p>
          <a:p>
            <a:pPr algn="just">
              <a:buNone/>
            </a:pPr>
            <a:r>
              <a:rPr lang="en-US" dirty="0" smtClean="0"/>
              <a:t>– Abide by all prevailing laws, rules, regulations</a:t>
            </a:r>
          </a:p>
          <a:p>
            <a:pPr algn="just">
              <a:buNone/>
            </a:pPr>
            <a:r>
              <a:rPr lang="en-US" dirty="0" smtClean="0"/>
              <a:t>– Follows guidelines, directives, bylaws, codes</a:t>
            </a:r>
          </a:p>
          <a:p>
            <a:pPr algn="just">
              <a:buNone/>
            </a:pPr>
            <a:r>
              <a:rPr lang="en-US" dirty="0" smtClean="0"/>
              <a:t>– Follows applicable codes of conduct</a:t>
            </a:r>
          </a:p>
          <a:p>
            <a:pPr algn="just">
              <a:buNone/>
            </a:pPr>
            <a:r>
              <a:rPr lang="en-US" dirty="0" smtClean="0"/>
              <a:t>–Fair, honest, transparent, aspires highest quality and open communication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itchFamily="2" charset="2"/>
              <a:buChar char="Ø"/>
            </a:pPr>
            <a:r>
              <a:rPr lang="en-US" dirty="0" smtClean="0"/>
              <a:t> Ethical decisions reflect loyalty to client, organization, and society</a:t>
            </a:r>
          </a:p>
          <a:p>
            <a:pPr algn="just">
              <a:buFont typeface="Wingdings" pitchFamily="2" charset="2"/>
              <a:buChar char="Ø"/>
            </a:pPr>
            <a:r>
              <a:rPr lang="en-US" dirty="0" smtClean="0"/>
              <a:t> Respect: culture, social customs, practices, self respect of others, customer, environment</a:t>
            </a:r>
          </a:p>
          <a:p>
            <a:pPr algn="just">
              <a:buFont typeface="Wingdings" pitchFamily="2" charset="2"/>
              <a:buChar char="Ø"/>
            </a:pPr>
            <a:r>
              <a:rPr lang="en-US" dirty="0" smtClean="0"/>
              <a:t> Concern: Concern to the benefit of all stakeholders: Client, public, government, material suppliers, worker, contractor, consultant, funding agency</a:t>
            </a:r>
          </a:p>
          <a:p>
            <a:endParaRPr lang="en-US" dirty="0"/>
          </a:p>
        </p:txBody>
      </p:sp>
      <p:sp>
        <p:nvSpPr>
          <p:cNvPr id="4" name="Title 1"/>
          <p:cNvSpPr>
            <a:spLocks noGrp="1"/>
          </p:cNvSpPr>
          <p:nvPr>
            <p:ph type="title"/>
          </p:nvPr>
        </p:nvSpPr>
        <p:spPr>
          <a:xfrm>
            <a:off x="457200" y="457200"/>
            <a:ext cx="8534400" cy="838200"/>
          </a:xfrm>
        </p:spPr>
        <p:txBody>
          <a:bodyPr>
            <a:noAutofit/>
          </a:bodyPr>
          <a:lstStyle/>
          <a:p>
            <a:pPr algn="l"/>
            <a:r>
              <a:rPr lang="en-US" sz="3800" b="1" dirty="0" smtClean="0"/>
              <a:t/>
            </a:r>
            <a:br>
              <a:rPr lang="en-US" sz="3800" b="1" dirty="0" smtClean="0"/>
            </a:br>
            <a:r>
              <a:rPr lang="en-US" sz="3800" b="1" dirty="0" smtClean="0"/>
              <a:t>Characteristics of Ethical Decision Making</a:t>
            </a:r>
            <a:br>
              <a:rPr lang="en-US" sz="3800" b="1" dirty="0" smtClean="0"/>
            </a:br>
            <a:endParaRPr lang="en-US" sz="38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normAutofit fontScale="90000"/>
          </a:bodyPr>
          <a:lstStyle/>
          <a:p>
            <a:r>
              <a:rPr lang="en-US" b="1" dirty="0" smtClean="0"/>
              <a:t>The steps of the ethical decision making process</a:t>
            </a:r>
            <a:endParaRPr lang="en-US" b="1" dirty="0"/>
          </a:p>
        </p:txBody>
      </p:sp>
      <p:sp>
        <p:nvSpPr>
          <p:cNvPr id="3" name="Content Placeholder 2"/>
          <p:cNvSpPr>
            <a:spLocks noGrp="1"/>
          </p:cNvSpPr>
          <p:nvPr>
            <p:ph idx="1"/>
          </p:nvPr>
        </p:nvSpPr>
        <p:spPr>
          <a:xfrm>
            <a:off x="457200" y="1371600"/>
            <a:ext cx="8458200" cy="5029200"/>
          </a:xfrm>
        </p:spPr>
        <p:txBody>
          <a:bodyPr>
            <a:normAutofit fontScale="92500" lnSpcReduction="10000"/>
          </a:bodyPr>
          <a:lstStyle/>
          <a:p>
            <a:pPr algn="just">
              <a:buNone/>
            </a:pPr>
            <a:r>
              <a:rPr lang="en-US" dirty="0" smtClean="0"/>
              <a:t> 1. Gather the facts</a:t>
            </a:r>
          </a:p>
          <a:p>
            <a:pPr algn="just">
              <a:buNone/>
            </a:pPr>
            <a:r>
              <a:rPr lang="en-US" dirty="0" smtClean="0"/>
              <a:t> 2. Define the ethical issues </a:t>
            </a:r>
          </a:p>
          <a:p>
            <a:pPr algn="just">
              <a:buNone/>
            </a:pPr>
            <a:r>
              <a:rPr lang="en-US" dirty="0" smtClean="0"/>
              <a:t> 3. Identify the affected parties (stakeholders) </a:t>
            </a:r>
          </a:p>
          <a:p>
            <a:pPr algn="just">
              <a:buNone/>
            </a:pPr>
            <a:r>
              <a:rPr lang="en-US" dirty="0" smtClean="0"/>
              <a:t> 4. Identify the consequences</a:t>
            </a:r>
          </a:p>
          <a:p>
            <a:pPr algn="just">
              <a:buNone/>
            </a:pPr>
            <a:r>
              <a:rPr lang="en-US" dirty="0" smtClean="0"/>
              <a:t> 5. Identify the obligations (principles, rights, justice) </a:t>
            </a:r>
          </a:p>
          <a:p>
            <a:pPr algn="just">
              <a:buNone/>
            </a:pPr>
            <a:r>
              <a:rPr lang="en-US" dirty="0" smtClean="0"/>
              <a:t> 6. Consider your character and integrity</a:t>
            </a:r>
          </a:p>
          <a:p>
            <a:pPr algn="just">
              <a:buNone/>
            </a:pPr>
            <a:r>
              <a:rPr lang="en-US" dirty="0" smtClean="0"/>
              <a:t> 7. Think creatively about potential actions</a:t>
            </a:r>
          </a:p>
          <a:p>
            <a:pPr algn="just">
              <a:buNone/>
            </a:pPr>
            <a:r>
              <a:rPr lang="en-US" dirty="0" smtClean="0"/>
              <a:t> 8. Check your gut </a:t>
            </a:r>
          </a:p>
          <a:p>
            <a:pPr algn="just">
              <a:buNone/>
            </a:pPr>
            <a:r>
              <a:rPr lang="en-US" dirty="0" smtClean="0"/>
              <a:t> 9.Decide on the proper ethical action and be prepared to deal with opposing arguments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Gather the facts</a:t>
            </a:r>
            <a:endParaRPr lang="en-US" b="1" dirty="0"/>
          </a:p>
        </p:txBody>
      </p:sp>
      <p:sp>
        <p:nvSpPr>
          <p:cNvPr id="3" name="Content Placeholder 2"/>
          <p:cNvSpPr>
            <a:spLocks noGrp="1"/>
          </p:cNvSpPr>
          <p:nvPr>
            <p:ph idx="1"/>
          </p:nvPr>
        </p:nvSpPr>
        <p:spPr>
          <a:xfrm>
            <a:off x="457200" y="1066800"/>
            <a:ext cx="8229600" cy="5334000"/>
          </a:xfrm>
        </p:spPr>
        <p:txBody>
          <a:bodyPr>
            <a:normAutofit lnSpcReduction="10000"/>
          </a:bodyPr>
          <a:lstStyle/>
          <a:p>
            <a:pPr algn="just">
              <a:buFont typeface="Wingdings" pitchFamily="2" charset="2"/>
              <a:buChar char="Ø"/>
            </a:pPr>
            <a:r>
              <a:rPr lang="en-US" dirty="0" smtClean="0"/>
              <a:t>Don’t jump to conclusions without the facts</a:t>
            </a:r>
          </a:p>
          <a:p>
            <a:pPr algn="just">
              <a:buFont typeface="Wingdings" pitchFamily="2" charset="2"/>
              <a:buChar char="Ø"/>
            </a:pPr>
            <a:r>
              <a:rPr lang="en-US" dirty="0" smtClean="0"/>
              <a:t> Questions to ask: Who, what, where, when, how, and why.</a:t>
            </a:r>
          </a:p>
          <a:p>
            <a:pPr algn="just">
              <a:buFont typeface="Wingdings" pitchFamily="2" charset="2"/>
              <a:buChar char="Ø"/>
            </a:pPr>
            <a:r>
              <a:rPr lang="en-US" dirty="0" smtClean="0"/>
              <a:t> However, facts may be difficult to find because of the uncertainty often found around ethical issues</a:t>
            </a:r>
          </a:p>
          <a:p>
            <a:pPr algn="just">
              <a:buFont typeface="Wingdings" pitchFamily="2" charset="2"/>
              <a:buChar char="Ø"/>
            </a:pPr>
            <a:r>
              <a:rPr lang="en-US" dirty="0" smtClean="0"/>
              <a:t> Some facts are not available</a:t>
            </a:r>
          </a:p>
          <a:p>
            <a:pPr algn="just">
              <a:buFont typeface="Wingdings" pitchFamily="2" charset="2"/>
              <a:buChar char="Ø"/>
            </a:pPr>
            <a:r>
              <a:rPr lang="en-US" dirty="0" smtClean="0"/>
              <a:t> Assemble as many facts as possible before proceeding</a:t>
            </a:r>
          </a:p>
          <a:p>
            <a:pPr algn="just">
              <a:buFont typeface="Wingdings" pitchFamily="2" charset="2"/>
              <a:buChar char="Ø"/>
            </a:pPr>
            <a:r>
              <a:rPr lang="en-US" dirty="0" smtClean="0"/>
              <a:t> Clarify what assumptions you are making!</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b="1" dirty="0" smtClean="0"/>
              <a:t>Define the ethical issue(s)</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Don’t jump to solutions without first identifying the ethical issue(s) in the situation. </a:t>
            </a:r>
          </a:p>
          <a:p>
            <a:pPr>
              <a:buFont typeface="Wingdings" pitchFamily="2" charset="2"/>
              <a:buChar char="Ø"/>
            </a:pPr>
            <a:r>
              <a:rPr lang="en-US" dirty="0" smtClean="0"/>
              <a:t> Define the ethical basis for the issue you want to focus on. </a:t>
            </a:r>
          </a:p>
          <a:p>
            <a:pPr>
              <a:buFont typeface="Wingdings" pitchFamily="2" charset="2"/>
              <a:buChar char="Ø"/>
            </a:pPr>
            <a:r>
              <a:rPr lang="en-US" dirty="0" smtClean="0"/>
              <a:t> There may be multiple ethical issues – focus on one major one at a time.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Identify the affected parties</a:t>
            </a:r>
            <a:endParaRPr lang="en-US" b="1" dirty="0"/>
          </a:p>
        </p:txBody>
      </p:sp>
      <p:sp>
        <p:nvSpPr>
          <p:cNvPr id="3" name="Content Placeholder 2"/>
          <p:cNvSpPr>
            <a:spLocks noGrp="1"/>
          </p:cNvSpPr>
          <p:nvPr>
            <p:ph idx="1"/>
          </p:nvPr>
        </p:nvSpPr>
        <p:spPr>
          <a:xfrm>
            <a:off x="457200" y="1371600"/>
            <a:ext cx="8229600" cy="4754563"/>
          </a:xfrm>
        </p:spPr>
        <p:txBody>
          <a:bodyPr/>
          <a:lstStyle/>
          <a:p>
            <a:pPr algn="just">
              <a:buFont typeface="Wingdings" pitchFamily="2" charset="2"/>
              <a:buChar char="Ø"/>
            </a:pPr>
            <a:r>
              <a:rPr lang="en-US" dirty="0" smtClean="0"/>
              <a:t> Identify all of the stakeholders</a:t>
            </a:r>
          </a:p>
          <a:p>
            <a:pPr algn="just">
              <a:buFont typeface="Wingdings" pitchFamily="2" charset="2"/>
              <a:buChar char="Ø"/>
            </a:pPr>
            <a:r>
              <a:rPr lang="en-US" dirty="0" smtClean="0"/>
              <a:t> Who are the primary or direct stakeholders? </a:t>
            </a:r>
          </a:p>
          <a:p>
            <a:pPr algn="just">
              <a:buFont typeface="Wingdings" pitchFamily="2" charset="2"/>
              <a:buChar char="Ø"/>
            </a:pPr>
            <a:r>
              <a:rPr lang="en-US" dirty="0" smtClean="0"/>
              <a:t> Who are the secondary or indirect stakeholders?</a:t>
            </a:r>
          </a:p>
          <a:p>
            <a:pPr algn="just">
              <a:buFont typeface="Wingdings" pitchFamily="2" charset="2"/>
              <a:buChar char="Ø"/>
            </a:pPr>
            <a:r>
              <a:rPr lang="en-US" dirty="0" smtClean="0"/>
              <a:t> Why are they stakeholders for the issue?</a:t>
            </a:r>
          </a:p>
          <a:p>
            <a:pPr algn="just">
              <a:buFont typeface="Wingdings" pitchFamily="2" charset="2"/>
              <a:buChar char="Ø"/>
            </a:pPr>
            <a:r>
              <a:rPr lang="en-US" dirty="0" smtClean="0"/>
              <a:t> Perspective-taking -- Try to see things through the eyes of those individuals affected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Identify the consequences</a:t>
            </a:r>
            <a:endParaRPr lang="en-US" b="1"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lgn="just">
              <a:buFont typeface="Wingdings" pitchFamily="2" charset="2"/>
              <a:buChar char="Ø"/>
            </a:pPr>
            <a:r>
              <a:rPr lang="en-US" dirty="0" smtClean="0"/>
              <a:t>Think about potential positive and negative consequences for affected parties by the decision (Focus on primary stakeholders to simplify analysis until you become comfortable with the process).</a:t>
            </a:r>
          </a:p>
          <a:p>
            <a:pPr algn="just">
              <a:buFont typeface="Wingdings" pitchFamily="2" charset="2"/>
              <a:buChar char="Ø"/>
            </a:pPr>
            <a:r>
              <a:rPr lang="en-US" dirty="0" smtClean="0"/>
              <a:t> What are the magnitude of the consequences and the probability that the consequences will happen. </a:t>
            </a:r>
          </a:p>
          <a:p>
            <a:pPr algn="just">
              <a:buFont typeface="Wingdings" pitchFamily="2" charset="2"/>
              <a:buChar char="Ø"/>
            </a:pPr>
            <a:r>
              <a:rPr lang="en-US" dirty="0" smtClean="0"/>
              <a:t> Short term vs. Long term consequences – will decision be valid over time.</a:t>
            </a:r>
          </a:p>
          <a:p>
            <a:pPr algn="just">
              <a:buFont typeface="Wingdings" pitchFamily="2" charset="2"/>
              <a:buChar char="Ø"/>
            </a:pPr>
            <a:r>
              <a:rPr lang="en-US" dirty="0" smtClean="0"/>
              <a:t> Broader systemic consequences – tied to symbolic and secrecy</a:t>
            </a:r>
          </a:p>
          <a:p>
            <a:pPr algn="just">
              <a:buFont typeface="Wingdings" pitchFamily="2" charset="2"/>
              <a:buChar char="Ø"/>
            </a:pPr>
            <a:r>
              <a:rPr lang="en-US" dirty="0" smtClean="0"/>
              <a:t> Symbolic consequences – Each decision sends a message.</a:t>
            </a:r>
          </a:p>
          <a:p>
            <a:pPr algn="just">
              <a:buFont typeface="Wingdings" pitchFamily="2" charset="2"/>
              <a:buChar char="Ø"/>
            </a:pPr>
            <a:r>
              <a:rPr lang="en-US" dirty="0" smtClean="0"/>
              <a:t> Secrecy consequences – What are the consequences if the decision or action becomes public? </a:t>
            </a:r>
          </a:p>
          <a:p>
            <a:pPr algn="just">
              <a:buFont typeface="Wingdings" pitchFamily="2" charset="2"/>
              <a:buChar char="Ø"/>
            </a:pPr>
            <a:r>
              <a:rPr lang="en-US" dirty="0" smtClean="0"/>
              <a:t> Did you consider relevant cognitive barriers/biases? </a:t>
            </a:r>
          </a:p>
          <a:p>
            <a:pPr algn="just">
              <a:buFont typeface="Wingdings" pitchFamily="2" charset="2"/>
              <a:buChar char="Ø"/>
            </a:pPr>
            <a:r>
              <a:rPr lang="en-US" dirty="0" smtClean="0"/>
              <a:t> Consider what your decision would be based only on consequences – then move on and see if it is similar given other considerations.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Autofit/>
          </a:bodyPr>
          <a:lstStyle/>
          <a:p>
            <a:r>
              <a:rPr lang="en-US" sz="3200" b="1" dirty="0" smtClean="0"/>
              <a:t>Identify the relevant principles, rights, and justice issues</a:t>
            </a:r>
            <a:endParaRPr lang="en-US" sz="3200" b="1" dirty="0"/>
          </a:p>
        </p:txBody>
      </p:sp>
      <p:sp>
        <p:nvSpPr>
          <p:cNvPr id="3" name="Content Placeholder 2"/>
          <p:cNvSpPr>
            <a:spLocks noGrp="1"/>
          </p:cNvSpPr>
          <p:nvPr>
            <p:ph idx="1"/>
          </p:nvPr>
        </p:nvSpPr>
        <p:spPr>
          <a:xfrm>
            <a:off x="381000" y="1219200"/>
            <a:ext cx="8305800" cy="5257800"/>
          </a:xfrm>
        </p:spPr>
        <p:txBody>
          <a:bodyPr>
            <a:normAutofit fontScale="70000" lnSpcReduction="20000"/>
          </a:bodyPr>
          <a:lstStyle/>
          <a:p>
            <a:pPr algn="just">
              <a:buNone/>
            </a:pPr>
            <a:r>
              <a:rPr lang="en-US" dirty="0" smtClean="0"/>
              <a:t> Obligations should be thought of in terms of principles and rights involved </a:t>
            </a:r>
          </a:p>
          <a:p>
            <a:pPr algn="just">
              <a:buNone/>
            </a:pPr>
            <a:r>
              <a:rPr lang="en-US" dirty="0" smtClean="0"/>
              <a:t> A) What obligations are created because of particular ethical principles you might use in the situation? </a:t>
            </a:r>
          </a:p>
          <a:p>
            <a:pPr algn="just">
              <a:buNone/>
            </a:pPr>
            <a:r>
              <a:rPr lang="en-US" dirty="0" smtClean="0"/>
              <a:t>	 Examples: Do no harm; Do unto others as you would have them do unto you; Do what you would have anyone in your shoes do in the given context.</a:t>
            </a:r>
          </a:p>
          <a:p>
            <a:pPr algn="just">
              <a:buNone/>
            </a:pPr>
            <a:r>
              <a:rPr lang="en-US" dirty="0" smtClean="0"/>
              <a:t> B) What obligations are created because of the specific rights of the stakeholders? </a:t>
            </a:r>
          </a:p>
          <a:p>
            <a:pPr algn="just">
              <a:buNone/>
            </a:pPr>
            <a:r>
              <a:rPr lang="en-US" dirty="0" smtClean="0"/>
              <a:t>	 What rights are more basic vs. secondary in nature? Which help protect an individual’s basic autonomy?</a:t>
            </a:r>
          </a:p>
          <a:p>
            <a:pPr algn="just">
              <a:buNone/>
            </a:pPr>
            <a:r>
              <a:rPr lang="en-US" dirty="0" smtClean="0"/>
              <a:t>	 What types of rights are involved – negative or positive?</a:t>
            </a:r>
          </a:p>
          <a:p>
            <a:pPr algn="just">
              <a:buNone/>
            </a:pPr>
            <a:r>
              <a:rPr lang="en-US" dirty="0" smtClean="0"/>
              <a:t> C) What concepts of justice (fairness) are relevant – distributive or procedural justice?</a:t>
            </a:r>
          </a:p>
          <a:p>
            <a:pPr algn="just">
              <a:buNone/>
            </a:pPr>
            <a:r>
              <a:rPr lang="en-US" dirty="0" smtClean="0"/>
              <a:t>	 Did you consider any relevant cognitive barriers/biases? </a:t>
            </a:r>
          </a:p>
          <a:p>
            <a:pPr algn="just">
              <a:buNone/>
            </a:pPr>
            <a:r>
              <a:rPr lang="en-US" dirty="0" smtClean="0"/>
              <a:t>	 Formulate the appropriate decision or action based solely on the above analysis of these obligations.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Consider your character &amp; integrity</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buFont typeface="Wingdings" pitchFamily="2" charset="2"/>
              <a:buChar char="Ø"/>
            </a:pPr>
            <a:r>
              <a:rPr lang="en-US" dirty="0" smtClean="0"/>
              <a:t> Consider what your relevant community members would consider to be the kind of decision that an individual of integrity would make in this situation.</a:t>
            </a:r>
          </a:p>
          <a:p>
            <a:pPr algn="just">
              <a:buFont typeface="Wingdings" pitchFamily="2" charset="2"/>
              <a:buChar char="Ø"/>
            </a:pPr>
            <a:r>
              <a:rPr lang="en-US" dirty="0" smtClean="0"/>
              <a:t> What specific virtues are relevant in the situation?</a:t>
            </a:r>
          </a:p>
          <a:p>
            <a:pPr algn="just">
              <a:buFont typeface="Wingdings" pitchFamily="2" charset="2"/>
              <a:buChar char="Ø"/>
            </a:pPr>
            <a:r>
              <a:rPr lang="en-US" dirty="0" smtClean="0"/>
              <a:t> Disclosure rule – what would you do if the New York Times reported your action and everyone was to read it.</a:t>
            </a:r>
          </a:p>
          <a:p>
            <a:pPr algn="just">
              <a:buFont typeface="Wingdings" pitchFamily="2" charset="2"/>
              <a:buChar char="Ø"/>
            </a:pPr>
            <a:r>
              <a:rPr lang="en-US" dirty="0" smtClean="0"/>
              <a:t> Think about how your decision will be remembered when you are gone.</a:t>
            </a:r>
          </a:p>
          <a:p>
            <a:pPr algn="just">
              <a:buFont typeface="Wingdings" pitchFamily="2" charset="2"/>
              <a:buChar char="Ø"/>
            </a:pPr>
            <a:r>
              <a:rPr lang="en-US" dirty="0" smtClean="0"/>
              <a:t> Did you consider any relevant cognitive biases/barriers?</a:t>
            </a:r>
          </a:p>
          <a:p>
            <a:pPr algn="just">
              <a:buFont typeface="Wingdings" pitchFamily="2" charset="2"/>
              <a:buChar char="Ø"/>
            </a:pPr>
            <a:r>
              <a:rPr lang="en-US" dirty="0" smtClean="0"/>
              <a:t> What decision would you come to based solely on character considerations?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792162"/>
          </a:xfrm>
        </p:spPr>
        <p:txBody>
          <a:bodyPr>
            <a:normAutofit fontScale="90000"/>
          </a:bodyPr>
          <a:lstStyle/>
          <a:p>
            <a:pPr algn="l"/>
            <a:r>
              <a:rPr lang="en-US" b="1" dirty="0" smtClean="0"/>
              <a:t>Think creatively about potential actions</a:t>
            </a:r>
            <a:endParaRPr lang="en-US" b="1" dirty="0"/>
          </a:p>
        </p:txBody>
      </p:sp>
      <p:sp>
        <p:nvSpPr>
          <p:cNvPr id="3" name="Content Placeholder 2"/>
          <p:cNvSpPr>
            <a:spLocks noGrp="1"/>
          </p:cNvSpPr>
          <p:nvPr>
            <p:ph idx="1"/>
          </p:nvPr>
        </p:nvSpPr>
        <p:spPr>
          <a:xfrm>
            <a:off x="457200" y="1295400"/>
            <a:ext cx="8229600" cy="4830763"/>
          </a:xfrm>
        </p:spPr>
        <p:txBody>
          <a:bodyPr/>
          <a:lstStyle/>
          <a:p>
            <a:pPr algn="just">
              <a:buFont typeface="Wingdings" pitchFamily="2" charset="2"/>
              <a:buChar char="Ø"/>
            </a:pPr>
            <a:r>
              <a:rPr lang="en-US" dirty="0" smtClean="0"/>
              <a:t> Be sure you have not been unnecessarily forced into a corner</a:t>
            </a:r>
          </a:p>
          <a:p>
            <a:pPr algn="just">
              <a:buFont typeface="Wingdings" pitchFamily="2" charset="2"/>
              <a:buChar char="Ø"/>
            </a:pPr>
            <a:r>
              <a:rPr lang="en-US" dirty="0" smtClean="0"/>
              <a:t> You may have some choices or alternatives that have not been considered </a:t>
            </a:r>
          </a:p>
          <a:p>
            <a:pPr algn="just">
              <a:buFont typeface="Wingdings" pitchFamily="2" charset="2"/>
              <a:buChar char="Ø"/>
            </a:pPr>
            <a:r>
              <a:rPr lang="en-US" dirty="0" smtClean="0"/>
              <a:t> If you have come up with solutions “a” and “b,” try to brainstorm and come up with a “c” solution that might satisfy the interests of the primary parties involved in the situation.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Profession........</a:t>
            </a:r>
            <a:endParaRPr lang="en-US" b="1" dirty="0"/>
          </a:p>
        </p:txBody>
      </p:sp>
      <p:sp>
        <p:nvSpPr>
          <p:cNvPr id="3" name="Content Placeholder 2"/>
          <p:cNvSpPr>
            <a:spLocks noGrp="1"/>
          </p:cNvSpPr>
          <p:nvPr>
            <p:ph idx="1"/>
          </p:nvPr>
        </p:nvSpPr>
        <p:spPr>
          <a:xfrm>
            <a:off x="228600" y="990600"/>
            <a:ext cx="8763000" cy="5257800"/>
          </a:xfrm>
        </p:spPr>
        <p:txBody>
          <a:bodyPr>
            <a:normAutofit fontScale="92500" lnSpcReduction="10000"/>
          </a:bodyPr>
          <a:lstStyle/>
          <a:p>
            <a:pPr algn="just">
              <a:buFont typeface="Wingdings" pitchFamily="2" charset="2"/>
              <a:buChar char="Ø"/>
            </a:pPr>
            <a:r>
              <a:rPr lang="en-US" dirty="0" smtClean="0"/>
              <a:t>Profession = a field of study, a career, a job path. </a:t>
            </a:r>
            <a:r>
              <a:rPr lang="en-US" dirty="0" err="1" smtClean="0"/>
              <a:t>Examples:Engineering,medicine,law</a:t>
            </a:r>
            <a:r>
              <a:rPr lang="en-US" dirty="0" smtClean="0"/>
              <a:t>, and accounting.</a:t>
            </a:r>
          </a:p>
          <a:p>
            <a:pPr algn="just">
              <a:buFont typeface="Wingdings" pitchFamily="2" charset="2"/>
              <a:buChar char="Ø"/>
            </a:pPr>
            <a:r>
              <a:rPr lang="en-US" dirty="0" smtClean="0"/>
              <a:t>Professionalism = proper or accepted behaviors and attitudes.</a:t>
            </a:r>
          </a:p>
          <a:p>
            <a:pPr algn="just">
              <a:buFont typeface="Wingdings" pitchFamily="2" charset="2"/>
              <a:buChar char="Ø"/>
            </a:pPr>
            <a:r>
              <a:rPr lang="en-US" dirty="0" smtClean="0"/>
              <a:t>Examples: showing respect, showing up for work on-time, doing good work, and dressing appropriately.</a:t>
            </a:r>
          </a:p>
          <a:p>
            <a:pPr>
              <a:buFont typeface="Wingdings" pitchFamily="2" charset="2"/>
              <a:buChar char="Ø"/>
            </a:pPr>
            <a:r>
              <a:rPr lang="en-US" dirty="0" smtClean="0"/>
              <a:t>As a computer Programmer, I write Program –profession. I write without any errors -Professionalism</a:t>
            </a:r>
          </a:p>
          <a:p>
            <a:pPr>
              <a:buFont typeface="Wingdings" pitchFamily="2" charset="2"/>
              <a:buChar char="Ø"/>
            </a:pPr>
            <a:r>
              <a:rPr lang="en-US" dirty="0" smtClean="0"/>
              <a:t> As a singer - I sing songs - Profession I sing so that everyone wish to hear me - Professionalism</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Check your gut</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 Even though the prior steps have argued for a highly rational process, it is always good to “check your gut.”</a:t>
            </a:r>
          </a:p>
          <a:p>
            <a:pPr algn="just">
              <a:buFont typeface="Wingdings" pitchFamily="2" charset="2"/>
              <a:buChar char="Ø"/>
            </a:pPr>
            <a:r>
              <a:rPr lang="en-US" dirty="0" smtClean="0"/>
              <a:t> Intuition is gaining credibility as a source for good decision making – knowing something is not “right.”  Particularly relevant if you have a lot of experience in the area – expert decision-making.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944562"/>
          </a:xfrm>
        </p:spPr>
        <p:txBody>
          <a:bodyPr>
            <a:noAutofit/>
          </a:bodyPr>
          <a:lstStyle/>
          <a:p>
            <a:pPr algn="just"/>
            <a:r>
              <a:rPr lang="en-US" sz="3200" b="1" dirty="0" smtClean="0"/>
              <a:t>Decide on your course of action and prepare responses to those who may oppose your position</a:t>
            </a:r>
            <a:endParaRPr lang="en-US" sz="3200" b="1" dirty="0"/>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pPr algn="just">
              <a:buFont typeface="Wingdings" pitchFamily="2" charset="2"/>
              <a:buChar char="Ø"/>
            </a:pPr>
            <a:r>
              <a:rPr lang="en-US" dirty="0" smtClean="0"/>
              <a:t>Consider potential actions based on the consequences, obligations, and character approaches.</a:t>
            </a:r>
          </a:p>
          <a:p>
            <a:pPr algn="just">
              <a:buFont typeface="Wingdings" pitchFamily="2" charset="2"/>
              <a:buChar char="Ø"/>
            </a:pPr>
            <a:r>
              <a:rPr lang="en-US" dirty="0" smtClean="0"/>
              <a:t> Do you come up with similar answers from the different perspectives?</a:t>
            </a:r>
          </a:p>
          <a:p>
            <a:pPr algn="just">
              <a:buFont typeface="Wingdings" pitchFamily="2" charset="2"/>
              <a:buChar char="Ø"/>
            </a:pPr>
            <a:r>
              <a:rPr lang="en-US" dirty="0" smtClean="0"/>
              <a:t> Do the obligation and character help you “check” the consequentiality preferred action?</a:t>
            </a:r>
          </a:p>
          <a:p>
            <a:pPr algn="just">
              <a:buFont typeface="Wingdings" pitchFamily="2" charset="2"/>
              <a:buChar char="Ø"/>
            </a:pPr>
            <a:r>
              <a:rPr lang="en-US" dirty="0" smtClean="0"/>
              <a:t> How can you protect the rights of those involved (or your own character) while still maximizing the overall good for all of the stakeholders?</a:t>
            </a:r>
          </a:p>
          <a:p>
            <a:pPr algn="just">
              <a:buFont typeface="Wingdings" pitchFamily="2" charset="2"/>
              <a:buChar char="Ø"/>
            </a:pPr>
            <a:r>
              <a:rPr lang="en-US" dirty="0" smtClean="0"/>
              <a:t> What arguments are most compelling to you to justify the action ethically? How will you respond to those with opposing viewpoints?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How to Resolve Ethical Dilemmas</a:t>
            </a:r>
            <a:endParaRPr lang="en-US" b="1" dirty="0"/>
          </a:p>
        </p:txBody>
      </p:sp>
      <p:sp>
        <p:nvSpPr>
          <p:cNvPr id="3" name="Content Placeholder 2"/>
          <p:cNvSpPr>
            <a:spLocks noGrp="1"/>
          </p:cNvSpPr>
          <p:nvPr>
            <p:ph idx="1"/>
          </p:nvPr>
        </p:nvSpPr>
        <p:spPr/>
        <p:txBody>
          <a:bodyPr>
            <a:normAutofit lnSpcReduction="10000"/>
          </a:bodyPr>
          <a:lstStyle/>
          <a:p>
            <a:r>
              <a:rPr lang="en-US" dirty="0" smtClean="0"/>
              <a:t>Identify relevant facts</a:t>
            </a:r>
          </a:p>
          <a:p>
            <a:r>
              <a:rPr lang="en-US" dirty="0" smtClean="0"/>
              <a:t>Identify relevant issue(s)</a:t>
            </a:r>
          </a:p>
          <a:p>
            <a:r>
              <a:rPr lang="en-US" dirty="0" smtClean="0"/>
              <a:t>Identify primary stakeholders</a:t>
            </a:r>
          </a:p>
          <a:p>
            <a:r>
              <a:rPr lang="en-US" dirty="0" smtClean="0"/>
              <a:t>Identify possible solutions</a:t>
            </a:r>
          </a:p>
          <a:p>
            <a:r>
              <a:rPr lang="en-US" dirty="0" smtClean="0"/>
              <a:t>Evaluate each possible solution</a:t>
            </a:r>
          </a:p>
          <a:p>
            <a:r>
              <a:rPr lang="en-US" dirty="0" smtClean="0"/>
              <a:t>Compare and assess consequences</a:t>
            </a:r>
          </a:p>
          <a:p>
            <a:r>
              <a:rPr lang="en-US" dirty="0" smtClean="0"/>
              <a:t>Decide on solution</a:t>
            </a:r>
          </a:p>
          <a:p>
            <a:r>
              <a:rPr lang="en-US" dirty="0" smtClean="0"/>
              <a:t>Take action</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Forms of unethical conduct</a:t>
            </a:r>
            <a:endParaRPr lang="en-US"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Favoritism</a:t>
            </a:r>
          </a:p>
          <a:p>
            <a:pPr marL="514350" indent="-514350">
              <a:buAutoNum type="arabicPeriod"/>
            </a:pPr>
            <a:r>
              <a:rPr lang="en-US" dirty="0" smtClean="0"/>
              <a:t>Yes boss culture</a:t>
            </a:r>
          </a:p>
          <a:p>
            <a:pPr marL="514350" indent="-514350">
              <a:buAutoNum type="arabicPeriod"/>
            </a:pPr>
            <a:r>
              <a:rPr lang="en-US" dirty="0" smtClean="0"/>
              <a:t>Gifts, meals, services or entertainment</a:t>
            </a:r>
          </a:p>
          <a:p>
            <a:pPr marL="514350" indent="-514350">
              <a:buAutoNum type="arabicPeriod"/>
            </a:pPr>
            <a:r>
              <a:rPr lang="en-US" dirty="0" smtClean="0"/>
              <a:t>Compromise on quality</a:t>
            </a:r>
          </a:p>
          <a:p>
            <a:pPr marL="514350" indent="-514350">
              <a:buAutoNum type="arabicPeriod"/>
            </a:pPr>
            <a:r>
              <a:rPr lang="en-US" dirty="0" smtClean="0"/>
              <a:t>Conflict of interest</a:t>
            </a:r>
          </a:p>
          <a:p>
            <a:pPr marL="514350" indent="-514350">
              <a:buAutoNum type="arabicPeriod"/>
            </a:pPr>
            <a:r>
              <a:rPr lang="en-US" dirty="0" smtClean="0"/>
              <a:t>Bribery</a:t>
            </a:r>
          </a:p>
          <a:p>
            <a:pPr marL="514350" indent="-514350">
              <a:buAutoNum type="arabicPeriod"/>
            </a:pPr>
            <a:r>
              <a:rPr lang="en-US" dirty="0" smtClean="0"/>
              <a:t>Unfair conduct/ decision</a:t>
            </a:r>
          </a:p>
          <a:p>
            <a:pPr marL="514350" indent="-514350">
              <a:buAutoNum type="arabicPeriod"/>
            </a:pPr>
            <a:r>
              <a:rPr lang="en-US" dirty="0" smtClean="0"/>
              <a:t>Fraud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Reasons making difficult to follow codes of conduct</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smtClean="0"/>
              <a:t>Corrupt politics /politicians in country</a:t>
            </a:r>
          </a:p>
          <a:p>
            <a:pPr marL="514350" indent="-514350">
              <a:buAutoNum type="arabicPeriod"/>
            </a:pPr>
            <a:r>
              <a:rPr lang="en-US" dirty="0" smtClean="0"/>
              <a:t>Weak system( Muscle power and money being more powerful than system)</a:t>
            </a:r>
          </a:p>
          <a:p>
            <a:pPr marL="514350" indent="-514350">
              <a:buAutoNum type="arabicPeriod"/>
            </a:pPr>
            <a:r>
              <a:rPr lang="en-US" dirty="0" smtClean="0"/>
              <a:t>Low morale of the engineers</a:t>
            </a:r>
          </a:p>
          <a:p>
            <a:pPr marL="514350" indent="-514350">
              <a:buAutoNum type="arabicPeriod"/>
            </a:pPr>
            <a:r>
              <a:rPr lang="en-US" dirty="0" smtClean="0"/>
              <a:t>Very strict code of conduct</a:t>
            </a:r>
          </a:p>
          <a:p>
            <a:pPr marL="51435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762000"/>
          </a:xfrm>
        </p:spPr>
        <p:txBody>
          <a:bodyPr>
            <a:noAutofit/>
          </a:bodyPr>
          <a:lstStyle/>
          <a:p>
            <a:pPr algn="l"/>
            <a:r>
              <a:rPr lang="en-US" sz="3700" b="1" dirty="0" smtClean="0"/>
              <a:t>How to Evaluate Solutions : Some Theories</a:t>
            </a:r>
            <a:endParaRPr lang="en-US" sz="3700"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Eternal law of ethics.</a:t>
            </a:r>
          </a:p>
          <a:p>
            <a:pPr marL="514350" indent="-514350">
              <a:buFont typeface="+mj-lt"/>
              <a:buAutoNum type="arabicPeriod"/>
            </a:pPr>
            <a:r>
              <a:rPr lang="en-US" dirty="0" smtClean="0"/>
              <a:t>Utilitarian law of ethics.</a:t>
            </a:r>
          </a:p>
          <a:p>
            <a:pPr marL="514350" indent="-514350">
              <a:buFont typeface="+mj-lt"/>
              <a:buAutoNum type="arabicPeriod"/>
            </a:pPr>
            <a:r>
              <a:rPr lang="en-US" dirty="0" smtClean="0"/>
              <a:t>Universalism law of ethics.</a:t>
            </a:r>
          </a:p>
          <a:p>
            <a:pPr marL="514350" indent="-514350">
              <a:buFont typeface="+mj-lt"/>
              <a:buAutoNum type="arabicPeriod"/>
            </a:pPr>
            <a:r>
              <a:rPr lang="en-US" dirty="0" smtClean="0"/>
              <a:t>Distributive justice law of ethics.</a:t>
            </a:r>
          </a:p>
          <a:p>
            <a:pPr marL="514350" indent="-514350">
              <a:buFont typeface="+mj-lt"/>
              <a:buAutoNum type="arabicPeriod"/>
            </a:pPr>
            <a:r>
              <a:rPr lang="en-US" dirty="0" smtClean="0"/>
              <a:t>Personal liberty law of ethics.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Eternal law of ethics.</a:t>
            </a:r>
            <a:endParaRPr lang="en-US" b="1" dirty="0"/>
          </a:p>
        </p:txBody>
      </p:sp>
      <p:sp>
        <p:nvSpPr>
          <p:cNvPr id="3" name="Content Placeholder 2"/>
          <p:cNvSpPr>
            <a:spLocks noGrp="1"/>
          </p:cNvSpPr>
          <p:nvPr>
            <p:ph idx="1"/>
          </p:nvPr>
        </p:nvSpPr>
        <p:spPr>
          <a:xfrm>
            <a:off x="304800" y="1295400"/>
            <a:ext cx="8458200" cy="5181600"/>
          </a:xfrm>
        </p:spPr>
        <p:txBody>
          <a:bodyPr>
            <a:normAutofit fontScale="92500" lnSpcReduction="20000"/>
          </a:bodyPr>
          <a:lstStyle/>
          <a:p>
            <a:pPr algn="just">
              <a:buFont typeface="Wingdings" pitchFamily="2" charset="2"/>
              <a:buChar char="Ø"/>
            </a:pPr>
            <a:r>
              <a:rPr lang="en-US" dirty="0" smtClean="0"/>
              <a:t>The eternal law of moral is the set of standards of goods behaviors based on the nature and the scriptures. </a:t>
            </a:r>
          </a:p>
          <a:p>
            <a:pPr algn="just">
              <a:buFont typeface="Wingdings" pitchFamily="2" charset="2"/>
              <a:buChar char="Ø"/>
            </a:pPr>
            <a:r>
              <a:rPr lang="en-US" dirty="0" smtClean="0"/>
              <a:t>By studying the nature and scriptures, common sets of moral standards are set.</a:t>
            </a:r>
          </a:p>
          <a:p>
            <a:pPr algn="just">
              <a:buFont typeface="Wingdings" pitchFamily="2" charset="2"/>
              <a:buChar char="Ø"/>
            </a:pPr>
            <a:r>
              <a:rPr lang="en-US" dirty="0" smtClean="0"/>
              <a:t>The set of morals standards should be obvious to anyone who takes time to study the nature of scriptures. Everyone should act in accordance with the common set of standards. </a:t>
            </a:r>
          </a:p>
          <a:p>
            <a:pPr algn="just">
              <a:buFont typeface="Wingdings" pitchFamily="2" charset="2"/>
              <a:buChar char="Ø"/>
            </a:pPr>
            <a:r>
              <a:rPr lang="en-US" dirty="0" smtClean="0"/>
              <a:t>These laws are general rules or principles. “Do onto others as you would have others do onto you” is an example.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smtClean="0"/>
              <a:t>Utilitarian law of ethics</a:t>
            </a:r>
            <a:endParaRPr lang="en-US" b="1"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algn="just">
              <a:buFont typeface="Wingdings" pitchFamily="2" charset="2"/>
              <a:buChar char="Ø"/>
            </a:pPr>
            <a:r>
              <a:rPr lang="en-US" dirty="0" smtClean="0"/>
              <a:t>The professional or individuals should act in the way to creating the greatest benefits for the largest numbers of people. </a:t>
            </a:r>
          </a:p>
          <a:p>
            <a:pPr algn="just">
              <a:buFont typeface="Wingdings" pitchFamily="2" charset="2"/>
              <a:buChar char="Ø"/>
            </a:pPr>
            <a:r>
              <a:rPr lang="en-US" dirty="0" smtClean="0"/>
              <a:t>It sit based upon the outcomes or results of the act. </a:t>
            </a:r>
          </a:p>
          <a:p>
            <a:pPr algn="just">
              <a:buFont typeface="Wingdings" pitchFamily="2" charset="2"/>
              <a:buChar char="Ø"/>
            </a:pPr>
            <a:r>
              <a:rPr lang="en-US" dirty="0" smtClean="0"/>
              <a:t>This law of ethics arose from the teleology theory. In Greek, ‘</a:t>
            </a:r>
            <a:r>
              <a:rPr lang="en-US" dirty="0" err="1" smtClean="0"/>
              <a:t>teleo</a:t>
            </a:r>
            <a:r>
              <a:rPr lang="en-US" dirty="0" smtClean="0"/>
              <a:t>’ means outcome or result. </a:t>
            </a:r>
          </a:p>
          <a:p>
            <a:pPr algn="just">
              <a:buFont typeface="Wingdings" pitchFamily="2" charset="2"/>
              <a:buChar char="Ø"/>
            </a:pPr>
            <a:r>
              <a:rPr lang="en-US" dirty="0" smtClean="0"/>
              <a:t>So a person should be aware of his or her act for its results or outcomes.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b="1" dirty="0" smtClean="0"/>
              <a:t>Universalism law of ethics</a:t>
            </a:r>
            <a:endParaRPr lang="en-US" b="1" dirty="0"/>
          </a:p>
        </p:txBody>
      </p:sp>
      <p:sp>
        <p:nvSpPr>
          <p:cNvPr id="3" name="Content Placeholder 2"/>
          <p:cNvSpPr>
            <a:spLocks noGrp="1"/>
          </p:cNvSpPr>
          <p:nvPr>
            <p:ph idx="1"/>
          </p:nvPr>
        </p:nvSpPr>
        <p:spPr>
          <a:xfrm>
            <a:off x="457200" y="1371600"/>
            <a:ext cx="8229600" cy="5029200"/>
          </a:xfrm>
        </p:spPr>
        <p:txBody>
          <a:bodyPr>
            <a:normAutofit/>
          </a:bodyPr>
          <a:lstStyle/>
          <a:p>
            <a:pPr algn="just">
              <a:buFont typeface="Wingdings" pitchFamily="2" charset="2"/>
              <a:buChar char="Ø"/>
            </a:pPr>
            <a:r>
              <a:rPr lang="en-US" dirty="0" smtClean="0"/>
              <a:t>This law of ethics is based upon the motive or intent of the doers. </a:t>
            </a:r>
          </a:p>
          <a:p>
            <a:pPr algn="just">
              <a:buFont typeface="Wingdings" pitchFamily="2" charset="2"/>
              <a:buChar char="Ø"/>
            </a:pPr>
            <a:r>
              <a:rPr lang="en-US" dirty="0" smtClean="0"/>
              <a:t>It states that the professionals must have good motives behind their doings. </a:t>
            </a:r>
          </a:p>
          <a:p>
            <a:pPr algn="just">
              <a:buFont typeface="Wingdings" pitchFamily="2" charset="2"/>
              <a:buChar char="Ø"/>
            </a:pPr>
            <a:r>
              <a:rPr lang="en-US" dirty="0" smtClean="0"/>
              <a:t>This law comes from ‘Deontological theory’, wherein ‘</a:t>
            </a:r>
            <a:r>
              <a:rPr lang="en-US" dirty="0" err="1" smtClean="0"/>
              <a:t>Doen</a:t>
            </a:r>
            <a:r>
              <a:rPr lang="en-US" dirty="0" smtClean="0"/>
              <a:t>’ in Greek means duties and obligations. </a:t>
            </a:r>
          </a:p>
          <a:p>
            <a:pPr algn="just">
              <a:buFont typeface="Wingdings" pitchFamily="2" charset="2"/>
              <a:buChar char="Ø"/>
            </a:pPr>
            <a:r>
              <a:rPr lang="en-US" dirty="0" smtClean="0"/>
              <a:t>A </a:t>
            </a:r>
            <a:r>
              <a:rPr lang="en-US" b="1" dirty="0" smtClean="0"/>
              <a:t>professional</a:t>
            </a:r>
            <a:r>
              <a:rPr lang="en-US" dirty="0" smtClean="0"/>
              <a:t> as an </a:t>
            </a:r>
            <a:r>
              <a:rPr lang="en-US" b="1" dirty="0" smtClean="0"/>
              <a:t>engineer</a:t>
            </a:r>
            <a:r>
              <a:rPr lang="en-US" dirty="0" smtClean="0"/>
              <a:t>, has duties and obligations towards the societies they live in.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b="1" dirty="0" smtClean="0"/>
              <a:t>Distributive justice law of ethics</a:t>
            </a:r>
            <a:endParaRPr lang="en-US" b="1" dirty="0"/>
          </a:p>
        </p:txBody>
      </p:sp>
      <p:sp>
        <p:nvSpPr>
          <p:cNvPr id="3" name="Content Placeholder 2"/>
          <p:cNvSpPr>
            <a:spLocks noGrp="1"/>
          </p:cNvSpPr>
          <p:nvPr>
            <p:ph idx="1"/>
          </p:nvPr>
        </p:nvSpPr>
        <p:spPr>
          <a:xfrm>
            <a:off x="457200" y="1371600"/>
            <a:ext cx="8229600" cy="5105400"/>
          </a:xfrm>
        </p:spPr>
        <p:txBody>
          <a:bodyPr/>
          <a:lstStyle/>
          <a:p>
            <a:pPr algn="just">
              <a:buFont typeface="Wingdings" pitchFamily="2" charset="2"/>
              <a:buChar char="Ø"/>
            </a:pPr>
            <a:r>
              <a:rPr lang="en-US" dirty="0" smtClean="0"/>
              <a:t>Law based upon the primacy of justice equal to all. </a:t>
            </a:r>
          </a:p>
          <a:p>
            <a:pPr algn="just">
              <a:buFont typeface="Wingdings" pitchFamily="2" charset="2"/>
              <a:buChar char="Ø"/>
            </a:pPr>
            <a:r>
              <a:rPr lang="en-US" dirty="0" smtClean="0"/>
              <a:t>Rules and laws apply to all people. The professionals must have back in the mind that the law applies equally to all. </a:t>
            </a:r>
          </a:p>
          <a:p>
            <a:pPr algn="just">
              <a:buFont typeface="Wingdings" pitchFamily="2" charset="2"/>
              <a:buChar char="Ø"/>
            </a:pPr>
            <a:r>
              <a:rPr lang="en-US" dirty="0" smtClean="0"/>
              <a:t>The outgrowth of equality today is the result of this law.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dirty="0"/>
          </a:p>
        </p:txBody>
      </p:sp>
      <p:sp>
        <p:nvSpPr>
          <p:cNvPr id="3" name="Content Placeholder 2"/>
          <p:cNvSpPr>
            <a:spLocks noGrp="1"/>
          </p:cNvSpPr>
          <p:nvPr>
            <p:ph idx="1"/>
          </p:nvPr>
        </p:nvSpPr>
        <p:spPr>
          <a:xfrm>
            <a:off x="457200" y="1066800"/>
            <a:ext cx="8229600" cy="5486400"/>
          </a:xfrm>
        </p:spPr>
        <p:txBody>
          <a:bodyPr>
            <a:normAutofit fontScale="92500"/>
          </a:bodyPr>
          <a:lstStyle/>
          <a:p>
            <a:pPr algn="just">
              <a:buFont typeface="Wingdings" pitchFamily="2" charset="2"/>
              <a:buChar char="Ø"/>
            </a:pPr>
            <a:r>
              <a:rPr lang="en-US" b="1" dirty="0" smtClean="0"/>
              <a:t>Profession</a:t>
            </a:r>
            <a:r>
              <a:rPr lang="en-US" dirty="0" smtClean="0"/>
              <a:t> is an activity that requires specialized training, knowledge, qualification and skills. </a:t>
            </a:r>
          </a:p>
          <a:p>
            <a:pPr algn="just">
              <a:buFont typeface="Wingdings" pitchFamily="2" charset="2"/>
              <a:buChar char="Ø"/>
            </a:pPr>
            <a:r>
              <a:rPr lang="en-US" dirty="0" smtClean="0"/>
              <a:t>It implies membership of a professional body, and certificate of practice. </a:t>
            </a:r>
          </a:p>
          <a:p>
            <a:pPr algn="just">
              <a:buFont typeface="Wingdings" pitchFamily="2" charset="2"/>
              <a:buChar char="Ø"/>
            </a:pPr>
            <a:r>
              <a:rPr lang="en-US" dirty="0" smtClean="0"/>
              <a:t>The individuals who undertake a profession of rendering personalized services are called professionals, who are guided by a certain code of conduct, set up by the respective body.</a:t>
            </a:r>
          </a:p>
          <a:p>
            <a:pPr algn="just">
              <a:buFont typeface="Wingdings" pitchFamily="2" charset="2"/>
              <a:buChar char="Ø"/>
            </a:pPr>
            <a:r>
              <a:rPr lang="en-US" dirty="0" smtClean="0"/>
              <a:t>When a professional is paid for his skill or talent, it is known as occupation.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b="1" dirty="0" smtClean="0"/>
              <a:t>Personal liberty law of ethics</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This law of ethics is based upon the personal liberty. </a:t>
            </a:r>
          </a:p>
          <a:p>
            <a:pPr algn="just"/>
            <a:r>
              <a:rPr lang="en-US" dirty="0" smtClean="0"/>
              <a:t>This law states that any act which violates anybody’s personal liberty even if the act creates greater benefits for the larger number of people is not accepted. </a:t>
            </a:r>
          </a:p>
          <a:p>
            <a:pPr algn="just"/>
            <a:r>
              <a:rPr lang="en-US" dirty="0" smtClean="0"/>
              <a:t>Any action of professional or individual must not violates anybody’s liberty at all.</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Duties of the engineer </a:t>
            </a:r>
            <a:endParaRPr lang="en-US" b="1" dirty="0"/>
          </a:p>
        </p:txBody>
      </p:sp>
      <p:sp>
        <p:nvSpPr>
          <p:cNvPr id="3" name="Content Placeholder 2"/>
          <p:cNvSpPr>
            <a:spLocks noGrp="1"/>
          </p:cNvSpPr>
          <p:nvPr>
            <p:ph idx="1"/>
          </p:nvPr>
        </p:nvSpPr>
        <p:spPr>
          <a:xfrm>
            <a:off x="457200" y="1143000"/>
            <a:ext cx="8229600" cy="4983163"/>
          </a:xfrm>
        </p:spPr>
        <p:txBody>
          <a:bodyPr>
            <a:normAutofit/>
          </a:bodyPr>
          <a:lstStyle/>
          <a:p>
            <a:pPr algn="just">
              <a:buFont typeface="Wingdings" pitchFamily="2" charset="2"/>
              <a:buChar char="Ø"/>
            </a:pPr>
            <a:r>
              <a:rPr lang="en-US" dirty="0"/>
              <a:t>The function of the scientist is to know, while </a:t>
            </a:r>
            <a:r>
              <a:rPr lang="en-US" dirty="0" smtClean="0"/>
              <a:t>that </a:t>
            </a:r>
            <a:r>
              <a:rPr lang="en-US" dirty="0"/>
              <a:t>of the engineer is to </a:t>
            </a:r>
            <a:r>
              <a:rPr lang="en-US" dirty="0" smtClean="0"/>
              <a:t>do</a:t>
            </a:r>
          </a:p>
          <a:p>
            <a:pPr algn="just">
              <a:buFont typeface="Wingdings" pitchFamily="2" charset="2"/>
              <a:buChar char="Ø"/>
            </a:pPr>
            <a:r>
              <a:rPr lang="en-US" dirty="0"/>
              <a:t>Unlike the scientists, the engineer is not free to select the problem that interests </a:t>
            </a:r>
            <a:r>
              <a:rPr lang="en-US" dirty="0" smtClean="0"/>
              <a:t>him must </a:t>
            </a:r>
            <a:r>
              <a:rPr lang="en-US" dirty="0"/>
              <a:t>solve problems as they </a:t>
            </a:r>
            <a:r>
              <a:rPr lang="en-US" dirty="0" smtClean="0"/>
              <a:t>arise</a:t>
            </a:r>
          </a:p>
          <a:p>
            <a:pPr algn="just">
              <a:buFont typeface="Wingdings" pitchFamily="2" charset="2"/>
              <a:buChar char="Ø"/>
            </a:pPr>
            <a:r>
              <a:rPr lang="en-US" dirty="0" smtClean="0"/>
              <a:t>Be efficient. Cost effective and </a:t>
            </a:r>
          </a:p>
          <a:p>
            <a:pPr algn="just">
              <a:buFont typeface="Wingdings" pitchFamily="2" charset="2"/>
              <a:buChar char="Ø"/>
            </a:pPr>
            <a:r>
              <a:rPr lang="en-US" dirty="0" smtClean="0"/>
              <a:t>Engineering </a:t>
            </a:r>
            <a:r>
              <a:rPr lang="en-US" dirty="0"/>
              <a:t>solution is the optimum </a:t>
            </a:r>
            <a:endParaRPr lang="en-US" dirty="0" smtClean="0"/>
          </a:p>
          <a:p>
            <a:pPr algn="just">
              <a:buFont typeface="Wingdings" pitchFamily="2" charset="2"/>
              <a:buChar char="Ø"/>
            </a:pPr>
            <a:r>
              <a:rPr lang="en-US" dirty="0" smtClean="0"/>
              <a:t>Social dimension must be incorporated</a:t>
            </a:r>
            <a:r>
              <a:rPr lang="en-US" dirty="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Resources</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Ø"/>
            </a:pPr>
            <a:r>
              <a:rPr lang="en-US" dirty="0"/>
              <a:t>Engineers employ two types of natural </a:t>
            </a:r>
            <a:r>
              <a:rPr lang="en-US" dirty="0" smtClean="0"/>
              <a:t>resources</a:t>
            </a:r>
          </a:p>
          <a:p>
            <a:pPr lvl="1">
              <a:buFont typeface="Wingdings" pitchFamily="2" charset="2"/>
              <a:buChar char="Ø"/>
            </a:pPr>
            <a:r>
              <a:rPr lang="en-US" dirty="0" smtClean="0"/>
              <a:t> </a:t>
            </a:r>
            <a:r>
              <a:rPr lang="en-US" dirty="0"/>
              <a:t>materials and </a:t>
            </a:r>
            <a:endParaRPr lang="en-US" dirty="0" smtClean="0"/>
          </a:p>
          <a:p>
            <a:pPr lvl="1">
              <a:buFont typeface="Wingdings" pitchFamily="2" charset="2"/>
              <a:buChar char="Ø"/>
            </a:pPr>
            <a:r>
              <a:rPr lang="en-US" dirty="0" smtClean="0"/>
              <a:t>energy</a:t>
            </a:r>
            <a:r>
              <a:rPr lang="en-US" dirty="0"/>
              <a:t>. </a:t>
            </a:r>
            <a:endParaRPr lang="en-US" dirty="0" smtClean="0"/>
          </a:p>
          <a:p>
            <a:pPr>
              <a:buFont typeface="Wingdings" pitchFamily="2" charset="2"/>
              <a:buChar char="Ø"/>
            </a:pPr>
            <a:r>
              <a:rPr lang="en-US" dirty="0" smtClean="0"/>
              <a:t>Most </a:t>
            </a:r>
            <a:r>
              <a:rPr lang="en-US" dirty="0"/>
              <a:t>resources are limited, </a:t>
            </a:r>
            <a:endParaRPr lang="en-US" dirty="0" smtClean="0"/>
          </a:p>
          <a:p>
            <a:pPr lvl="1">
              <a:buFont typeface="Wingdings" pitchFamily="2" charset="2"/>
              <a:buChar char="Ø"/>
            </a:pPr>
            <a:r>
              <a:rPr lang="en-US" dirty="0" smtClean="0"/>
              <a:t>new resources</a:t>
            </a:r>
          </a:p>
          <a:p>
            <a:pPr lvl="1">
              <a:buFont typeface="Wingdings" pitchFamily="2" charset="2"/>
              <a:buChar char="Ø"/>
            </a:pPr>
            <a:r>
              <a:rPr lang="en-US" dirty="0" smtClean="0"/>
              <a:t>efficient utilization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Contribution </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Results of engineering activities contribute to the welfare of mankind by:</a:t>
            </a:r>
          </a:p>
          <a:p>
            <a:pPr lvl="1"/>
            <a:r>
              <a:rPr lang="en-US" dirty="0" smtClean="0"/>
              <a:t>furnishing food, shelter, and comfort </a:t>
            </a:r>
          </a:p>
          <a:p>
            <a:pPr lvl="1"/>
            <a:r>
              <a:rPr lang="en-US" dirty="0" smtClean="0"/>
              <a:t>making work, transportation and communication easier and safer</a:t>
            </a:r>
          </a:p>
          <a:p>
            <a:pPr lvl="1"/>
            <a:r>
              <a:rPr lang="en-US" dirty="0" smtClean="0"/>
              <a:t>making life pleasant and rewarding </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Functions</a:t>
            </a:r>
            <a:endParaRPr lang="en-US" b="1"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Research</a:t>
            </a:r>
          </a:p>
          <a:p>
            <a:pPr>
              <a:buFont typeface="Wingdings" pitchFamily="2" charset="2"/>
              <a:buChar char="Ø"/>
            </a:pPr>
            <a:r>
              <a:rPr lang="en-US" dirty="0" smtClean="0"/>
              <a:t>Development</a:t>
            </a:r>
          </a:p>
          <a:p>
            <a:pPr>
              <a:buFont typeface="Wingdings" pitchFamily="2" charset="2"/>
              <a:buChar char="Ø"/>
            </a:pPr>
            <a:r>
              <a:rPr lang="en-US" dirty="0" smtClean="0"/>
              <a:t>Design</a:t>
            </a:r>
          </a:p>
          <a:p>
            <a:pPr>
              <a:buFont typeface="Wingdings" pitchFamily="2" charset="2"/>
              <a:buChar char="Ø"/>
            </a:pPr>
            <a:r>
              <a:rPr lang="en-US" dirty="0" smtClean="0"/>
              <a:t>Construction</a:t>
            </a:r>
          </a:p>
          <a:p>
            <a:pPr>
              <a:buFont typeface="Wingdings" pitchFamily="2" charset="2"/>
              <a:buChar char="Ø"/>
            </a:pPr>
            <a:r>
              <a:rPr lang="en-US" dirty="0" smtClean="0"/>
              <a:t>Production</a:t>
            </a:r>
          </a:p>
          <a:p>
            <a:pPr>
              <a:buFont typeface="Wingdings" pitchFamily="2" charset="2"/>
              <a:buChar char="Ø"/>
            </a:pPr>
            <a:r>
              <a:rPr lang="en-US" dirty="0" smtClean="0"/>
              <a:t>Maintenance</a:t>
            </a:r>
          </a:p>
          <a:p>
            <a:pPr>
              <a:buFont typeface="Wingdings" pitchFamily="2" charset="2"/>
              <a:buChar char="Ø"/>
            </a:pPr>
            <a:r>
              <a:rPr lang="en-US" dirty="0" smtClean="0"/>
              <a:t>Rehabilitation</a:t>
            </a:r>
          </a:p>
          <a:p>
            <a:pPr>
              <a:buFont typeface="Wingdings" pitchFamily="2" charset="2"/>
              <a:buChar char="Ø"/>
            </a:pPr>
            <a:r>
              <a:rPr lang="en-US" dirty="0" smtClean="0"/>
              <a:t>Management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Responsibilities</a:t>
            </a:r>
            <a:endParaRPr lang="en-US" b="1"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Transform dream into reality</a:t>
            </a:r>
          </a:p>
          <a:p>
            <a:pPr>
              <a:buFont typeface="Wingdings" pitchFamily="2" charset="2"/>
              <a:buChar char="Ø"/>
            </a:pPr>
            <a:r>
              <a:rPr lang="en-US" dirty="0" smtClean="0"/>
              <a:t>Ensure safety</a:t>
            </a:r>
          </a:p>
          <a:p>
            <a:pPr>
              <a:buFont typeface="Wingdings" pitchFamily="2" charset="2"/>
              <a:buChar char="Ø"/>
            </a:pPr>
            <a:r>
              <a:rPr lang="en-US" dirty="0" smtClean="0"/>
              <a:t>Make cost effective</a:t>
            </a:r>
          </a:p>
          <a:p>
            <a:pPr>
              <a:buFont typeface="Wingdings" pitchFamily="2" charset="2"/>
              <a:buChar char="Ø"/>
            </a:pPr>
            <a:r>
              <a:rPr lang="en-US" dirty="0" smtClean="0"/>
              <a:t>Maintain transparency</a:t>
            </a:r>
          </a:p>
          <a:p>
            <a:pPr>
              <a:buFont typeface="Wingdings" pitchFamily="2" charset="2"/>
              <a:buChar char="Ø"/>
            </a:pPr>
            <a:r>
              <a:rPr lang="en-US" dirty="0" smtClean="0"/>
              <a:t>Be efficient</a:t>
            </a:r>
          </a:p>
          <a:p>
            <a:pPr>
              <a:buFont typeface="Wingdings" pitchFamily="2" charset="2"/>
              <a:buChar char="Ø"/>
            </a:pPr>
            <a:r>
              <a:rPr lang="en-US" dirty="0" smtClean="0"/>
              <a:t>Involve society</a:t>
            </a:r>
          </a:p>
          <a:p>
            <a:pPr>
              <a:buFont typeface="Wingdings" pitchFamily="2" charset="2"/>
              <a:buChar char="Ø"/>
            </a:pPr>
            <a:r>
              <a:rPr lang="en-US" dirty="0" smtClean="0"/>
              <a:t>Solve problems</a:t>
            </a:r>
          </a:p>
          <a:p>
            <a:pPr>
              <a:buFont typeface="Wingdings" pitchFamily="2" charset="2"/>
              <a:buChar char="Ø"/>
            </a:pPr>
            <a:r>
              <a:rPr lang="en-US" dirty="0" smtClean="0"/>
              <a:t>Take proper decision</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Liability and Negligence</a:t>
            </a:r>
            <a:br>
              <a:rPr lang="en-US" dirty="0" smtClean="0"/>
            </a:br>
            <a:endParaRPr lang="en-US" dirty="0"/>
          </a:p>
        </p:txBody>
      </p:sp>
      <p:sp>
        <p:nvSpPr>
          <p:cNvPr id="3" name="Content Placeholder 2"/>
          <p:cNvSpPr>
            <a:spLocks noGrp="1"/>
          </p:cNvSpPr>
          <p:nvPr>
            <p:ph idx="1"/>
          </p:nvPr>
        </p:nvSpPr>
        <p:spPr>
          <a:xfrm>
            <a:off x="304800" y="1066800"/>
            <a:ext cx="8610600" cy="5334000"/>
          </a:xfrm>
        </p:spPr>
        <p:txBody>
          <a:bodyPr>
            <a:normAutofit fontScale="92500" lnSpcReduction="20000"/>
          </a:bodyPr>
          <a:lstStyle/>
          <a:p>
            <a:pPr algn="just">
              <a:buFont typeface="Wingdings" pitchFamily="2" charset="2"/>
              <a:buChar char="Ø"/>
            </a:pPr>
            <a:r>
              <a:rPr lang="en-US" dirty="0" smtClean="0"/>
              <a:t> Liability is a troublesome responsibility.</a:t>
            </a:r>
          </a:p>
          <a:p>
            <a:pPr algn="just">
              <a:buFont typeface="Wingdings" pitchFamily="2" charset="2"/>
              <a:buChar char="Ø"/>
            </a:pPr>
            <a:r>
              <a:rPr lang="en-US" dirty="0" smtClean="0"/>
              <a:t> It is a legal binding or an obligation.</a:t>
            </a:r>
          </a:p>
          <a:p>
            <a:pPr algn="just">
              <a:buFont typeface="Wingdings" pitchFamily="2" charset="2"/>
              <a:buChar char="Ø"/>
            </a:pPr>
            <a:r>
              <a:rPr lang="en-US" dirty="0" smtClean="0"/>
              <a:t> Engineers are active actors in the society to</a:t>
            </a:r>
          </a:p>
          <a:p>
            <a:pPr algn="just">
              <a:buNone/>
            </a:pPr>
            <a:r>
              <a:rPr lang="en-US" dirty="0" smtClean="0"/>
              <a:t>	raise the life of people by creating facilities and</a:t>
            </a:r>
          </a:p>
          <a:p>
            <a:pPr algn="just">
              <a:buNone/>
            </a:pPr>
            <a:r>
              <a:rPr lang="en-US" dirty="0" smtClean="0"/>
              <a:t>	services.</a:t>
            </a:r>
          </a:p>
          <a:p>
            <a:pPr algn="just">
              <a:buFont typeface="Wingdings" pitchFamily="2" charset="2"/>
              <a:buChar char="Ø"/>
            </a:pPr>
            <a:r>
              <a:rPr lang="en-US" dirty="0" smtClean="0"/>
              <a:t>When enough attentions towards all parties are</a:t>
            </a:r>
          </a:p>
          <a:p>
            <a:pPr algn="just">
              <a:buNone/>
            </a:pPr>
            <a:r>
              <a:rPr lang="en-US" dirty="0" smtClean="0"/>
              <a:t>	not paid, liabilities are likely to occur</a:t>
            </a:r>
          </a:p>
          <a:p>
            <a:pPr algn="just">
              <a:buFont typeface="Wingdings" pitchFamily="2" charset="2"/>
              <a:buChar char="Ø"/>
            </a:pPr>
            <a:r>
              <a:rPr lang="en-US" dirty="0" smtClean="0"/>
              <a:t> Liabilities occur because of negligence in performance.</a:t>
            </a:r>
          </a:p>
          <a:p>
            <a:pPr algn="just">
              <a:buFont typeface="Wingdings" pitchFamily="2" charset="2"/>
              <a:buChar char="Ø"/>
            </a:pPr>
            <a:r>
              <a:rPr lang="en-US" dirty="0" smtClean="0"/>
              <a:t>The liabilities that most engineers face are tort</a:t>
            </a:r>
          </a:p>
          <a:p>
            <a:pPr algn="just">
              <a:buNone/>
            </a:pPr>
            <a:r>
              <a:rPr lang="en-US" dirty="0" smtClean="0"/>
              <a:t>	liability.</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Tort liability</a:t>
            </a:r>
            <a:br>
              <a:rPr lang="en-US" b="1" dirty="0" smtClean="0"/>
            </a:br>
            <a:endParaRPr lang="en-US" b="1" dirty="0"/>
          </a:p>
        </p:txBody>
      </p:sp>
      <p:sp>
        <p:nvSpPr>
          <p:cNvPr id="3" name="Content Placeholder 2"/>
          <p:cNvSpPr>
            <a:spLocks noGrp="1"/>
          </p:cNvSpPr>
          <p:nvPr>
            <p:ph idx="1"/>
          </p:nvPr>
        </p:nvSpPr>
        <p:spPr>
          <a:xfrm>
            <a:off x="457200" y="1143000"/>
            <a:ext cx="8382000" cy="4983163"/>
          </a:xfrm>
        </p:spPr>
        <p:txBody>
          <a:bodyPr>
            <a:normAutofit/>
          </a:bodyPr>
          <a:lstStyle/>
          <a:p>
            <a:pPr algn="just">
              <a:buFont typeface="Wingdings" pitchFamily="2" charset="2"/>
              <a:buChar char="Ø"/>
            </a:pPr>
            <a:r>
              <a:rPr lang="en-US" dirty="0" smtClean="0"/>
              <a:t>Sometimes while performing engineering</a:t>
            </a:r>
          </a:p>
          <a:p>
            <a:pPr algn="just">
              <a:buNone/>
            </a:pPr>
            <a:r>
              <a:rPr lang="en-US" dirty="0" smtClean="0"/>
              <a:t>	duties, engineers happen to harm or damage to other unconcerned, nonrelated person or property.</a:t>
            </a:r>
          </a:p>
          <a:p>
            <a:pPr algn="just">
              <a:buFont typeface="Wingdings" pitchFamily="2" charset="2"/>
              <a:buChar char="Ø"/>
            </a:pPr>
            <a:r>
              <a:rPr lang="en-US" dirty="0" smtClean="0"/>
              <a:t>The engineer performs job more attentively towards their clients, but even doing so, they happen to cause damages or harms to those who are not related to the jobs at all.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Tort liability</a:t>
            </a:r>
            <a:br>
              <a:rPr lang="en-US" b="1" dirty="0" smtClean="0"/>
            </a:br>
            <a:endParaRPr lang="en-US" b="1" dirty="0"/>
          </a:p>
        </p:txBody>
      </p:sp>
      <p:sp>
        <p:nvSpPr>
          <p:cNvPr id="3" name="Content Placeholder 2"/>
          <p:cNvSpPr>
            <a:spLocks noGrp="1"/>
          </p:cNvSpPr>
          <p:nvPr>
            <p:ph idx="1"/>
          </p:nvPr>
        </p:nvSpPr>
        <p:spPr>
          <a:xfrm>
            <a:off x="381000" y="1219200"/>
            <a:ext cx="8458200" cy="4906963"/>
          </a:xfrm>
        </p:spPr>
        <p:txBody>
          <a:bodyPr>
            <a:normAutofit/>
          </a:bodyPr>
          <a:lstStyle/>
          <a:p>
            <a:pPr algn="just">
              <a:buFont typeface="Wingdings" pitchFamily="2" charset="2"/>
              <a:buChar char="Ø"/>
            </a:pPr>
            <a:r>
              <a:rPr lang="en-US" dirty="0" smtClean="0"/>
              <a:t>That happens because of unnecessary negligence in doing jobs.</a:t>
            </a:r>
          </a:p>
          <a:p>
            <a:pPr algn="just">
              <a:buFont typeface="Wingdings" pitchFamily="2" charset="2"/>
              <a:buChar char="Ø"/>
            </a:pPr>
            <a:r>
              <a:rPr lang="en-US" dirty="0" smtClean="0"/>
              <a:t> Incidental negligence seeks compensation for the damages.</a:t>
            </a:r>
          </a:p>
          <a:p>
            <a:pPr algn="just">
              <a:buFont typeface="Wingdings" pitchFamily="2" charset="2"/>
              <a:buChar char="Ø"/>
            </a:pPr>
            <a:r>
              <a:rPr lang="en-US" dirty="0" smtClean="0"/>
              <a:t> The kind of negligence that harm unrelated person or property and seek compensation is a tort liability.</a:t>
            </a:r>
          </a:p>
          <a:p>
            <a:pPr algn="just">
              <a:buFont typeface="Wingdings" pitchFamily="2" charset="2"/>
              <a:buChar char="Ø"/>
            </a:pPr>
            <a:r>
              <a:rPr lang="en-US" dirty="0" smtClean="0"/>
              <a:t> A "tort" is some kind of wrongful act that causes harm to someone else.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Negligence and Liabilities</a:t>
            </a:r>
            <a:endParaRPr lang="en-US" dirty="0"/>
          </a:p>
        </p:txBody>
      </p:sp>
      <p:sp>
        <p:nvSpPr>
          <p:cNvPr id="3" name="Content Placeholder 2"/>
          <p:cNvSpPr>
            <a:spLocks noGrp="1"/>
          </p:cNvSpPr>
          <p:nvPr>
            <p:ph idx="1"/>
          </p:nvPr>
        </p:nvSpPr>
        <p:spPr>
          <a:xfrm>
            <a:off x="381000" y="1143000"/>
            <a:ext cx="8382000" cy="5410200"/>
          </a:xfrm>
        </p:spPr>
        <p:txBody>
          <a:bodyPr>
            <a:normAutofit fontScale="85000" lnSpcReduction="20000"/>
          </a:bodyPr>
          <a:lstStyle/>
          <a:p>
            <a:pPr algn="just">
              <a:buNone/>
            </a:pPr>
            <a:r>
              <a:rPr lang="en-US" dirty="0" smtClean="0"/>
              <a:t>Negligence in duty results in liabilities to stakeholder whose life, health or property is damaged. Conditions for establishment of professional negligence: </a:t>
            </a:r>
          </a:p>
          <a:p>
            <a:pPr algn="just">
              <a:buFont typeface="Wingdings" pitchFamily="2" charset="2"/>
              <a:buChar char="Ø"/>
            </a:pPr>
            <a:r>
              <a:rPr lang="en-US" dirty="0" smtClean="0"/>
              <a:t> Duty: Unless there is a contractual duty to perform a work there is no negligence in the performance of the work. </a:t>
            </a:r>
          </a:p>
          <a:p>
            <a:pPr algn="just">
              <a:buFont typeface="Wingdings" pitchFamily="2" charset="2"/>
              <a:buChar char="Ø"/>
            </a:pPr>
            <a:r>
              <a:rPr lang="en-US" dirty="0" smtClean="0"/>
              <a:t> Breach: Unless there is a breach of the terms and conditions of an agreement, professional negligence cannot be proved. </a:t>
            </a:r>
          </a:p>
          <a:p>
            <a:pPr algn="just">
              <a:buFont typeface="Wingdings" pitchFamily="2" charset="2"/>
              <a:buChar char="Ø"/>
            </a:pPr>
            <a:r>
              <a:rPr lang="en-US" dirty="0" smtClean="0"/>
              <a:t> Damages: Unless there is a specific damage to the claimant, professional negligence cannot be established. </a:t>
            </a:r>
          </a:p>
          <a:p>
            <a:pPr algn="just">
              <a:buFont typeface="Wingdings" pitchFamily="2" charset="2"/>
              <a:buChar char="Ø"/>
            </a:pPr>
            <a:r>
              <a:rPr lang="en-US" dirty="0" smtClean="0"/>
              <a:t> Proximate cause: There should be direct (one-to-one) relation between the specific action of a professional and the damage resulted by the action to the claimant.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t>
            </a:r>
            <a:br>
              <a:rPr lang="en-US" b="1" dirty="0" smtClean="0"/>
            </a:br>
            <a:r>
              <a:rPr lang="en-US" b="1" dirty="0" smtClean="0"/>
              <a:t>Occupation</a:t>
            </a:r>
            <a:br>
              <a:rPr lang="en-US" b="1" dirty="0" smtClean="0"/>
            </a:br>
            <a:endParaRPr lang="en-US" b="1" dirty="0"/>
          </a:p>
        </p:txBody>
      </p:sp>
      <p:sp>
        <p:nvSpPr>
          <p:cNvPr id="3" name="Content Placeholder 2"/>
          <p:cNvSpPr>
            <a:spLocks noGrp="1"/>
          </p:cNvSpPr>
          <p:nvPr>
            <p:ph idx="1"/>
          </p:nvPr>
        </p:nvSpPr>
        <p:spPr>
          <a:xfrm>
            <a:off x="228600" y="1143000"/>
            <a:ext cx="8610600" cy="4983163"/>
          </a:xfrm>
        </p:spPr>
        <p:txBody>
          <a:bodyPr>
            <a:normAutofit fontScale="92500" lnSpcReduction="10000"/>
          </a:bodyPr>
          <a:lstStyle/>
          <a:p>
            <a:pPr algn="just">
              <a:buFont typeface="Wingdings" pitchFamily="2" charset="2"/>
              <a:buChar char="Ø"/>
            </a:pPr>
            <a:r>
              <a:rPr lang="en-US" dirty="0" smtClean="0"/>
              <a:t>Occupation refers to the kind of economic activity </a:t>
            </a:r>
            <a:r>
              <a:rPr lang="en-US" dirty="0" err="1" smtClean="0"/>
              <a:t>endeavoured</a:t>
            </a:r>
            <a:r>
              <a:rPr lang="en-US" dirty="0" smtClean="0"/>
              <a:t> by a person regularly for earning money. When someone engages or occupies himself, most of the time, in any economic activity, that activity is known as their occupation.</a:t>
            </a:r>
          </a:p>
          <a:p>
            <a:pPr algn="just">
              <a:buFont typeface="Wingdings" pitchFamily="2" charset="2"/>
              <a:buChar char="Ø"/>
            </a:pPr>
            <a:r>
              <a:rPr lang="en-US" b="1" dirty="0" smtClean="0"/>
              <a:t>Example</a:t>
            </a:r>
            <a:r>
              <a:rPr lang="en-US" dirty="0" smtClean="0"/>
              <a:t>: Drivers, shopkeepers, a government servant, clerks, accountants, etc.</a:t>
            </a:r>
          </a:p>
          <a:p>
            <a:pPr algn="just">
              <a:buFont typeface="Wingdings" pitchFamily="2" charset="2"/>
              <a:buChar char="Ø"/>
            </a:pPr>
            <a:r>
              <a:rPr lang="en-US" dirty="0" smtClean="0"/>
              <a:t>An occupation does not necessarily require specialized schooling in a particular stream. Physical or mental both kinds of jobs are included in an occupation.(business, employment, profession)</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Three sources of liability:</a:t>
            </a:r>
            <a:endParaRPr lang="en-US" dirty="0"/>
          </a:p>
        </p:txBody>
      </p:sp>
      <p:sp>
        <p:nvSpPr>
          <p:cNvPr id="3" name="Content Placeholder 2"/>
          <p:cNvSpPr>
            <a:spLocks noGrp="1"/>
          </p:cNvSpPr>
          <p:nvPr>
            <p:ph idx="1"/>
          </p:nvPr>
        </p:nvSpPr>
        <p:spPr>
          <a:xfrm>
            <a:off x="304800" y="838200"/>
            <a:ext cx="8534400" cy="5715000"/>
          </a:xfrm>
        </p:spPr>
        <p:txBody>
          <a:bodyPr>
            <a:noAutofit/>
          </a:bodyPr>
          <a:lstStyle/>
          <a:p>
            <a:pPr algn="just">
              <a:buNone/>
            </a:pPr>
            <a:r>
              <a:rPr lang="en-US" sz="2600" dirty="0" smtClean="0"/>
              <a:t>a) </a:t>
            </a:r>
            <a:r>
              <a:rPr lang="en-US" sz="2600" b="1" dirty="0" smtClean="0"/>
              <a:t>Liabilities due to contract: </a:t>
            </a:r>
            <a:r>
              <a:rPr lang="en-US" sz="2600" dirty="0" smtClean="0"/>
              <a:t>liable to fulfill all terms of contract; if there is no contract, legally, there is no liability under this category. An engineer is liable for loss of damage due to breach of contract clauses. Contract law imposes liability on a party for promises that the first has made to another party; liability related to loss of a single person’s life/property.</a:t>
            </a:r>
          </a:p>
          <a:p>
            <a:pPr algn="just">
              <a:buNone/>
            </a:pPr>
            <a:r>
              <a:rPr lang="en-US" sz="2600" dirty="0" smtClean="0"/>
              <a:t> b) </a:t>
            </a:r>
            <a:r>
              <a:rPr lang="en-US" sz="2600" b="1" dirty="0" smtClean="0"/>
              <a:t>Liabilities due to criminal law: </a:t>
            </a:r>
            <a:r>
              <a:rPr lang="en-US" sz="2600" dirty="0" smtClean="0"/>
              <a:t>liable to follow all prevailing laws of nation, breach of law related to design, construction and implementation of design can result in criminal case, whether there is damage or not. Criminal law imposes liability on a party due to illegal/ criminal acts; defendant has a liability to the government/state. </a:t>
            </a:r>
          </a:p>
          <a:p>
            <a:pPr algn="just">
              <a:buNone/>
            </a:pPr>
            <a:endParaRPr lang="en-US" sz="2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Three sources of liability:</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buNone/>
            </a:pPr>
            <a:r>
              <a:rPr lang="en-US" dirty="0" smtClean="0"/>
              <a:t>c)</a:t>
            </a:r>
            <a:r>
              <a:rPr lang="en-US" b="1" dirty="0" smtClean="0"/>
              <a:t>Liabilities due to tort: </a:t>
            </a:r>
            <a:r>
              <a:rPr lang="en-US" dirty="0" smtClean="0"/>
              <a:t>liable to prevent customers/users of products and services from loss or damage; even if there is no specific contract and no laws have been breached, an engineers can be held liable for loss or damage to the customer due to the use of services and products designed, constructed, or implemented by the engineer. Pre-information or pre-warning or disclaimer can prevent an engineer from liability due to tort. Tort provision is a legal mechanism for compensating individuals injured by others, whether deliberate or not; directed toward the compensation of individuals, rather than the public.</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Two types of liability:</a:t>
            </a:r>
            <a:endParaRPr lang="en-US" dirty="0"/>
          </a:p>
        </p:txBody>
      </p:sp>
      <p:sp>
        <p:nvSpPr>
          <p:cNvPr id="3" name="Content Placeholder 2"/>
          <p:cNvSpPr>
            <a:spLocks noGrp="1"/>
          </p:cNvSpPr>
          <p:nvPr>
            <p:ph idx="1"/>
          </p:nvPr>
        </p:nvSpPr>
        <p:spPr>
          <a:xfrm>
            <a:off x="457200" y="990600"/>
            <a:ext cx="8382000" cy="5715000"/>
          </a:xfrm>
        </p:spPr>
        <p:txBody>
          <a:bodyPr>
            <a:normAutofit fontScale="85000" lnSpcReduction="10000"/>
          </a:bodyPr>
          <a:lstStyle/>
          <a:p>
            <a:pPr algn="just">
              <a:buNone/>
            </a:pPr>
            <a:r>
              <a:rPr lang="en-US" b="1" dirty="0" smtClean="0">
                <a:solidFill>
                  <a:srgbClr val="FF0000"/>
                </a:solidFill>
              </a:rPr>
              <a:t>Vicarious Liability: </a:t>
            </a:r>
          </a:p>
          <a:p>
            <a:pPr algn="just">
              <a:buFont typeface="Wingdings" pitchFamily="2" charset="2"/>
              <a:buChar char="Ø"/>
            </a:pPr>
            <a:r>
              <a:rPr lang="en-US" dirty="0" smtClean="0"/>
              <a:t>Vicarious liability is a word which combined with two elements which are vicarious and liability. Vicarious means felt or experienced by reading or watching about somebody else to do something rather than by doing it yourself.</a:t>
            </a:r>
          </a:p>
          <a:p>
            <a:pPr algn="just">
              <a:buFont typeface="Wingdings" pitchFamily="2" charset="2"/>
              <a:buChar char="Ø"/>
            </a:pPr>
            <a:r>
              <a:rPr lang="en-US" dirty="0" smtClean="0"/>
              <a:t>And, liability means the state of being legally responsible for something.  Therefore, vicarious can be defined as a concept used to impose strict liability on a person who does not have primary liability, that is, not at fault. </a:t>
            </a:r>
          </a:p>
          <a:p>
            <a:pPr algn="just">
              <a:buFont typeface="Wingdings" pitchFamily="2" charset="2"/>
              <a:buChar char="Ø"/>
            </a:pPr>
            <a:r>
              <a:rPr lang="en-US" dirty="0" smtClean="0"/>
              <a:t>Vicarious liability is not a tort. Literally, it means that one person is liable for the torts of another. The employer is liable for the torts of his employee. </a:t>
            </a:r>
          </a:p>
          <a:p>
            <a:pPr algn="just">
              <a:buNone/>
            </a:pPr>
            <a:endParaRPr lang="en-US" b="1" dirty="0" smtClean="0">
              <a:solidFill>
                <a:srgbClr val="FF0000"/>
              </a:solidFill>
            </a:endParaRPr>
          </a:p>
          <a:p>
            <a:pPr algn="just">
              <a:buNone/>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Vicarious liability:</a:t>
            </a:r>
            <a:endParaRPr lang="en-US" dirty="0"/>
          </a:p>
        </p:txBody>
      </p:sp>
      <p:sp>
        <p:nvSpPr>
          <p:cNvPr id="3" name="Content Placeholder 2"/>
          <p:cNvSpPr>
            <a:spLocks noGrp="1"/>
          </p:cNvSpPr>
          <p:nvPr>
            <p:ph idx="1"/>
          </p:nvPr>
        </p:nvSpPr>
        <p:spPr>
          <a:xfrm>
            <a:off x="381000" y="990600"/>
            <a:ext cx="8458200" cy="5638800"/>
          </a:xfrm>
        </p:spPr>
        <p:txBody>
          <a:bodyPr>
            <a:normAutofit fontScale="85000" lnSpcReduction="20000"/>
          </a:bodyPr>
          <a:lstStyle/>
          <a:p>
            <a:pPr algn="just">
              <a:buFont typeface="Wingdings" pitchFamily="2" charset="2"/>
              <a:buChar char="Ø"/>
            </a:pPr>
            <a:r>
              <a:rPr lang="en-US" dirty="0" smtClean="0"/>
              <a:t>A company or a contractor/sub-contractor is liable for the acts of its own and its employees. Three tests are used to ascertain the degree of vicarious liability. </a:t>
            </a:r>
          </a:p>
          <a:p>
            <a:pPr algn="just">
              <a:buNone/>
            </a:pPr>
            <a:r>
              <a:rPr lang="en-US" dirty="0" smtClean="0"/>
              <a:t>– </a:t>
            </a:r>
            <a:r>
              <a:rPr lang="en-US" b="1" dirty="0" smtClean="0"/>
              <a:t>Control test: </a:t>
            </a:r>
            <a:r>
              <a:rPr lang="en-US" dirty="0" smtClean="0"/>
              <a:t>degree of liability depends on level of control a company has on its staff or contractor; the more control a company has over a person (employee) the more liable the company is. </a:t>
            </a:r>
          </a:p>
          <a:p>
            <a:pPr algn="just">
              <a:buNone/>
            </a:pPr>
            <a:r>
              <a:rPr lang="en-US" b="1" dirty="0" smtClean="0"/>
              <a:t>– Business integration test: </a:t>
            </a:r>
            <a:r>
              <a:rPr lang="en-US" dirty="0" smtClean="0"/>
              <a:t>degree of liability depends on level of business integration; the more the work of a person is integrated into the work of a company, the more liable the company is for the acts of the person, even if the person is not a direct employee of the company. </a:t>
            </a:r>
          </a:p>
          <a:p>
            <a:pPr algn="just">
              <a:buNone/>
            </a:pPr>
            <a:r>
              <a:rPr lang="en-US" b="1" dirty="0" smtClean="0"/>
              <a:t>– Multiple test: </a:t>
            </a:r>
            <a:r>
              <a:rPr lang="en-US" dirty="0" smtClean="0"/>
              <a:t>Control test, business integration test, and other related factors are taken into consideration to determine the degree of liability. </a:t>
            </a:r>
          </a:p>
          <a:p>
            <a:pPr algn="just"/>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Partnership Liability:</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Liability of the partners in tort: The partners of a company are liable for the acts of one (or more) of its other partners.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762000"/>
          </a:xfrm>
        </p:spPr>
        <p:txBody>
          <a:bodyPr>
            <a:normAutofit fontScale="90000"/>
          </a:bodyPr>
          <a:lstStyle/>
          <a:p>
            <a:pPr algn="l"/>
            <a:r>
              <a:rPr lang="en-US" dirty="0" smtClean="0"/>
              <a:t>Liabilities of an engineer in project design</a:t>
            </a:r>
            <a:endParaRPr lang="en-US" dirty="0"/>
          </a:p>
        </p:txBody>
      </p:sp>
      <p:sp>
        <p:nvSpPr>
          <p:cNvPr id="3" name="Content Placeholder 2"/>
          <p:cNvSpPr>
            <a:spLocks noGrp="1"/>
          </p:cNvSpPr>
          <p:nvPr>
            <p:ph idx="1"/>
          </p:nvPr>
        </p:nvSpPr>
        <p:spPr>
          <a:xfrm>
            <a:off x="304800" y="990600"/>
            <a:ext cx="8382000" cy="5486400"/>
          </a:xfrm>
        </p:spPr>
        <p:txBody>
          <a:bodyPr>
            <a:noAutofit/>
          </a:bodyPr>
          <a:lstStyle/>
          <a:p>
            <a:pPr algn="just">
              <a:buFont typeface="Wingdings" pitchFamily="2" charset="2"/>
              <a:buChar char="Ø"/>
            </a:pPr>
            <a:r>
              <a:rPr lang="en-US" sz="2200" b="1" dirty="0" smtClean="0"/>
              <a:t> Fitness for purpose: </a:t>
            </a:r>
            <a:r>
              <a:rPr lang="en-US" sz="2200" dirty="0" smtClean="0"/>
              <a:t>The design of a project (overall and component-wise) should be proper to serve the purpose of the project.</a:t>
            </a:r>
          </a:p>
          <a:p>
            <a:pPr algn="just">
              <a:buFont typeface="Wingdings" pitchFamily="2" charset="2"/>
              <a:buChar char="Ø"/>
            </a:pPr>
            <a:r>
              <a:rPr lang="en-US" sz="2200" dirty="0" smtClean="0"/>
              <a:t> </a:t>
            </a:r>
            <a:r>
              <a:rPr lang="en-US" sz="2200" b="1" dirty="0" smtClean="0"/>
              <a:t>Negligent misstatement: </a:t>
            </a:r>
            <a:r>
              <a:rPr lang="en-US" sz="2200" dirty="0" smtClean="0"/>
              <a:t>The designers and professionals are expected not to make any negligent or unsubstantiated misstatements. </a:t>
            </a:r>
          </a:p>
          <a:p>
            <a:pPr algn="just">
              <a:buFont typeface="Wingdings" pitchFamily="2" charset="2"/>
              <a:buChar char="Ø"/>
            </a:pPr>
            <a:r>
              <a:rPr lang="en-US" sz="2200" b="1" dirty="0" smtClean="0"/>
              <a:t> Statutes, bylaws and building regulations/codes: </a:t>
            </a:r>
            <a:r>
              <a:rPr lang="en-US" sz="2200" dirty="0" smtClean="0"/>
              <a:t>It is the duty of the designers and professionals to make themselves fully aware of the statutes, bylaws and codes related to their professional practice. </a:t>
            </a:r>
          </a:p>
          <a:p>
            <a:pPr algn="just">
              <a:buFont typeface="Wingdings" pitchFamily="2" charset="2"/>
              <a:buChar char="Ø"/>
            </a:pPr>
            <a:r>
              <a:rPr lang="en-US" sz="2200" b="1" dirty="0" smtClean="0"/>
              <a:t> Examination of site above and below the ground: </a:t>
            </a:r>
            <a:r>
              <a:rPr lang="en-US" sz="2200" dirty="0" smtClean="0"/>
              <a:t>Before finalizing a design, a designer should know the conditions of the site above and below the ground. </a:t>
            </a:r>
          </a:p>
          <a:p>
            <a:pPr algn="just">
              <a:buFont typeface="Wingdings" pitchFamily="2" charset="2"/>
              <a:buChar char="Ø"/>
            </a:pPr>
            <a:r>
              <a:rPr lang="en-US" sz="2200" dirty="0" smtClean="0"/>
              <a:t> </a:t>
            </a:r>
            <a:r>
              <a:rPr lang="en-US" sz="2200" b="1" dirty="0" smtClean="0"/>
              <a:t>Public and private rights: </a:t>
            </a:r>
            <a:r>
              <a:rPr lang="en-US" sz="2200" dirty="0" smtClean="0"/>
              <a:t>The design of a project should not contradict with the public and private rights of the client and others who may be affected by the design implementation.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639762"/>
          </a:xfrm>
        </p:spPr>
        <p:txBody>
          <a:bodyPr>
            <a:normAutofit fontScale="90000"/>
          </a:bodyPr>
          <a:lstStyle/>
          <a:p>
            <a:r>
              <a:rPr lang="en-US" sz="3800" b="1" dirty="0" smtClean="0"/>
              <a:t>Liabilities of an engineer in project design</a:t>
            </a:r>
            <a:endParaRPr lang="en-US" sz="3800" b="1" dirty="0"/>
          </a:p>
        </p:txBody>
      </p:sp>
      <p:sp>
        <p:nvSpPr>
          <p:cNvPr id="3" name="Content Placeholder 2"/>
          <p:cNvSpPr>
            <a:spLocks noGrp="1"/>
          </p:cNvSpPr>
          <p:nvPr>
            <p:ph idx="1"/>
          </p:nvPr>
        </p:nvSpPr>
        <p:spPr>
          <a:xfrm>
            <a:off x="457200" y="1066800"/>
            <a:ext cx="8229600" cy="5638800"/>
          </a:xfrm>
        </p:spPr>
        <p:txBody>
          <a:bodyPr>
            <a:normAutofit fontScale="62500" lnSpcReduction="20000"/>
          </a:bodyPr>
          <a:lstStyle/>
          <a:p>
            <a:pPr algn="just">
              <a:buFont typeface="Wingdings" pitchFamily="2" charset="2"/>
              <a:buChar char="Ø"/>
            </a:pPr>
            <a:r>
              <a:rPr lang="en-US" sz="3700" dirty="0" smtClean="0"/>
              <a:t> </a:t>
            </a:r>
            <a:r>
              <a:rPr lang="en-US" sz="3800" b="1" dirty="0" smtClean="0"/>
              <a:t>Plans, drawings and specifications: </a:t>
            </a:r>
            <a:r>
              <a:rPr lang="en-US" sz="3800" dirty="0" smtClean="0"/>
              <a:t>The design should include detailed plan, drawing, and specification of each component of the project and equipment</a:t>
            </a:r>
          </a:p>
          <a:p>
            <a:pPr algn="just">
              <a:buFont typeface="Wingdings" pitchFamily="2" charset="2"/>
              <a:buChar char="Ø"/>
            </a:pPr>
            <a:r>
              <a:rPr lang="en-US" sz="3800" dirty="0" smtClean="0"/>
              <a:t> </a:t>
            </a:r>
            <a:r>
              <a:rPr lang="en-US" sz="3800" b="1" dirty="0" smtClean="0"/>
              <a:t>Materials (quantity, quality and availability): </a:t>
            </a:r>
            <a:r>
              <a:rPr lang="en-US" sz="3800" dirty="0" smtClean="0"/>
              <a:t>The details of the quantity and quality of materials to be used in a project should be specifically mentioned. The availability of the materials should be kept in mind while selecting the material types. </a:t>
            </a:r>
          </a:p>
          <a:p>
            <a:pPr algn="just">
              <a:buFont typeface="Wingdings" pitchFamily="2" charset="2"/>
              <a:buChar char="Ø"/>
            </a:pPr>
            <a:r>
              <a:rPr lang="en-US" sz="3800" dirty="0" smtClean="0"/>
              <a:t> </a:t>
            </a:r>
            <a:r>
              <a:rPr lang="en-US" sz="3800" b="1" dirty="0" smtClean="0"/>
              <a:t>Novel, risky design and employers’ interference in design: </a:t>
            </a:r>
            <a:r>
              <a:rPr lang="en-US" sz="3800" dirty="0" smtClean="0"/>
              <a:t>A designer may choose to use novel and risky design, and may decide to incorporate employer/client’s idea in the design. However, the designer is ultimately responsible for the safety &amp; fitness for purpose of the design implementation. </a:t>
            </a:r>
          </a:p>
          <a:p>
            <a:pPr algn="just">
              <a:buFont typeface="Wingdings" pitchFamily="2" charset="2"/>
              <a:buChar char="Ø"/>
            </a:pPr>
            <a:r>
              <a:rPr lang="en-US" sz="3800" dirty="0" smtClean="0"/>
              <a:t> </a:t>
            </a:r>
            <a:r>
              <a:rPr lang="en-US" sz="3800" b="1" dirty="0" smtClean="0"/>
              <a:t>Revision of design during construction: </a:t>
            </a:r>
            <a:r>
              <a:rPr lang="en-US" sz="3800" dirty="0" smtClean="0"/>
              <a:t>Even if the design is revised during construction, the designer is ultimately responsible for the safety &amp; fitness for purpose of the design implementation.</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1066800"/>
          </a:xfrm>
        </p:spPr>
        <p:txBody>
          <a:bodyPr>
            <a:noAutofit/>
          </a:bodyPr>
          <a:lstStyle/>
          <a:p>
            <a:r>
              <a:rPr lang="en-US" sz="3600" b="1" dirty="0" smtClean="0"/>
              <a:t>Liabilities of engineers in project construction and implementation </a:t>
            </a:r>
            <a:endParaRPr lang="en-US" sz="3600" dirty="0"/>
          </a:p>
        </p:txBody>
      </p:sp>
      <p:sp>
        <p:nvSpPr>
          <p:cNvPr id="3" name="Content Placeholder 2"/>
          <p:cNvSpPr>
            <a:spLocks noGrp="1"/>
          </p:cNvSpPr>
          <p:nvPr>
            <p:ph idx="1"/>
          </p:nvPr>
        </p:nvSpPr>
        <p:spPr>
          <a:xfrm>
            <a:off x="457200" y="1447800"/>
            <a:ext cx="8229600" cy="4952999"/>
          </a:xfrm>
        </p:spPr>
        <p:txBody>
          <a:bodyPr>
            <a:normAutofit fontScale="92500" lnSpcReduction="10000"/>
          </a:bodyPr>
          <a:lstStyle/>
          <a:p>
            <a:pPr algn="just">
              <a:buFont typeface="Wingdings" pitchFamily="2" charset="2"/>
              <a:buChar char="Ø"/>
            </a:pPr>
            <a:r>
              <a:rPr lang="en-US" dirty="0" smtClean="0"/>
              <a:t>Completion of project in time, within budget </a:t>
            </a:r>
          </a:p>
          <a:p>
            <a:pPr algn="just">
              <a:buFont typeface="Wingdings" pitchFamily="2" charset="2"/>
              <a:buChar char="Ø"/>
            </a:pPr>
            <a:r>
              <a:rPr lang="en-US" dirty="0" smtClean="0"/>
              <a:t> With quality: material, workmanship, method of construction </a:t>
            </a:r>
          </a:p>
          <a:p>
            <a:pPr algn="just">
              <a:buFont typeface="Wingdings" pitchFamily="2" charset="2"/>
              <a:buChar char="Ø"/>
            </a:pPr>
            <a:r>
              <a:rPr lang="en-US" dirty="0" smtClean="0"/>
              <a:t> Consistency: in quality, form</a:t>
            </a:r>
          </a:p>
          <a:p>
            <a:pPr algn="just">
              <a:buFont typeface="Wingdings" pitchFamily="2" charset="2"/>
              <a:buChar char="Ø"/>
            </a:pPr>
            <a:r>
              <a:rPr lang="en-US" dirty="0" smtClean="0"/>
              <a:t> Safety and welfare of project workers, people living in and around project area, and people travelling through or visiting the project area </a:t>
            </a:r>
          </a:p>
          <a:p>
            <a:pPr algn="just">
              <a:buFont typeface="Wingdings" pitchFamily="2" charset="2"/>
              <a:buChar char="Ø"/>
            </a:pPr>
            <a:r>
              <a:rPr lang="en-US" dirty="0" smtClean="0"/>
              <a:t> Follow applicable laws, rules, regulations, guidelines, conventions, codes and bylaws </a:t>
            </a:r>
          </a:p>
          <a:p>
            <a:pPr algn="just">
              <a:buFont typeface="Wingdings" pitchFamily="2" charset="2"/>
              <a:buChar char="Ø"/>
            </a:pPr>
            <a:r>
              <a:rPr lang="en-US" dirty="0" smtClean="0"/>
              <a:t> Meet social obligations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92162"/>
          </a:xfrm>
        </p:spPr>
        <p:txBody>
          <a:bodyPr>
            <a:noAutofit/>
          </a:bodyPr>
          <a:lstStyle/>
          <a:p>
            <a:r>
              <a:rPr lang="en-US" sz="4000" b="1" dirty="0" smtClean="0"/>
              <a:t/>
            </a:r>
            <a:br>
              <a:rPr lang="en-US" sz="4000" b="1" dirty="0" smtClean="0"/>
            </a:br>
            <a:r>
              <a:rPr lang="en-US" sz="4000" b="1" dirty="0" smtClean="0"/>
              <a:t>Characteristics of </a:t>
            </a:r>
            <a:r>
              <a:rPr lang="en-US" sz="4000" b="1" dirty="0"/>
              <a:t>a</a:t>
            </a:r>
            <a:r>
              <a:rPr lang="en-US" sz="4000" b="1" dirty="0" smtClean="0"/>
              <a:t> Profession</a:t>
            </a:r>
            <a:r>
              <a:rPr lang="en-US" sz="4000" b="1" dirty="0"/>
              <a:t/>
            </a:r>
            <a:br>
              <a:rPr lang="en-US" sz="4000" b="1" dirty="0"/>
            </a:br>
            <a:endParaRPr lang="en-US" sz="4000" b="1" dirty="0"/>
          </a:p>
        </p:txBody>
      </p:sp>
      <p:sp>
        <p:nvSpPr>
          <p:cNvPr id="3" name="Content Placeholder 2"/>
          <p:cNvSpPr>
            <a:spLocks noGrp="1"/>
          </p:cNvSpPr>
          <p:nvPr>
            <p:ph idx="1"/>
          </p:nvPr>
        </p:nvSpPr>
        <p:spPr>
          <a:xfrm>
            <a:off x="457200" y="914400"/>
            <a:ext cx="8305800" cy="5562600"/>
          </a:xfrm>
        </p:spPr>
        <p:txBody>
          <a:bodyPr>
            <a:normAutofit fontScale="85000" lnSpcReduction="20000"/>
          </a:bodyPr>
          <a:lstStyle/>
          <a:p>
            <a:pPr algn="just">
              <a:buNone/>
            </a:pPr>
            <a:r>
              <a:rPr lang="en-US" b="1" i="1" dirty="0" smtClean="0"/>
              <a:t>1.Great </a:t>
            </a:r>
            <a:r>
              <a:rPr lang="en-US" b="1" i="1" dirty="0"/>
              <a:t>responsibility</a:t>
            </a:r>
          </a:p>
          <a:p>
            <a:pPr algn="just"/>
            <a:r>
              <a:rPr lang="en-US" dirty="0"/>
              <a:t>Professionals deal in matters of vital importance to their clients and are therefore entrusted with grave responsibilities and obligations. Given these inherent obligations, professional work typically involves circumstances where carelessness, inadequate skill, or breach of ethics would be significantly damaging to the client and/or his fortunes.</a:t>
            </a:r>
          </a:p>
          <a:p>
            <a:pPr algn="just">
              <a:buNone/>
            </a:pPr>
            <a:r>
              <a:rPr lang="en-US" b="1" i="1" dirty="0" smtClean="0"/>
              <a:t>2.Accountability</a:t>
            </a:r>
            <a:endParaRPr lang="en-US" b="1" i="1" dirty="0"/>
          </a:p>
          <a:p>
            <a:pPr algn="just"/>
            <a:r>
              <a:rPr lang="en-US" dirty="0"/>
              <a:t>Professionals hold themselves ultimately accountable for the quality of their work with the client. The profession may or may not have mechanisms in place to reinforce and ensure adherence to this principle among its members. If not, the individual professional will (e.g. guarantees and/or contractual provisions).</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Characteristics of a Profession</a:t>
            </a:r>
            <a:endParaRPr lang="en-US" dirty="0"/>
          </a:p>
        </p:txBody>
      </p:sp>
      <p:sp>
        <p:nvSpPr>
          <p:cNvPr id="3" name="Content Placeholder 2"/>
          <p:cNvSpPr>
            <a:spLocks noGrp="1"/>
          </p:cNvSpPr>
          <p:nvPr>
            <p:ph idx="1"/>
          </p:nvPr>
        </p:nvSpPr>
        <p:spPr>
          <a:xfrm>
            <a:off x="304800" y="990600"/>
            <a:ext cx="8610600" cy="5638800"/>
          </a:xfrm>
        </p:spPr>
        <p:txBody>
          <a:bodyPr>
            <a:normAutofit fontScale="85000" lnSpcReduction="20000"/>
          </a:bodyPr>
          <a:lstStyle/>
          <a:p>
            <a:pPr algn="just">
              <a:buNone/>
            </a:pPr>
            <a:r>
              <a:rPr lang="en-US" b="1" i="1" dirty="0" smtClean="0"/>
              <a:t>3.Based </a:t>
            </a:r>
            <a:r>
              <a:rPr lang="en-US" b="1" i="1" dirty="0"/>
              <a:t>on specialized, theoretical knowledge</a:t>
            </a:r>
          </a:p>
          <a:p>
            <a:pPr algn="just"/>
            <a:r>
              <a:rPr lang="en-US" dirty="0"/>
              <a:t>Professionals render specialized services based on theory, knowledge, and skills that are most often peculiar to their profession and generally beyond the understanding and/or capability of those outside of the profession. Sometimes, this specialization will extend to access to the tools and technologies used in the profession.</a:t>
            </a:r>
          </a:p>
          <a:p>
            <a:pPr algn="just">
              <a:buNone/>
            </a:pPr>
            <a:r>
              <a:rPr lang="en-US" b="1" i="1" dirty="0" smtClean="0"/>
              <a:t>4.Institutional </a:t>
            </a:r>
            <a:r>
              <a:rPr lang="en-US" b="1" i="1" dirty="0"/>
              <a:t>preparation</a:t>
            </a:r>
          </a:p>
          <a:p>
            <a:pPr algn="just"/>
            <a:r>
              <a:rPr lang="en-US" dirty="0"/>
              <a:t>Professions typically require a significant period of hands-on, practical experience in the protected company of senior members before aspirants are recognized as professionals. After this provisional period, ongoing education toward professional development is compulsory. A profession may or may not require formal credentials and/or other standards for admission.</a:t>
            </a:r>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8635</TotalTime>
  <Words>5991</Words>
  <Application>Microsoft Office PowerPoint</Application>
  <PresentationFormat>On-screen Show (4:3)</PresentationFormat>
  <Paragraphs>482</Paragraphs>
  <Slides>77</Slides>
  <Notes>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Chapter-2</vt:lpstr>
      <vt:lpstr>Profession: Definition &amp; Characteristics</vt:lpstr>
      <vt:lpstr>Profession</vt:lpstr>
      <vt:lpstr> Professionalism </vt:lpstr>
      <vt:lpstr>Profession........</vt:lpstr>
      <vt:lpstr>Profession.......</vt:lpstr>
      <vt:lpstr>  Occupation </vt:lpstr>
      <vt:lpstr> Characteristics of a Profession </vt:lpstr>
      <vt:lpstr>Characteristics of a Profession</vt:lpstr>
      <vt:lpstr>Characteristics of a Profession</vt:lpstr>
      <vt:lpstr>Characteristics of a Profession</vt:lpstr>
      <vt:lpstr>Characteristics of a Profession</vt:lpstr>
      <vt:lpstr> Relationship of engineering profession to other professions </vt:lpstr>
      <vt:lpstr>Slide 14</vt:lpstr>
      <vt:lpstr>Slide 15</vt:lpstr>
      <vt:lpstr> Examples of un-professional behavior of an engineer: </vt:lpstr>
      <vt:lpstr> Examples of un-professional........ </vt:lpstr>
      <vt:lpstr> Examples of un-professional........ </vt:lpstr>
      <vt:lpstr> Ethics </vt:lpstr>
      <vt:lpstr> Ethics </vt:lpstr>
      <vt:lpstr> Morals </vt:lpstr>
      <vt:lpstr> Difference between Ethics and Moral </vt:lpstr>
      <vt:lpstr>Case A</vt:lpstr>
      <vt:lpstr>Case A</vt:lpstr>
      <vt:lpstr>Case B</vt:lpstr>
      <vt:lpstr>Case B</vt:lpstr>
      <vt:lpstr>Case C</vt:lpstr>
      <vt:lpstr>Case C</vt:lpstr>
      <vt:lpstr>Codes of ethics</vt:lpstr>
      <vt:lpstr>ABET Code of Ethics for Engineers</vt:lpstr>
      <vt:lpstr>IEEE Code of Ethics</vt:lpstr>
      <vt:lpstr>IEEE Code of Ethics</vt:lpstr>
      <vt:lpstr>American Society of Civil Engineers        (ASCE)</vt:lpstr>
      <vt:lpstr>ASCE</vt:lpstr>
      <vt:lpstr>ASCE</vt:lpstr>
      <vt:lpstr>NEC code of ethics</vt:lpstr>
      <vt:lpstr>NEC code of ethics</vt:lpstr>
      <vt:lpstr>NEC code of ethics</vt:lpstr>
      <vt:lpstr>Moral dilemma on ethical decision making</vt:lpstr>
      <vt:lpstr> Characteristics of Ethical Decision Making </vt:lpstr>
      <vt:lpstr> Characteristics of Ethical Decision Making </vt:lpstr>
      <vt:lpstr>The steps of the ethical decision making process</vt:lpstr>
      <vt:lpstr> Gather the facts</vt:lpstr>
      <vt:lpstr>Define the ethical issue(s)</vt:lpstr>
      <vt:lpstr>Identify the affected parties</vt:lpstr>
      <vt:lpstr>Identify the consequences</vt:lpstr>
      <vt:lpstr>Identify the relevant principles, rights, and justice issues</vt:lpstr>
      <vt:lpstr>Consider your character &amp; integrity</vt:lpstr>
      <vt:lpstr>Think creatively about potential actions</vt:lpstr>
      <vt:lpstr>Check your gut</vt:lpstr>
      <vt:lpstr>Decide on your course of action and prepare responses to those who may oppose your position</vt:lpstr>
      <vt:lpstr>How to Resolve Ethical Dilemmas</vt:lpstr>
      <vt:lpstr>Forms of unethical conduct</vt:lpstr>
      <vt:lpstr>Reasons making difficult to follow codes of conduct</vt:lpstr>
      <vt:lpstr>How to Evaluate Solutions : Some Theories</vt:lpstr>
      <vt:lpstr>Eternal law of ethics.</vt:lpstr>
      <vt:lpstr>Utilitarian law of ethics</vt:lpstr>
      <vt:lpstr>Universalism law of ethics</vt:lpstr>
      <vt:lpstr>Distributive justice law of ethics</vt:lpstr>
      <vt:lpstr>Personal liberty law of ethics</vt:lpstr>
      <vt:lpstr>Duties of the engineer </vt:lpstr>
      <vt:lpstr>Resources</vt:lpstr>
      <vt:lpstr>Contribution </vt:lpstr>
      <vt:lpstr>Functions</vt:lpstr>
      <vt:lpstr>Responsibilities</vt:lpstr>
      <vt:lpstr>Liability and Negligence </vt:lpstr>
      <vt:lpstr> Tort liability </vt:lpstr>
      <vt:lpstr> Tort liability </vt:lpstr>
      <vt:lpstr>Negligence and Liabilities</vt:lpstr>
      <vt:lpstr>Three sources of liability:</vt:lpstr>
      <vt:lpstr>Three sources of liability:</vt:lpstr>
      <vt:lpstr>Two types of liability:</vt:lpstr>
      <vt:lpstr>Vicarious liability:</vt:lpstr>
      <vt:lpstr>Partnership Liability:</vt:lpstr>
      <vt:lpstr>Liabilities of an engineer in project design</vt:lpstr>
      <vt:lpstr>Liabilities of an engineer in project design</vt:lpstr>
      <vt:lpstr>Liabilities of engineers in project construction and implementation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Rabindra</dc:creator>
  <cp:lastModifiedBy>Rabindra</cp:lastModifiedBy>
  <cp:revision>41</cp:revision>
  <dcterms:created xsi:type="dcterms:W3CDTF">2018-05-18T07:01:33Z</dcterms:created>
  <dcterms:modified xsi:type="dcterms:W3CDTF">2018-06-14T12:09:23Z</dcterms:modified>
</cp:coreProperties>
</file>