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1" r:id="rId6"/>
    <p:sldId id="262" r:id="rId7"/>
    <p:sldId id="263" r:id="rId8"/>
    <p:sldId id="264" r:id="rId9"/>
    <p:sldId id="265" r:id="rId10"/>
    <p:sldId id="267" r:id="rId11"/>
    <p:sldId id="268" r:id="rId12"/>
    <p:sldId id="270" r:id="rId13"/>
    <p:sldId id="269" r:id="rId14"/>
    <p:sldId id="271" r:id="rId15"/>
    <p:sldId id="272" r:id="rId16"/>
    <p:sldId id="273" r:id="rId17"/>
    <p:sldId id="274" r:id="rId18"/>
    <p:sldId id="275" r:id="rId19"/>
    <p:sldId id="276" r:id="rId20"/>
    <p:sldId id="304" r:id="rId21"/>
    <p:sldId id="277" r:id="rId22"/>
    <p:sldId id="278" r:id="rId23"/>
    <p:sldId id="280" r:id="rId24"/>
    <p:sldId id="279" r:id="rId25"/>
    <p:sldId id="281" r:id="rId26"/>
    <p:sldId id="282" r:id="rId27"/>
    <p:sldId id="305" r:id="rId28"/>
    <p:sldId id="306" r:id="rId29"/>
    <p:sldId id="307" r:id="rId30"/>
    <p:sldId id="308" r:id="rId31"/>
    <p:sldId id="309" r:id="rId32"/>
    <p:sldId id="315" r:id="rId33"/>
    <p:sldId id="310" r:id="rId34"/>
    <p:sldId id="316" r:id="rId35"/>
    <p:sldId id="311" r:id="rId36"/>
    <p:sldId id="318" r:id="rId37"/>
    <p:sldId id="320" r:id="rId38"/>
    <p:sldId id="319" r:id="rId39"/>
    <p:sldId id="312" r:id="rId40"/>
    <p:sldId id="313" r:id="rId41"/>
    <p:sldId id="314" r:id="rId42"/>
    <p:sldId id="321" r:id="rId43"/>
    <p:sldId id="330" r:id="rId44"/>
    <p:sldId id="331" r:id="rId45"/>
    <p:sldId id="333" r:id="rId46"/>
    <p:sldId id="322" r:id="rId47"/>
    <p:sldId id="323" r:id="rId48"/>
    <p:sldId id="324" r:id="rId49"/>
    <p:sldId id="325" r:id="rId50"/>
    <p:sldId id="326" r:id="rId51"/>
    <p:sldId id="327" r:id="rId52"/>
    <p:sldId id="328" r:id="rId53"/>
    <p:sldId id="32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DCA30-412D-4990-B193-5D3038F56FE9}" type="doc">
      <dgm:prSet loTypeId="urn:microsoft.com/office/officeart/2005/8/layout/radial3" loCatId="relationship" qsTypeId="urn:microsoft.com/office/officeart/2005/8/quickstyle/simple1" qsCatId="simple" csTypeId="urn:microsoft.com/office/officeart/2005/8/colors/colorful2" csCatId="colorful" phldr="1"/>
      <dgm:spPr/>
      <dgm:t>
        <a:bodyPr/>
        <a:lstStyle/>
        <a:p>
          <a:endParaRPr lang="en-IN"/>
        </a:p>
      </dgm:t>
    </dgm:pt>
    <dgm:pt modelId="{E0C73A38-B81B-46E8-B8F5-97B404ADF55C}">
      <dgm:prSet phldrT="[Text]" custT="1"/>
      <dgm:spPr/>
      <dgm:t>
        <a:bodyPr/>
        <a:lstStyle/>
        <a:p>
          <a:r>
            <a:rPr lang="en-US" sz="2000" b="0" dirty="0" smtClean="0"/>
            <a:t>Industry 4.0</a:t>
          </a:r>
          <a:endParaRPr lang="en-IN" sz="2000" b="0" dirty="0"/>
        </a:p>
      </dgm:t>
    </dgm:pt>
    <dgm:pt modelId="{48715DA3-88F7-4DF9-886A-4A014DA05A15}" type="parTrans" cxnId="{76886799-D58F-434D-A94A-F68BCC966898}">
      <dgm:prSet/>
      <dgm:spPr/>
      <dgm:t>
        <a:bodyPr/>
        <a:lstStyle/>
        <a:p>
          <a:endParaRPr lang="en-IN" sz="3200" b="1"/>
        </a:p>
      </dgm:t>
    </dgm:pt>
    <dgm:pt modelId="{C1D64499-50EC-45B0-9A8C-136E8C386A7C}" type="sibTrans" cxnId="{76886799-D58F-434D-A94A-F68BCC966898}">
      <dgm:prSet/>
      <dgm:spPr/>
      <dgm:t>
        <a:bodyPr/>
        <a:lstStyle/>
        <a:p>
          <a:endParaRPr lang="en-IN" sz="3200" b="1"/>
        </a:p>
      </dgm:t>
    </dgm:pt>
    <dgm:pt modelId="{7ECE611C-A0D3-4845-A229-5394F7FAD63D}">
      <dgm:prSet phldrT="[Text]" custT="1"/>
      <dgm:spPr/>
      <dgm:t>
        <a:bodyPr/>
        <a:lstStyle/>
        <a:p>
          <a:r>
            <a:rPr lang="en-US" sz="1200" b="1" dirty="0" smtClean="0"/>
            <a:t>Autonomous Robots</a:t>
          </a:r>
          <a:endParaRPr lang="en-IN" sz="1200" b="1" dirty="0"/>
        </a:p>
      </dgm:t>
    </dgm:pt>
    <dgm:pt modelId="{D94A8BF9-FF56-470C-933D-7B7B0623D84C}" type="parTrans" cxnId="{F78EA137-705F-4009-9BD0-1DF0B163C7C0}">
      <dgm:prSet custT="1"/>
      <dgm:spPr/>
      <dgm:t>
        <a:bodyPr/>
        <a:lstStyle/>
        <a:p>
          <a:endParaRPr lang="en-IN" sz="900" b="1"/>
        </a:p>
      </dgm:t>
    </dgm:pt>
    <dgm:pt modelId="{1115934C-195B-4B7F-B252-6218200F79B2}" type="sibTrans" cxnId="{F78EA137-705F-4009-9BD0-1DF0B163C7C0}">
      <dgm:prSet/>
      <dgm:spPr/>
      <dgm:t>
        <a:bodyPr/>
        <a:lstStyle/>
        <a:p>
          <a:endParaRPr lang="en-IN" sz="3200" b="1"/>
        </a:p>
      </dgm:t>
    </dgm:pt>
    <dgm:pt modelId="{D50D5996-10E3-4946-9886-083A9EDA8456}">
      <dgm:prSet phldrT="[Text]" custT="1"/>
      <dgm:spPr/>
      <dgm:t>
        <a:bodyPr/>
        <a:lstStyle/>
        <a:p>
          <a:r>
            <a:rPr lang="en-US" sz="1200" b="1" dirty="0" smtClean="0"/>
            <a:t>Simulation</a:t>
          </a:r>
          <a:endParaRPr lang="en-IN" sz="1200" b="1" dirty="0"/>
        </a:p>
      </dgm:t>
    </dgm:pt>
    <dgm:pt modelId="{EEC72665-3B8B-440C-91AC-8C1514B75B38}" type="parTrans" cxnId="{D4FF5D23-7C68-4879-8D06-E72769FE1F0A}">
      <dgm:prSet custT="1"/>
      <dgm:spPr/>
      <dgm:t>
        <a:bodyPr/>
        <a:lstStyle/>
        <a:p>
          <a:endParaRPr lang="en-IN" sz="900" b="1"/>
        </a:p>
      </dgm:t>
    </dgm:pt>
    <dgm:pt modelId="{C1D27899-8776-4019-A0A1-754568344BC3}" type="sibTrans" cxnId="{D4FF5D23-7C68-4879-8D06-E72769FE1F0A}">
      <dgm:prSet/>
      <dgm:spPr/>
      <dgm:t>
        <a:bodyPr/>
        <a:lstStyle/>
        <a:p>
          <a:endParaRPr lang="en-IN" sz="3200" b="1"/>
        </a:p>
      </dgm:t>
    </dgm:pt>
    <dgm:pt modelId="{B3123B04-1BC4-4AFC-B4B3-0358DE88019C}">
      <dgm:prSet phldrT="[Text]" custT="1"/>
      <dgm:spPr/>
      <dgm:t>
        <a:bodyPr/>
        <a:lstStyle/>
        <a:p>
          <a:r>
            <a:rPr lang="en-IN" sz="1200" b="1" dirty="0" smtClean="0"/>
            <a:t>Artificial </a:t>
          </a:r>
          <a:r>
            <a:rPr lang="en-IN" sz="1200" b="1" dirty="0" err="1" smtClean="0"/>
            <a:t>Inteligence</a:t>
          </a:r>
          <a:endParaRPr lang="en-IN" sz="1200" b="1" dirty="0"/>
        </a:p>
      </dgm:t>
    </dgm:pt>
    <dgm:pt modelId="{16038D7A-5BD2-4909-A4F8-827CF6CBB1A6}" type="parTrans" cxnId="{0EEC4EED-B0E4-401C-8054-59664D2A1759}">
      <dgm:prSet custT="1"/>
      <dgm:spPr/>
      <dgm:t>
        <a:bodyPr/>
        <a:lstStyle/>
        <a:p>
          <a:endParaRPr lang="en-IN" sz="900" b="1"/>
        </a:p>
      </dgm:t>
    </dgm:pt>
    <dgm:pt modelId="{E45F5BE1-5BF9-4507-AC50-87746071106F}" type="sibTrans" cxnId="{0EEC4EED-B0E4-401C-8054-59664D2A1759}">
      <dgm:prSet/>
      <dgm:spPr/>
      <dgm:t>
        <a:bodyPr/>
        <a:lstStyle/>
        <a:p>
          <a:endParaRPr lang="en-IN" sz="3200" b="1"/>
        </a:p>
      </dgm:t>
    </dgm:pt>
    <dgm:pt modelId="{F13D8F6B-04DB-4A60-8C6A-DE60DB10A7A4}">
      <dgm:prSet phldrT="[Text]" custT="1"/>
      <dgm:spPr/>
      <dgm:t>
        <a:bodyPr/>
        <a:lstStyle/>
        <a:p>
          <a:r>
            <a:rPr lang="en-IN" sz="1200" b="1" dirty="0" smtClean="0"/>
            <a:t>3D Printing</a:t>
          </a:r>
          <a:endParaRPr lang="en-IN" sz="1200" b="1" dirty="0"/>
        </a:p>
      </dgm:t>
    </dgm:pt>
    <dgm:pt modelId="{DBE86913-CF11-42D5-A859-2E047834F6DF}" type="parTrans" cxnId="{ED4091B6-CE34-4109-9978-82F839F5A644}">
      <dgm:prSet custT="1"/>
      <dgm:spPr/>
      <dgm:t>
        <a:bodyPr/>
        <a:lstStyle/>
        <a:p>
          <a:endParaRPr lang="en-IN" sz="900" b="1"/>
        </a:p>
      </dgm:t>
    </dgm:pt>
    <dgm:pt modelId="{B3EAD190-D7AB-4B8D-B785-DBCE1D918421}" type="sibTrans" cxnId="{ED4091B6-CE34-4109-9978-82F839F5A644}">
      <dgm:prSet/>
      <dgm:spPr/>
      <dgm:t>
        <a:bodyPr/>
        <a:lstStyle/>
        <a:p>
          <a:endParaRPr lang="en-IN" sz="3200" b="1"/>
        </a:p>
      </dgm:t>
    </dgm:pt>
    <dgm:pt modelId="{54647F84-C79B-447B-B77A-9006062532FF}">
      <dgm:prSet phldrT="[Text]" custT="1"/>
      <dgm:spPr/>
      <dgm:t>
        <a:bodyPr/>
        <a:lstStyle/>
        <a:p>
          <a:r>
            <a:rPr lang="en-US" sz="1200" b="1" dirty="0" smtClean="0"/>
            <a:t>Industrial Internet of Things</a:t>
          </a:r>
        </a:p>
      </dgm:t>
    </dgm:pt>
    <dgm:pt modelId="{4F470782-2369-4102-8AFE-FDD8450E9D6E}" type="parTrans" cxnId="{8A17E750-993D-4024-B7E1-C40F5A292188}">
      <dgm:prSet custT="1"/>
      <dgm:spPr/>
      <dgm:t>
        <a:bodyPr/>
        <a:lstStyle/>
        <a:p>
          <a:endParaRPr lang="en-IN" sz="900" b="1"/>
        </a:p>
      </dgm:t>
    </dgm:pt>
    <dgm:pt modelId="{240340BD-DD21-40A5-99E0-06C2ACCBC522}" type="sibTrans" cxnId="{8A17E750-993D-4024-B7E1-C40F5A292188}">
      <dgm:prSet/>
      <dgm:spPr/>
      <dgm:t>
        <a:bodyPr/>
        <a:lstStyle/>
        <a:p>
          <a:endParaRPr lang="en-IN" sz="3200" b="1"/>
        </a:p>
      </dgm:t>
    </dgm:pt>
    <dgm:pt modelId="{EFE771FD-2AB3-4D93-8C3B-A0D707A7B195}">
      <dgm:prSet phldrT="[Text]" custT="1"/>
      <dgm:spPr/>
      <dgm:t>
        <a:bodyPr/>
        <a:lstStyle/>
        <a:p>
          <a:r>
            <a:rPr lang="en-US" sz="1200" b="1" dirty="0" smtClean="0"/>
            <a:t>Augmented reality/Virtual Reality</a:t>
          </a:r>
        </a:p>
      </dgm:t>
    </dgm:pt>
    <dgm:pt modelId="{B30E7B8E-BE67-4FB4-B1E1-92FA416AE78B}" type="parTrans" cxnId="{82EB483E-B791-4A66-9DD7-6CE223FDB61F}">
      <dgm:prSet custT="1"/>
      <dgm:spPr/>
      <dgm:t>
        <a:bodyPr/>
        <a:lstStyle/>
        <a:p>
          <a:endParaRPr lang="en-IN" sz="900" b="1"/>
        </a:p>
      </dgm:t>
    </dgm:pt>
    <dgm:pt modelId="{19D061DB-515E-4761-B8CE-B6B29ABEA3C7}" type="sibTrans" cxnId="{82EB483E-B791-4A66-9DD7-6CE223FDB61F}">
      <dgm:prSet/>
      <dgm:spPr/>
      <dgm:t>
        <a:bodyPr/>
        <a:lstStyle/>
        <a:p>
          <a:endParaRPr lang="en-IN" sz="3200" b="1"/>
        </a:p>
      </dgm:t>
    </dgm:pt>
    <dgm:pt modelId="{E693BE9B-54B8-41E0-85FF-5490FED8BDB2}">
      <dgm:prSet phldrT="[Text]" custT="1"/>
      <dgm:spPr/>
      <dgm:t>
        <a:bodyPr/>
        <a:lstStyle/>
        <a:p>
          <a:r>
            <a:rPr lang="en-US" sz="1200" b="1" dirty="0" smtClean="0"/>
            <a:t>Big data analytics</a:t>
          </a:r>
        </a:p>
      </dgm:t>
    </dgm:pt>
    <dgm:pt modelId="{0733B29A-95B6-41DD-97E8-BC6C1A365939}" type="parTrans" cxnId="{02268701-004C-401F-9A1D-302247ABB06E}">
      <dgm:prSet custT="1"/>
      <dgm:spPr/>
      <dgm:t>
        <a:bodyPr/>
        <a:lstStyle/>
        <a:p>
          <a:endParaRPr lang="en-IN" sz="900" b="1"/>
        </a:p>
      </dgm:t>
    </dgm:pt>
    <dgm:pt modelId="{33AC9A80-F58A-490D-BA3B-525EBEDA1850}" type="sibTrans" cxnId="{02268701-004C-401F-9A1D-302247ABB06E}">
      <dgm:prSet/>
      <dgm:spPr/>
      <dgm:t>
        <a:bodyPr/>
        <a:lstStyle/>
        <a:p>
          <a:endParaRPr lang="en-IN" sz="3200" b="1"/>
        </a:p>
      </dgm:t>
    </dgm:pt>
    <dgm:pt modelId="{B89E3D54-DCDC-41CF-B1EF-D7595CEA1675}">
      <dgm:prSet phldrT="[Text]" custT="1"/>
      <dgm:spPr/>
      <dgm:t>
        <a:bodyPr/>
        <a:lstStyle/>
        <a:p>
          <a:r>
            <a:rPr lang="en-US" sz="1200" b="1" dirty="0" smtClean="0"/>
            <a:t>Cyber Security</a:t>
          </a:r>
        </a:p>
      </dgm:t>
    </dgm:pt>
    <dgm:pt modelId="{1336F9A0-6ABA-4E0F-907B-91CF4FAE909E}" type="parTrans" cxnId="{B81831A1-2CF1-4682-9760-8EE7FF693752}">
      <dgm:prSet/>
      <dgm:spPr/>
      <dgm:t>
        <a:bodyPr/>
        <a:lstStyle/>
        <a:p>
          <a:endParaRPr lang="en-IN"/>
        </a:p>
      </dgm:t>
    </dgm:pt>
    <dgm:pt modelId="{1B03DA99-8DAC-4962-B4D1-74D11AD27506}" type="sibTrans" cxnId="{B81831A1-2CF1-4682-9760-8EE7FF693752}">
      <dgm:prSet/>
      <dgm:spPr/>
      <dgm:t>
        <a:bodyPr/>
        <a:lstStyle/>
        <a:p>
          <a:endParaRPr lang="en-IN"/>
        </a:p>
      </dgm:t>
    </dgm:pt>
    <dgm:pt modelId="{C56B6F1D-631F-4DF1-BF2F-429AB61402ED}" type="pres">
      <dgm:prSet presAssocID="{DDCDCA30-412D-4990-B193-5D3038F56FE9}" presName="composite" presStyleCnt="0">
        <dgm:presLayoutVars>
          <dgm:chMax val="1"/>
          <dgm:dir/>
          <dgm:resizeHandles val="exact"/>
        </dgm:presLayoutVars>
      </dgm:prSet>
      <dgm:spPr/>
      <dgm:t>
        <a:bodyPr/>
        <a:lstStyle/>
        <a:p>
          <a:endParaRPr lang="en-IN"/>
        </a:p>
      </dgm:t>
    </dgm:pt>
    <dgm:pt modelId="{1BCE78DE-8E69-4DEE-91B0-1E20947C957C}" type="pres">
      <dgm:prSet presAssocID="{DDCDCA30-412D-4990-B193-5D3038F56FE9}" presName="radial" presStyleCnt="0">
        <dgm:presLayoutVars>
          <dgm:animLvl val="ctr"/>
        </dgm:presLayoutVars>
      </dgm:prSet>
      <dgm:spPr/>
    </dgm:pt>
    <dgm:pt modelId="{F6D2AF64-F223-45B0-B6FC-2F3519C864CE}" type="pres">
      <dgm:prSet presAssocID="{E0C73A38-B81B-46E8-B8F5-97B404ADF55C}" presName="centerShape" presStyleLbl="vennNode1" presStyleIdx="0" presStyleCnt="9"/>
      <dgm:spPr/>
      <dgm:t>
        <a:bodyPr/>
        <a:lstStyle/>
        <a:p>
          <a:endParaRPr lang="en-IN"/>
        </a:p>
      </dgm:t>
    </dgm:pt>
    <dgm:pt modelId="{2C724CD5-A883-4A0B-939B-74E48280E9DE}" type="pres">
      <dgm:prSet presAssocID="{7ECE611C-A0D3-4845-A229-5394F7FAD63D}" presName="node" presStyleLbl="vennNode1" presStyleIdx="1" presStyleCnt="9">
        <dgm:presLayoutVars>
          <dgm:bulletEnabled val="1"/>
        </dgm:presLayoutVars>
      </dgm:prSet>
      <dgm:spPr/>
      <dgm:t>
        <a:bodyPr/>
        <a:lstStyle/>
        <a:p>
          <a:endParaRPr lang="en-IN"/>
        </a:p>
      </dgm:t>
    </dgm:pt>
    <dgm:pt modelId="{68C56F5E-FA53-432F-ABD1-632F5BCE2AB2}" type="pres">
      <dgm:prSet presAssocID="{D50D5996-10E3-4946-9886-083A9EDA8456}" presName="node" presStyleLbl="vennNode1" presStyleIdx="2" presStyleCnt="9">
        <dgm:presLayoutVars>
          <dgm:bulletEnabled val="1"/>
        </dgm:presLayoutVars>
      </dgm:prSet>
      <dgm:spPr/>
      <dgm:t>
        <a:bodyPr/>
        <a:lstStyle/>
        <a:p>
          <a:endParaRPr lang="en-IN"/>
        </a:p>
      </dgm:t>
    </dgm:pt>
    <dgm:pt modelId="{2FF59370-9608-417A-9294-962D51F532B7}" type="pres">
      <dgm:prSet presAssocID="{B3123B04-1BC4-4AFC-B4B3-0358DE88019C}" presName="node" presStyleLbl="vennNode1" presStyleIdx="3" presStyleCnt="9">
        <dgm:presLayoutVars>
          <dgm:bulletEnabled val="1"/>
        </dgm:presLayoutVars>
      </dgm:prSet>
      <dgm:spPr/>
      <dgm:t>
        <a:bodyPr/>
        <a:lstStyle/>
        <a:p>
          <a:endParaRPr lang="en-IN"/>
        </a:p>
      </dgm:t>
    </dgm:pt>
    <dgm:pt modelId="{AED29216-0EC1-4437-8115-CA691B1D7981}" type="pres">
      <dgm:prSet presAssocID="{54647F84-C79B-447B-B77A-9006062532FF}" presName="node" presStyleLbl="vennNode1" presStyleIdx="4" presStyleCnt="9">
        <dgm:presLayoutVars>
          <dgm:bulletEnabled val="1"/>
        </dgm:presLayoutVars>
      </dgm:prSet>
      <dgm:spPr/>
      <dgm:t>
        <a:bodyPr/>
        <a:lstStyle/>
        <a:p>
          <a:endParaRPr lang="en-IN"/>
        </a:p>
      </dgm:t>
    </dgm:pt>
    <dgm:pt modelId="{6F0FE19E-C208-411D-A264-41A84BABA8C9}" type="pres">
      <dgm:prSet presAssocID="{B89E3D54-DCDC-41CF-B1EF-D7595CEA1675}" presName="node" presStyleLbl="vennNode1" presStyleIdx="5" presStyleCnt="9">
        <dgm:presLayoutVars>
          <dgm:bulletEnabled val="1"/>
        </dgm:presLayoutVars>
      </dgm:prSet>
      <dgm:spPr/>
      <dgm:t>
        <a:bodyPr/>
        <a:lstStyle/>
        <a:p>
          <a:endParaRPr lang="en-IN"/>
        </a:p>
      </dgm:t>
    </dgm:pt>
    <dgm:pt modelId="{AA272936-F9B3-40CA-B7BB-08AA5F5B562A}" type="pres">
      <dgm:prSet presAssocID="{F13D8F6B-04DB-4A60-8C6A-DE60DB10A7A4}" presName="node" presStyleLbl="vennNode1" presStyleIdx="6" presStyleCnt="9">
        <dgm:presLayoutVars>
          <dgm:bulletEnabled val="1"/>
        </dgm:presLayoutVars>
      </dgm:prSet>
      <dgm:spPr/>
      <dgm:t>
        <a:bodyPr/>
        <a:lstStyle/>
        <a:p>
          <a:endParaRPr lang="en-IN"/>
        </a:p>
      </dgm:t>
    </dgm:pt>
    <dgm:pt modelId="{E1BB4D84-B716-4CF3-8D54-A8E6D4BF3955}" type="pres">
      <dgm:prSet presAssocID="{EFE771FD-2AB3-4D93-8C3B-A0D707A7B195}" presName="node" presStyleLbl="vennNode1" presStyleIdx="7" presStyleCnt="9">
        <dgm:presLayoutVars>
          <dgm:bulletEnabled val="1"/>
        </dgm:presLayoutVars>
      </dgm:prSet>
      <dgm:spPr/>
      <dgm:t>
        <a:bodyPr/>
        <a:lstStyle/>
        <a:p>
          <a:endParaRPr lang="en-IN"/>
        </a:p>
      </dgm:t>
    </dgm:pt>
    <dgm:pt modelId="{7AC9405D-2050-486C-8C37-8E9C1D1B7313}" type="pres">
      <dgm:prSet presAssocID="{E693BE9B-54B8-41E0-85FF-5490FED8BDB2}" presName="node" presStyleLbl="vennNode1" presStyleIdx="8" presStyleCnt="9">
        <dgm:presLayoutVars>
          <dgm:bulletEnabled val="1"/>
        </dgm:presLayoutVars>
      </dgm:prSet>
      <dgm:spPr/>
      <dgm:t>
        <a:bodyPr/>
        <a:lstStyle/>
        <a:p>
          <a:endParaRPr lang="en-IN"/>
        </a:p>
      </dgm:t>
    </dgm:pt>
  </dgm:ptLst>
  <dgm:cxnLst>
    <dgm:cxn modelId="{BC2E5C41-A2CA-4429-BA46-1B20A6750950}" type="presOf" srcId="{54647F84-C79B-447B-B77A-9006062532FF}" destId="{AED29216-0EC1-4437-8115-CA691B1D7981}" srcOrd="0" destOrd="0" presId="urn:microsoft.com/office/officeart/2005/8/layout/radial3"/>
    <dgm:cxn modelId="{DE725AC6-762A-4B7F-99DD-1F392CA14FD9}" type="presOf" srcId="{DDCDCA30-412D-4990-B193-5D3038F56FE9}" destId="{C56B6F1D-631F-4DF1-BF2F-429AB61402ED}" srcOrd="0" destOrd="0" presId="urn:microsoft.com/office/officeart/2005/8/layout/radial3"/>
    <dgm:cxn modelId="{76886799-D58F-434D-A94A-F68BCC966898}" srcId="{DDCDCA30-412D-4990-B193-5D3038F56FE9}" destId="{E0C73A38-B81B-46E8-B8F5-97B404ADF55C}" srcOrd="0" destOrd="0" parTransId="{48715DA3-88F7-4DF9-886A-4A014DA05A15}" sibTransId="{C1D64499-50EC-45B0-9A8C-136E8C386A7C}"/>
    <dgm:cxn modelId="{173E89A2-9592-4AD8-BE6B-7A9EE1F99B45}" type="presOf" srcId="{E693BE9B-54B8-41E0-85FF-5490FED8BDB2}" destId="{7AC9405D-2050-486C-8C37-8E9C1D1B7313}" srcOrd="0" destOrd="0" presId="urn:microsoft.com/office/officeart/2005/8/layout/radial3"/>
    <dgm:cxn modelId="{D1DA0FE6-D93D-4249-89D3-BB066EE685ED}" type="presOf" srcId="{EFE771FD-2AB3-4D93-8C3B-A0D707A7B195}" destId="{E1BB4D84-B716-4CF3-8D54-A8E6D4BF3955}" srcOrd="0" destOrd="0" presId="urn:microsoft.com/office/officeart/2005/8/layout/radial3"/>
    <dgm:cxn modelId="{8A17E750-993D-4024-B7E1-C40F5A292188}" srcId="{E0C73A38-B81B-46E8-B8F5-97B404ADF55C}" destId="{54647F84-C79B-447B-B77A-9006062532FF}" srcOrd="3" destOrd="0" parTransId="{4F470782-2369-4102-8AFE-FDD8450E9D6E}" sibTransId="{240340BD-DD21-40A5-99E0-06C2ACCBC522}"/>
    <dgm:cxn modelId="{F78EA137-705F-4009-9BD0-1DF0B163C7C0}" srcId="{E0C73A38-B81B-46E8-B8F5-97B404ADF55C}" destId="{7ECE611C-A0D3-4845-A229-5394F7FAD63D}" srcOrd="0" destOrd="0" parTransId="{D94A8BF9-FF56-470C-933D-7B7B0623D84C}" sibTransId="{1115934C-195B-4B7F-B252-6218200F79B2}"/>
    <dgm:cxn modelId="{0EEC4EED-B0E4-401C-8054-59664D2A1759}" srcId="{E0C73A38-B81B-46E8-B8F5-97B404ADF55C}" destId="{B3123B04-1BC4-4AFC-B4B3-0358DE88019C}" srcOrd="2" destOrd="0" parTransId="{16038D7A-5BD2-4909-A4F8-827CF6CBB1A6}" sibTransId="{E45F5BE1-5BF9-4507-AC50-87746071106F}"/>
    <dgm:cxn modelId="{56D7E80B-103C-4B26-BA51-0A16EED671DB}" type="presOf" srcId="{7ECE611C-A0D3-4845-A229-5394F7FAD63D}" destId="{2C724CD5-A883-4A0B-939B-74E48280E9DE}" srcOrd="0" destOrd="0" presId="urn:microsoft.com/office/officeart/2005/8/layout/radial3"/>
    <dgm:cxn modelId="{B81831A1-2CF1-4682-9760-8EE7FF693752}" srcId="{E0C73A38-B81B-46E8-B8F5-97B404ADF55C}" destId="{B89E3D54-DCDC-41CF-B1EF-D7595CEA1675}" srcOrd="4" destOrd="0" parTransId="{1336F9A0-6ABA-4E0F-907B-91CF4FAE909E}" sibTransId="{1B03DA99-8DAC-4962-B4D1-74D11AD27506}"/>
    <dgm:cxn modelId="{1DB0B11B-5E1B-4418-B095-51A7BA5B1483}" type="presOf" srcId="{D50D5996-10E3-4946-9886-083A9EDA8456}" destId="{68C56F5E-FA53-432F-ABD1-632F5BCE2AB2}" srcOrd="0" destOrd="0" presId="urn:microsoft.com/office/officeart/2005/8/layout/radial3"/>
    <dgm:cxn modelId="{D4FF5D23-7C68-4879-8D06-E72769FE1F0A}" srcId="{E0C73A38-B81B-46E8-B8F5-97B404ADF55C}" destId="{D50D5996-10E3-4946-9886-083A9EDA8456}" srcOrd="1" destOrd="0" parTransId="{EEC72665-3B8B-440C-91AC-8C1514B75B38}" sibTransId="{C1D27899-8776-4019-A0A1-754568344BC3}"/>
    <dgm:cxn modelId="{EEBEB6FE-E2BC-4B74-BD78-2A22FBCFAEF8}" type="presOf" srcId="{B3123B04-1BC4-4AFC-B4B3-0358DE88019C}" destId="{2FF59370-9608-417A-9294-962D51F532B7}" srcOrd="0" destOrd="0" presId="urn:microsoft.com/office/officeart/2005/8/layout/radial3"/>
    <dgm:cxn modelId="{F4B7E609-C828-4432-B3AA-A37A4CFF724F}" type="presOf" srcId="{F13D8F6B-04DB-4A60-8C6A-DE60DB10A7A4}" destId="{AA272936-F9B3-40CA-B7BB-08AA5F5B562A}" srcOrd="0" destOrd="0" presId="urn:microsoft.com/office/officeart/2005/8/layout/radial3"/>
    <dgm:cxn modelId="{3B6B7309-3D1C-461D-9F33-6260F487EA1E}" type="presOf" srcId="{B89E3D54-DCDC-41CF-B1EF-D7595CEA1675}" destId="{6F0FE19E-C208-411D-A264-41A84BABA8C9}" srcOrd="0" destOrd="0" presId="urn:microsoft.com/office/officeart/2005/8/layout/radial3"/>
    <dgm:cxn modelId="{02268701-004C-401F-9A1D-302247ABB06E}" srcId="{E0C73A38-B81B-46E8-B8F5-97B404ADF55C}" destId="{E693BE9B-54B8-41E0-85FF-5490FED8BDB2}" srcOrd="7" destOrd="0" parTransId="{0733B29A-95B6-41DD-97E8-BC6C1A365939}" sibTransId="{33AC9A80-F58A-490D-BA3B-525EBEDA1850}"/>
    <dgm:cxn modelId="{5B3A8D25-3D2F-4DAA-9DC6-1252CB68EC49}" type="presOf" srcId="{E0C73A38-B81B-46E8-B8F5-97B404ADF55C}" destId="{F6D2AF64-F223-45B0-B6FC-2F3519C864CE}" srcOrd="0" destOrd="0" presId="urn:microsoft.com/office/officeart/2005/8/layout/radial3"/>
    <dgm:cxn modelId="{ED4091B6-CE34-4109-9978-82F839F5A644}" srcId="{E0C73A38-B81B-46E8-B8F5-97B404ADF55C}" destId="{F13D8F6B-04DB-4A60-8C6A-DE60DB10A7A4}" srcOrd="5" destOrd="0" parTransId="{DBE86913-CF11-42D5-A859-2E047834F6DF}" sibTransId="{B3EAD190-D7AB-4B8D-B785-DBCE1D918421}"/>
    <dgm:cxn modelId="{82EB483E-B791-4A66-9DD7-6CE223FDB61F}" srcId="{E0C73A38-B81B-46E8-B8F5-97B404ADF55C}" destId="{EFE771FD-2AB3-4D93-8C3B-A0D707A7B195}" srcOrd="6" destOrd="0" parTransId="{B30E7B8E-BE67-4FB4-B1E1-92FA416AE78B}" sibTransId="{19D061DB-515E-4761-B8CE-B6B29ABEA3C7}"/>
    <dgm:cxn modelId="{1A9AFF3F-A437-487F-8664-DED4B3EE81D5}" type="presParOf" srcId="{C56B6F1D-631F-4DF1-BF2F-429AB61402ED}" destId="{1BCE78DE-8E69-4DEE-91B0-1E20947C957C}" srcOrd="0" destOrd="0" presId="urn:microsoft.com/office/officeart/2005/8/layout/radial3"/>
    <dgm:cxn modelId="{BB75ECC2-FF9A-425A-85FE-0726248F8BF1}" type="presParOf" srcId="{1BCE78DE-8E69-4DEE-91B0-1E20947C957C}" destId="{F6D2AF64-F223-45B0-B6FC-2F3519C864CE}" srcOrd="0" destOrd="0" presId="urn:microsoft.com/office/officeart/2005/8/layout/radial3"/>
    <dgm:cxn modelId="{38721892-272C-4994-8767-E84F108B6529}" type="presParOf" srcId="{1BCE78DE-8E69-4DEE-91B0-1E20947C957C}" destId="{2C724CD5-A883-4A0B-939B-74E48280E9DE}" srcOrd="1" destOrd="0" presId="urn:microsoft.com/office/officeart/2005/8/layout/radial3"/>
    <dgm:cxn modelId="{08442618-2761-4B67-ABC8-C611EC6BA968}" type="presParOf" srcId="{1BCE78DE-8E69-4DEE-91B0-1E20947C957C}" destId="{68C56F5E-FA53-432F-ABD1-632F5BCE2AB2}" srcOrd="2" destOrd="0" presId="urn:microsoft.com/office/officeart/2005/8/layout/radial3"/>
    <dgm:cxn modelId="{06DDB9FE-517B-48D9-9740-6A3A88ADF6E7}" type="presParOf" srcId="{1BCE78DE-8E69-4DEE-91B0-1E20947C957C}" destId="{2FF59370-9608-417A-9294-962D51F532B7}" srcOrd="3" destOrd="0" presId="urn:microsoft.com/office/officeart/2005/8/layout/radial3"/>
    <dgm:cxn modelId="{0E55B11A-3F2B-4E8F-A2BE-B732BAF49152}" type="presParOf" srcId="{1BCE78DE-8E69-4DEE-91B0-1E20947C957C}" destId="{AED29216-0EC1-4437-8115-CA691B1D7981}" srcOrd="4" destOrd="0" presId="urn:microsoft.com/office/officeart/2005/8/layout/radial3"/>
    <dgm:cxn modelId="{4DD1AC18-0461-4253-9A09-79FA38004B88}" type="presParOf" srcId="{1BCE78DE-8E69-4DEE-91B0-1E20947C957C}" destId="{6F0FE19E-C208-411D-A264-41A84BABA8C9}" srcOrd="5" destOrd="0" presId="urn:microsoft.com/office/officeart/2005/8/layout/radial3"/>
    <dgm:cxn modelId="{10BE6A6A-CD54-4601-B7C5-B03BC6CF63C9}" type="presParOf" srcId="{1BCE78DE-8E69-4DEE-91B0-1E20947C957C}" destId="{AA272936-F9B3-40CA-B7BB-08AA5F5B562A}" srcOrd="6" destOrd="0" presId="urn:microsoft.com/office/officeart/2005/8/layout/radial3"/>
    <dgm:cxn modelId="{113F0C57-002B-4A1F-AA5B-4B992BF60CEB}" type="presParOf" srcId="{1BCE78DE-8E69-4DEE-91B0-1E20947C957C}" destId="{E1BB4D84-B716-4CF3-8D54-A8E6D4BF3955}" srcOrd="7" destOrd="0" presId="urn:microsoft.com/office/officeart/2005/8/layout/radial3"/>
    <dgm:cxn modelId="{BBB6C04D-F400-4C7D-9B3B-F2A7360B52D0}" type="presParOf" srcId="{1BCE78DE-8E69-4DEE-91B0-1E20947C957C}" destId="{7AC9405D-2050-486C-8C37-8E9C1D1B7313}" srcOrd="8"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2AF64-F223-45B0-B6FC-2F3519C864CE}">
      <dsp:nvSpPr>
        <dsp:cNvPr id="0" name=""/>
        <dsp:cNvSpPr/>
      </dsp:nvSpPr>
      <dsp:spPr>
        <a:xfrm>
          <a:off x="2723487" y="1122616"/>
          <a:ext cx="2796692" cy="2796692"/>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0" kern="1200" dirty="0" smtClean="0"/>
            <a:t>Industry 4.0</a:t>
          </a:r>
          <a:endParaRPr lang="en-IN" sz="2000" b="0" kern="1200" dirty="0"/>
        </a:p>
      </dsp:txBody>
      <dsp:txXfrm>
        <a:off x="3133053" y="1532182"/>
        <a:ext cx="1977560" cy="1977560"/>
      </dsp:txXfrm>
    </dsp:sp>
    <dsp:sp modelId="{2C724CD5-A883-4A0B-939B-74E48280E9DE}">
      <dsp:nvSpPr>
        <dsp:cNvPr id="0" name=""/>
        <dsp:cNvSpPr/>
      </dsp:nvSpPr>
      <dsp:spPr>
        <a:xfrm>
          <a:off x="3422660" y="499"/>
          <a:ext cx="1398346" cy="1398346"/>
        </a:xfrm>
        <a:prstGeom prst="ellipse">
          <a:avLst/>
        </a:prstGeom>
        <a:solidFill>
          <a:schemeClr val="accent2">
            <a:alpha val="50000"/>
            <a:hueOff val="585190"/>
            <a:satOff val="-730"/>
            <a:lumOff val="1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Autonomous Robots</a:t>
          </a:r>
          <a:endParaRPr lang="en-IN" sz="1200" b="1" kern="1200" dirty="0"/>
        </a:p>
      </dsp:txBody>
      <dsp:txXfrm>
        <a:off x="3627443" y="205282"/>
        <a:ext cx="988780" cy="988780"/>
      </dsp:txXfrm>
    </dsp:sp>
    <dsp:sp modelId="{68C56F5E-FA53-432F-ABD1-632F5BCE2AB2}">
      <dsp:nvSpPr>
        <dsp:cNvPr id="0" name=""/>
        <dsp:cNvSpPr/>
      </dsp:nvSpPr>
      <dsp:spPr>
        <a:xfrm>
          <a:off x="4710507" y="533942"/>
          <a:ext cx="1398346" cy="1398346"/>
        </a:xfrm>
        <a:prstGeom prst="ellipse">
          <a:avLst/>
        </a:prstGeom>
        <a:solidFill>
          <a:schemeClr val="accent2">
            <a:alpha val="50000"/>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Simulation</a:t>
          </a:r>
          <a:endParaRPr lang="en-IN" sz="1200" b="1" kern="1200" dirty="0"/>
        </a:p>
      </dsp:txBody>
      <dsp:txXfrm>
        <a:off x="4915290" y="738725"/>
        <a:ext cx="988780" cy="988780"/>
      </dsp:txXfrm>
    </dsp:sp>
    <dsp:sp modelId="{2FF59370-9608-417A-9294-962D51F532B7}">
      <dsp:nvSpPr>
        <dsp:cNvPr id="0" name=""/>
        <dsp:cNvSpPr/>
      </dsp:nvSpPr>
      <dsp:spPr>
        <a:xfrm>
          <a:off x="5243950" y="1821789"/>
          <a:ext cx="1398346" cy="1398346"/>
        </a:xfrm>
        <a:prstGeom prst="ellipse">
          <a:avLst/>
        </a:prstGeom>
        <a:solidFill>
          <a:schemeClr val="accent2">
            <a:alpha val="50000"/>
            <a:hueOff val="1755570"/>
            <a:satOff val="-2190"/>
            <a:lumOff val="5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b="1" kern="1200" dirty="0" smtClean="0"/>
            <a:t>Artificial </a:t>
          </a:r>
          <a:r>
            <a:rPr lang="en-IN" sz="1200" b="1" kern="1200" dirty="0" err="1" smtClean="0"/>
            <a:t>Inteligence</a:t>
          </a:r>
          <a:endParaRPr lang="en-IN" sz="1200" b="1" kern="1200" dirty="0"/>
        </a:p>
      </dsp:txBody>
      <dsp:txXfrm>
        <a:off x="5448733" y="2026572"/>
        <a:ext cx="988780" cy="988780"/>
      </dsp:txXfrm>
    </dsp:sp>
    <dsp:sp modelId="{AED29216-0EC1-4437-8115-CA691B1D7981}">
      <dsp:nvSpPr>
        <dsp:cNvPr id="0" name=""/>
        <dsp:cNvSpPr/>
      </dsp:nvSpPr>
      <dsp:spPr>
        <a:xfrm>
          <a:off x="4710507" y="3109635"/>
          <a:ext cx="1398346" cy="1398346"/>
        </a:xfrm>
        <a:prstGeom prst="ellipse">
          <a:avLst/>
        </a:prstGeom>
        <a:solidFill>
          <a:schemeClr val="accent2">
            <a:alpha val="50000"/>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Industrial Internet of Things</a:t>
          </a:r>
        </a:p>
      </dsp:txBody>
      <dsp:txXfrm>
        <a:off x="4915290" y="3314418"/>
        <a:ext cx="988780" cy="988780"/>
      </dsp:txXfrm>
    </dsp:sp>
    <dsp:sp modelId="{6F0FE19E-C208-411D-A264-41A84BABA8C9}">
      <dsp:nvSpPr>
        <dsp:cNvPr id="0" name=""/>
        <dsp:cNvSpPr/>
      </dsp:nvSpPr>
      <dsp:spPr>
        <a:xfrm>
          <a:off x="3422660" y="3643079"/>
          <a:ext cx="1398346" cy="1398346"/>
        </a:xfrm>
        <a:prstGeom prst="ellipse">
          <a:avLst/>
        </a:prstGeom>
        <a:solidFill>
          <a:schemeClr val="accent2">
            <a:alpha val="50000"/>
            <a:hueOff val="2925949"/>
            <a:satOff val="-3649"/>
            <a:lumOff val="8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Cyber Security</a:t>
          </a:r>
        </a:p>
      </dsp:txBody>
      <dsp:txXfrm>
        <a:off x="3627443" y="3847862"/>
        <a:ext cx="988780" cy="988780"/>
      </dsp:txXfrm>
    </dsp:sp>
    <dsp:sp modelId="{AA272936-F9B3-40CA-B7BB-08AA5F5B562A}">
      <dsp:nvSpPr>
        <dsp:cNvPr id="0" name=""/>
        <dsp:cNvSpPr/>
      </dsp:nvSpPr>
      <dsp:spPr>
        <a:xfrm>
          <a:off x="2134814" y="3109635"/>
          <a:ext cx="1398346" cy="1398346"/>
        </a:xfrm>
        <a:prstGeom prst="ellipse">
          <a:avLst/>
        </a:prstGeom>
        <a:solidFill>
          <a:schemeClr val="accent2">
            <a:alpha val="50000"/>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b="1" kern="1200" dirty="0" smtClean="0"/>
            <a:t>3D Printing</a:t>
          </a:r>
          <a:endParaRPr lang="en-IN" sz="1200" b="1" kern="1200" dirty="0"/>
        </a:p>
      </dsp:txBody>
      <dsp:txXfrm>
        <a:off x="2339597" y="3314418"/>
        <a:ext cx="988780" cy="988780"/>
      </dsp:txXfrm>
    </dsp:sp>
    <dsp:sp modelId="{E1BB4D84-B716-4CF3-8D54-A8E6D4BF3955}">
      <dsp:nvSpPr>
        <dsp:cNvPr id="0" name=""/>
        <dsp:cNvSpPr/>
      </dsp:nvSpPr>
      <dsp:spPr>
        <a:xfrm>
          <a:off x="1601370" y="1821789"/>
          <a:ext cx="1398346" cy="1398346"/>
        </a:xfrm>
        <a:prstGeom prst="ellipse">
          <a:avLst/>
        </a:prstGeom>
        <a:solidFill>
          <a:schemeClr val="accent2">
            <a:alpha val="50000"/>
            <a:hueOff val="4096329"/>
            <a:satOff val="-5109"/>
            <a:lumOff val="12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Augmented reality/Virtual Reality</a:t>
          </a:r>
        </a:p>
      </dsp:txBody>
      <dsp:txXfrm>
        <a:off x="1806153" y="2026572"/>
        <a:ext cx="988780" cy="988780"/>
      </dsp:txXfrm>
    </dsp:sp>
    <dsp:sp modelId="{7AC9405D-2050-486C-8C37-8E9C1D1B7313}">
      <dsp:nvSpPr>
        <dsp:cNvPr id="0" name=""/>
        <dsp:cNvSpPr/>
      </dsp:nvSpPr>
      <dsp:spPr>
        <a:xfrm>
          <a:off x="2134814" y="533942"/>
          <a:ext cx="1398346" cy="1398346"/>
        </a:xfrm>
        <a:prstGeom prst="ellipse">
          <a:avLst/>
        </a:prstGeom>
        <a:solidFill>
          <a:schemeClr val="accent2">
            <a:alpha val="50000"/>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Big data analytics</a:t>
          </a:r>
        </a:p>
      </dsp:txBody>
      <dsp:txXfrm>
        <a:off x="2339597" y="738725"/>
        <a:ext cx="988780" cy="98878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6E8723-8C10-4327-83CE-75B79A218CC4}" type="datetimeFigureOut">
              <a:rPr lang="en-US" smtClean="0"/>
              <a:pPr/>
              <a:t>4/30/2019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4CC032-540B-473A-9119-C75363E49756}" type="slidenum">
              <a:rPr lang="en-US" smtClean="0"/>
              <a:pPr/>
              <a:t>‹#›</a:t>
            </a:fld>
            <a:endParaRPr lang="en-US" dirty="0"/>
          </a:p>
        </p:txBody>
      </p:sp>
    </p:spTree>
    <p:extLst>
      <p:ext uri="{BB962C8B-B14F-4D97-AF65-F5344CB8AC3E}">
        <p14:creationId xmlns:p14="http://schemas.microsoft.com/office/powerpoint/2010/main" val="116172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4CC032-540B-473A-9119-C75363E49756}" type="slidenum">
              <a:rPr lang="en-US" smtClean="0"/>
              <a:pPr/>
              <a:t>8</a:t>
            </a:fld>
            <a:endParaRPr lang="en-US"/>
          </a:p>
        </p:txBody>
      </p:sp>
    </p:spTree>
    <p:extLst>
      <p:ext uri="{BB962C8B-B14F-4D97-AF65-F5344CB8AC3E}">
        <p14:creationId xmlns:p14="http://schemas.microsoft.com/office/powerpoint/2010/main" val="59715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4CC032-540B-473A-9119-C75363E49756}" type="slidenum">
              <a:rPr lang="en-US" smtClean="0"/>
              <a:pPr/>
              <a:t>9</a:t>
            </a:fld>
            <a:endParaRPr lang="en-US"/>
          </a:p>
        </p:txBody>
      </p:sp>
    </p:spTree>
    <p:extLst>
      <p:ext uri="{BB962C8B-B14F-4D97-AF65-F5344CB8AC3E}">
        <p14:creationId xmlns:p14="http://schemas.microsoft.com/office/powerpoint/2010/main" val="3571090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4CC032-540B-473A-9119-C75363E49756}" type="slidenum">
              <a:rPr lang="en-US" smtClean="0"/>
              <a:pPr/>
              <a:t>10</a:t>
            </a:fld>
            <a:endParaRPr lang="en-US"/>
          </a:p>
        </p:txBody>
      </p:sp>
    </p:spTree>
    <p:extLst>
      <p:ext uri="{BB962C8B-B14F-4D97-AF65-F5344CB8AC3E}">
        <p14:creationId xmlns:p14="http://schemas.microsoft.com/office/powerpoint/2010/main" val="83222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4CC032-540B-473A-9119-C75363E49756}" type="slidenum">
              <a:rPr lang="en-US" smtClean="0"/>
              <a:pPr/>
              <a:t>11</a:t>
            </a:fld>
            <a:endParaRPr lang="en-US"/>
          </a:p>
        </p:txBody>
      </p:sp>
    </p:spTree>
    <p:extLst>
      <p:ext uri="{BB962C8B-B14F-4D97-AF65-F5344CB8AC3E}">
        <p14:creationId xmlns:p14="http://schemas.microsoft.com/office/powerpoint/2010/main" val="3393592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4CC032-540B-473A-9119-C75363E49756}" type="slidenum">
              <a:rPr lang="en-US" smtClean="0"/>
              <a:pPr/>
              <a:t>12</a:t>
            </a:fld>
            <a:endParaRPr lang="en-US"/>
          </a:p>
        </p:txBody>
      </p:sp>
    </p:spTree>
    <p:extLst>
      <p:ext uri="{BB962C8B-B14F-4D97-AF65-F5344CB8AC3E}">
        <p14:creationId xmlns:p14="http://schemas.microsoft.com/office/powerpoint/2010/main" val="86278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CPS benefits: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Safer and more efficient systems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Reduce the cost of building and operating the systems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Build complex systems that provide new capabilities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Reduced cost of computation, networking, and sensing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Enables national or global scale CPS’s</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738CE15-FD5F-499B-B17C-B0EA56F8334F}" type="slidenum">
              <a:rPr lang="en-IN" smtClean="0"/>
              <a:pPr/>
              <a:t>37</a:t>
            </a:fld>
            <a:endParaRPr lang="en-IN"/>
          </a:p>
        </p:txBody>
      </p:sp>
    </p:spTree>
    <p:extLst>
      <p:ext uri="{BB962C8B-B14F-4D97-AF65-F5344CB8AC3E}">
        <p14:creationId xmlns:p14="http://schemas.microsoft.com/office/powerpoint/2010/main" val="149203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4CC032-540B-473A-9119-C75363E49756}" type="slidenum">
              <a:rPr lang="en-US" smtClean="0"/>
              <a:pPr/>
              <a:t>49</a:t>
            </a:fld>
            <a:endParaRPr lang="en-US" dirty="0"/>
          </a:p>
        </p:txBody>
      </p:sp>
    </p:spTree>
    <p:extLst>
      <p:ext uri="{BB962C8B-B14F-4D97-AF65-F5344CB8AC3E}">
        <p14:creationId xmlns:p14="http://schemas.microsoft.com/office/powerpoint/2010/main" val="3670647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4CC032-540B-473A-9119-C75363E49756}" type="slidenum">
              <a:rPr lang="en-US" smtClean="0"/>
              <a:pPr/>
              <a:t>50</a:t>
            </a:fld>
            <a:endParaRPr lang="en-US" dirty="0"/>
          </a:p>
        </p:txBody>
      </p:sp>
    </p:spTree>
    <p:extLst>
      <p:ext uri="{BB962C8B-B14F-4D97-AF65-F5344CB8AC3E}">
        <p14:creationId xmlns:p14="http://schemas.microsoft.com/office/powerpoint/2010/main" val="81162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Tak B. Galami</a:t>
            </a:r>
            <a:endParaRPr lang="en-US" dirty="0"/>
          </a:p>
        </p:txBody>
      </p:sp>
      <p:sp>
        <p:nvSpPr>
          <p:cNvPr id="5" name="Footer Placeholder 4"/>
          <p:cNvSpPr>
            <a:spLocks noGrp="1"/>
          </p:cNvSpPr>
          <p:nvPr>
            <p:ph type="ftr" sz="quarter" idx="11"/>
          </p:nvPr>
        </p:nvSpPr>
        <p:spPr/>
        <p:txBody>
          <a:bodyPr/>
          <a:lstStyle/>
          <a:p>
            <a:r>
              <a:rPr lang="en-US" smtClean="0"/>
              <a:t>Professional Practices</a:t>
            </a:r>
            <a:endParaRPr lang="en-US" dirty="0"/>
          </a:p>
        </p:txBody>
      </p:sp>
      <p:sp>
        <p:nvSpPr>
          <p:cNvPr id="6" name="Slide Number Placeholder 5"/>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Tak B. Galami</a:t>
            </a:r>
            <a:endParaRPr lang="en-US" dirty="0"/>
          </a:p>
        </p:txBody>
      </p:sp>
      <p:sp>
        <p:nvSpPr>
          <p:cNvPr id="5" name="Footer Placeholder 4"/>
          <p:cNvSpPr>
            <a:spLocks noGrp="1"/>
          </p:cNvSpPr>
          <p:nvPr>
            <p:ph type="ftr" sz="quarter" idx="11"/>
          </p:nvPr>
        </p:nvSpPr>
        <p:spPr/>
        <p:txBody>
          <a:bodyPr/>
          <a:lstStyle/>
          <a:p>
            <a:r>
              <a:rPr lang="en-US" smtClean="0"/>
              <a:t>Professional Practices</a:t>
            </a:r>
            <a:endParaRPr lang="en-US" dirty="0"/>
          </a:p>
        </p:txBody>
      </p:sp>
      <p:sp>
        <p:nvSpPr>
          <p:cNvPr id="6" name="Slide Number Placeholder 5"/>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Tak B. Galami</a:t>
            </a:r>
            <a:endParaRPr lang="en-US" dirty="0"/>
          </a:p>
        </p:txBody>
      </p:sp>
      <p:sp>
        <p:nvSpPr>
          <p:cNvPr id="5" name="Footer Placeholder 4"/>
          <p:cNvSpPr>
            <a:spLocks noGrp="1"/>
          </p:cNvSpPr>
          <p:nvPr>
            <p:ph type="ftr" sz="quarter" idx="11"/>
          </p:nvPr>
        </p:nvSpPr>
        <p:spPr/>
        <p:txBody>
          <a:bodyPr/>
          <a:lstStyle/>
          <a:p>
            <a:r>
              <a:rPr lang="en-US" smtClean="0"/>
              <a:t>Professional Practices</a:t>
            </a:r>
            <a:endParaRPr lang="en-US" dirty="0"/>
          </a:p>
        </p:txBody>
      </p:sp>
      <p:sp>
        <p:nvSpPr>
          <p:cNvPr id="6" name="Slide Number Placeholder 5"/>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Tak B. Galami</a:t>
            </a:r>
            <a:endParaRPr lang="en-US" dirty="0"/>
          </a:p>
        </p:txBody>
      </p:sp>
      <p:sp>
        <p:nvSpPr>
          <p:cNvPr id="5" name="Footer Placeholder 4"/>
          <p:cNvSpPr>
            <a:spLocks noGrp="1"/>
          </p:cNvSpPr>
          <p:nvPr>
            <p:ph type="ftr" sz="quarter" idx="11"/>
          </p:nvPr>
        </p:nvSpPr>
        <p:spPr/>
        <p:txBody>
          <a:bodyPr/>
          <a:lstStyle/>
          <a:p>
            <a:r>
              <a:rPr lang="en-US" smtClean="0"/>
              <a:t>Professional Practices</a:t>
            </a:r>
            <a:endParaRPr lang="en-US" dirty="0"/>
          </a:p>
        </p:txBody>
      </p:sp>
      <p:sp>
        <p:nvSpPr>
          <p:cNvPr id="6" name="Slide Number Placeholder 5"/>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Tak B. Galami</a:t>
            </a:r>
            <a:endParaRPr lang="en-US" dirty="0"/>
          </a:p>
        </p:txBody>
      </p:sp>
      <p:sp>
        <p:nvSpPr>
          <p:cNvPr id="5" name="Footer Placeholder 4"/>
          <p:cNvSpPr>
            <a:spLocks noGrp="1"/>
          </p:cNvSpPr>
          <p:nvPr>
            <p:ph type="ftr" sz="quarter" idx="11"/>
          </p:nvPr>
        </p:nvSpPr>
        <p:spPr/>
        <p:txBody>
          <a:bodyPr/>
          <a:lstStyle/>
          <a:p>
            <a:r>
              <a:rPr lang="en-US" smtClean="0"/>
              <a:t>Professional Practices</a:t>
            </a:r>
            <a:endParaRPr lang="en-US" dirty="0"/>
          </a:p>
        </p:txBody>
      </p:sp>
      <p:sp>
        <p:nvSpPr>
          <p:cNvPr id="6" name="Slide Number Placeholder 5"/>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Tak B. Galami</a:t>
            </a:r>
            <a:endParaRPr lang="en-US" dirty="0"/>
          </a:p>
        </p:txBody>
      </p:sp>
      <p:sp>
        <p:nvSpPr>
          <p:cNvPr id="6" name="Footer Placeholder 5"/>
          <p:cNvSpPr>
            <a:spLocks noGrp="1"/>
          </p:cNvSpPr>
          <p:nvPr>
            <p:ph type="ftr" sz="quarter" idx="11"/>
          </p:nvPr>
        </p:nvSpPr>
        <p:spPr/>
        <p:txBody>
          <a:bodyPr/>
          <a:lstStyle/>
          <a:p>
            <a:r>
              <a:rPr lang="en-US" smtClean="0"/>
              <a:t>Professional Practices</a:t>
            </a:r>
            <a:endParaRPr lang="en-US" dirty="0"/>
          </a:p>
        </p:txBody>
      </p:sp>
      <p:sp>
        <p:nvSpPr>
          <p:cNvPr id="7" name="Slide Number Placeholder 6"/>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Tak B. Galami</a:t>
            </a:r>
            <a:endParaRPr lang="en-US" dirty="0"/>
          </a:p>
        </p:txBody>
      </p:sp>
      <p:sp>
        <p:nvSpPr>
          <p:cNvPr id="8" name="Footer Placeholder 7"/>
          <p:cNvSpPr>
            <a:spLocks noGrp="1"/>
          </p:cNvSpPr>
          <p:nvPr>
            <p:ph type="ftr" sz="quarter" idx="11"/>
          </p:nvPr>
        </p:nvSpPr>
        <p:spPr/>
        <p:txBody>
          <a:bodyPr/>
          <a:lstStyle/>
          <a:p>
            <a:r>
              <a:rPr lang="en-US" smtClean="0"/>
              <a:t>Professional Practices</a:t>
            </a:r>
            <a:endParaRPr lang="en-US" dirty="0"/>
          </a:p>
        </p:txBody>
      </p:sp>
      <p:sp>
        <p:nvSpPr>
          <p:cNvPr id="9" name="Slide Number Placeholder 8"/>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Tak B. Galami</a:t>
            </a:r>
            <a:endParaRPr lang="en-US" dirty="0"/>
          </a:p>
        </p:txBody>
      </p:sp>
      <p:sp>
        <p:nvSpPr>
          <p:cNvPr id="4" name="Footer Placeholder 3"/>
          <p:cNvSpPr>
            <a:spLocks noGrp="1"/>
          </p:cNvSpPr>
          <p:nvPr>
            <p:ph type="ftr" sz="quarter" idx="11"/>
          </p:nvPr>
        </p:nvSpPr>
        <p:spPr/>
        <p:txBody>
          <a:bodyPr/>
          <a:lstStyle/>
          <a:p>
            <a:r>
              <a:rPr lang="en-US" smtClean="0"/>
              <a:t>Professional Practices</a:t>
            </a: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Tak B. Galami</a:t>
            </a:r>
            <a:endParaRPr lang="en-US" dirty="0"/>
          </a:p>
        </p:txBody>
      </p:sp>
      <p:sp>
        <p:nvSpPr>
          <p:cNvPr id="3" name="Footer Placeholder 2"/>
          <p:cNvSpPr>
            <a:spLocks noGrp="1"/>
          </p:cNvSpPr>
          <p:nvPr>
            <p:ph type="ftr" sz="quarter" idx="11"/>
          </p:nvPr>
        </p:nvSpPr>
        <p:spPr/>
        <p:txBody>
          <a:bodyPr/>
          <a:lstStyle/>
          <a:p>
            <a:r>
              <a:rPr lang="en-US" smtClean="0"/>
              <a:t>Professional Practices</a:t>
            </a:r>
            <a:endParaRPr lang="en-US" dirty="0"/>
          </a:p>
        </p:txBody>
      </p:sp>
      <p:sp>
        <p:nvSpPr>
          <p:cNvPr id="4" name="Slide Number Placeholder 3"/>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Tak B. Galami</a:t>
            </a:r>
            <a:endParaRPr lang="en-US" dirty="0"/>
          </a:p>
        </p:txBody>
      </p:sp>
      <p:sp>
        <p:nvSpPr>
          <p:cNvPr id="6" name="Footer Placeholder 5"/>
          <p:cNvSpPr>
            <a:spLocks noGrp="1"/>
          </p:cNvSpPr>
          <p:nvPr>
            <p:ph type="ftr" sz="quarter" idx="11"/>
          </p:nvPr>
        </p:nvSpPr>
        <p:spPr/>
        <p:txBody>
          <a:bodyPr/>
          <a:lstStyle/>
          <a:p>
            <a:r>
              <a:rPr lang="en-US" smtClean="0"/>
              <a:t>Professional Practices</a:t>
            </a:r>
            <a:endParaRPr lang="en-US" dirty="0"/>
          </a:p>
        </p:txBody>
      </p:sp>
      <p:sp>
        <p:nvSpPr>
          <p:cNvPr id="7" name="Slide Number Placeholder 6"/>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Tak B. Galami</a:t>
            </a:r>
            <a:endParaRPr lang="en-US" dirty="0"/>
          </a:p>
        </p:txBody>
      </p:sp>
      <p:sp>
        <p:nvSpPr>
          <p:cNvPr id="6" name="Footer Placeholder 5"/>
          <p:cNvSpPr>
            <a:spLocks noGrp="1"/>
          </p:cNvSpPr>
          <p:nvPr>
            <p:ph type="ftr" sz="quarter" idx="11"/>
          </p:nvPr>
        </p:nvSpPr>
        <p:spPr/>
        <p:txBody>
          <a:bodyPr/>
          <a:lstStyle/>
          <a:p>
            <a:r>
              <a:rPr lang="en-US" smtClean="0"/>
              <a:t>Professional Practices</a:t>
            </a:r>
            <a:endParaRPr lang="en-US" dirty="0"/>
          </a:p>
        </p:txBody>
      </p:sp>
      <p:sp>
        <p:nvSpPr>
          <p:cNvPr id="7" name="Slide Number Placeholder 6"/>
          <p:cNvSpPr>
            <a:spLocks noGrp="1"/>
          </p:cNvSpPr>
          <p:nvPr>
            <p:ph type="sldNum" sz="quarter" idx="12"/>
          </p:nvPr>
        </p:nvSpPr>
        <p:spPr/>
        <p:txBody>
          <a:bodyPr/>
          <a:lstStyle/>
          <a:p>
            <a:fld id="{DE713C39-A43A-4160-AB24-F3788DB8A26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Tak B. Galami</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Professional Practices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13C39-A43A-4160-AB24-F3788DB8A26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hyperlink" Target="https://blogs.sap.com/wp-content/uploads/2015/06/2_736747.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153400" cy="1470025"/>
          </a:xfrm>
        </p:spPr>
        <p:style>
          <a:lnRef idx="1">
            <a:schemeClr val="accent1"/>
          </a:lnRef>
          <a:fillRef idx="3">
            <a:schemeClr val="accent1"/>
          </a:fillRef>
          <a:effectRef idx="2">
            <a:schemeClr val="accent1"/>
          </a:effectRef>
          <a:fontRef idx="minor">
            <a:schemeClr val="lt1"/>
          </a:fontRef>
        </p:style>
        <p:txBody>
          <a:bodyPr>
            <a:noAutofit/>
          </a:bodyPr>
          <a:lstStyle/>
          <a:p>
            <a:r>
              <a:rPr lang="en-US" sz="5400" b="1" dirty="0" smtClean="0"/>
              <a:t>Engineering Professional Practice</a:t>
            </a:r>
            <a:endParaRPr lang="en-US" sz="5400" b="1" dirty="0"/>
          </a:p>
        </p:txBody>
      </p:sp>
      <p:sp>
        <p:nvSpPr>
          <p:cNvPr id="3" name="Subtitle 2"/>
          <p:cNvSpPr>
            <a:spLocks noGrp="1"/>
          </p:cNvSpPr>
          <p:nvPr>
            <p:ph type="subTitle" idx="1"/>
          </p:nvPr>
        </p:nvSpPr>
        <p:spPr/>
        <p:txBody>
          <a:bodyPr/>
          <a:lstStyle/>
          <a:p>
            <a:pPr algn="r"/>
            <a:endParaRPr lang="en-US" b="1" dirty="0" smtClean="0"/>
          </a:p>
          <a:p>
            <a:pPr algn="r"/>
            <a:r>
              <a:rPr lang="en-US" b="1" dirty="0"/>
              <a:t>	</a:t>
            </a:r>
            <a:r>
              <a:rPr lang="en-US" b="1" dirty="0" smtClean="0">
                <a:solidFill>
                  <a:schemeClr val="tx1"/>
                </a:solidFill>
              </a:rPr>
              <a:t>             </a:t>
            </a:r>
            <a:r>
              <a:rPr lang="en-US" b="1" dirty="0" err="1" smtClean="0">
                <a:solidFill>
                  <a:schemeClr val="tx1"/>
                </a:solidFill>
              </a:rPr>
              <a:t>Rabindra</a:t>
            </a:r>
            <a:r>
              <a:rPr lang="en-US" b="1" dirty="0" smtClean="0">
                <a:solidFill>
                  <a:schemeClr val="tx1"/>
                </a:solidFill>
              </a:rPr>
              <a:t> </a:t>
            </a:r>
            <a:r>
              <a:rPr lang="en-US" b="1" dirty="0" err="1" smtClean="0">
                <a:solidFill>
                  <a:schemeClr val="tx1"/>
                </a:solidFill>
              </a:rPr>
              <a:t>Phoju</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DE713C39-A43A-4160-AB24-F3788DB8A26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Main Elements of Society......</a:t>
            </a:r>
            <a:endParaRPr lang="en-US" dirty="0"/>
          </a:p>
        </p:txBody>
      </p:sp>
      <p:sp>
        <p:nvSpPr>
          <p:cNvPr id="3" name="Content Placeholder 2"/>
          <p:cNvSpPr>
            <a:spLocks noGrp="1"/>
          </p:cNvSpPr>
          <p:nvPr>
            <p:ph idx="1"/>
          </p:nvPr>
        </p:nvSpPr>
        <p:spPr>
          <a:xfrm>
            <a:off x="304800" y="914400"/>
            <a:ext cx="8458200" cy="5638800"/>
          </a:xfrm>
        </p:spPr>
        <p:txBody>
          <a:bodyPr>
            <a:noAutofit/>
          </a:bodyPr>
          <a:lstStyle/>
          <a:p>
            <a:pPr algn="just">
              <a:buNone/>
            </a:pPr>
            <a:r>
              <a:rPr lang="en-US" sz="2700" b="1" dirty="0" smtClean="0">
                <a:solidFill>
                  <a:srgbClr val="FF0000"/>
                </a:solidFill>
              </a:rPr>
              <a:t>5.Co-Operation :</a:t>
            </a:r>
            <a:endParaRPr lang="en-US" sz="2700" dirty="0" smtClean="0">
              <a:solidFill>
                <a:srgbClr val="FF0000"/>
              </a:solidFill>
            </a:endParaRPr>
          </a:p>
          <a:p>
            <a:pPr algn="just">
              <a:buFont typeface="Wingdings" pitchFamily="2" charset="2"/>
              <a:buChar char="Ø"/>
            </a:pPr>
            <a:r>
              <a:rPr lang="en-US" sz="2700" dirty="0" smtClean="0"/>
              <a:t>Society is based on co-operation. It is the very basis of social life.</a:t>
            </a:r>
          </a:p>
          <a:p>
            <a:pPr algn="just">
              <a:buFont typeface="Wingdings" pitchFamily="2" charset="2"/>
              <a:buChar char="Ø"/>
            </a:pPr>
            <a:r>
              <a:rPr lang="en-US" sz="2700" dirty="0" smtClean="0"/>
              <a:t> Unless people co­operate with each other they cannot lead a happy and comfortable life. </a:t>
            </a:r>
          </a:p>
          <a:p>
            <a:pPr algn="just">
              <a:buFont typeface="Wingdings" pitchFamily="2" charset="2"/>
              <a:buChar char="Ø"/>
            </a:pPr>
            <a:r>
              <a:rPr lang="en-US" sz="2700" dirty="0" smtClean="0"/>
              <a:t>No society can be healthy and prosperous without co-operation. Family rests on co-operation with one another to live happily. </a:t>
            </a:r>
          </a:p>
          <a:p>
            <a:pPr algn="just">
              <a:buFont typeface="Wingdings" pitchFamily="2" charset="2"/>
              <a:buChar char="Ø"/>
            </a:pPr>
            <a:r>
              <a:rPr lang="en-US" sz="2700" dirty="0" smtClean="0"/>
              <a:t>In the words of </a:t>
            </a:r>
            <a:r>
              <a:rPr lang="en-US" sz="2700" dirty="0" err="1" smtClean="0">
                <a:solidFill>
                  <a:srgbClr val="FF0000"/>
                </a:solidFill>
              </a:rPr>
              <a:t>P.Gisbert</a:t>
            </a:r>
            <a:r>
              <a:rPr lang="en-US" sz="2700" dirty="0" smtClean="0"/>
              <a:t> “co-operation is the most elementary process of social life without which society is impossible”. </a:t>
            </a:r>
          </a:p>
          <a:p>
            <a:pPr algn="just">
              <a:buFont typeface="Wingdings" pitchFamily="2" charset="2"/>
              <a:buChar char="Ø"/>
            </a:pPr>
            <a:r>
              <a:rPr lang="en-US" sz="2700" dirty="0" smtClean="0"/>
              <a:t>Co-operation avoids mutual destructiveness and results in economy</a:t>
            </a:r>
            <a:endParaRPr lang="en-US" sz="2700"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Main Elements of Society......</a:t>
            </a:r>
            <a:endParaRPr lang="en-US" dirty="0"/>
          </a:p>
        </p:txBody>
      </p:sp>
      <p:sp>
        <p:nvSpPr>
          <p:cNvPr id="3" name="Content Placeholder 2"/>
          <p:cNvSpPr>
            <a:spLocks noGrp="1"/>
          </p:cNvSpPr>
          <p:nvPr>
            <p:ph idx="1"/>
          </p:nvPr>
        </p:nvSpPr>
        <p:spPr>
          <a:xfrm>
            <a:off x="304800" y="838200"/>
            <a:ext cx="8382000" cy="5867400"/>
          </a:xfrm>
        </p:spPr>
        <p:txBody>
          <a:bodyPr>
            <a:noAutofit/>
          </a:bodyPr>
          <a:lstStyle/>
          <a:p>
            <a:pPr algn="just" fontAlgn="base">
              <a:buNone/>
            </a:pPr>
            <a:r>
              <a:rPr lang="en-US" sz="2700" b="1" dirty="0">
                <a:solidFill>
                  <a:srgbClr val="FF0000"/>
                </a:solidFill>
              </a:rPr>
              <a:t>6. Conflict:</a:t>
            </a:r>
          </a:p>
          <a:p>
            <a:pPr algn="just" fontAlgn="base">
              <a:buFont typeface="Wingdings" pitchFamily="2" charset="2"/>
              <a:buChar char="Ø"/>
            </a:pPr>
            <a:r>
              <a:rPr lang="en-US" sz="2700" dirty="0"/>
              <a:t>Conflict is an ever present phenomenon present in every human society. </a:t>
            </a:r>
            <a:endParaRPr lang="en-US" sz="2700" dirty="0" smtClean="0"/>
          </a:p>
          <a:p>
            <a:pPr algn="just" fontAlgn="base">
              <a:buFont typeface="Wingdings" pitchFamily="2" charset="2"/>
              <a:buChar char="Ø"/>
            </a:pPr>
            <a:r>
              <a:rPr lang="en-US" sz="2700" dirty="0" smtClean="0"/>
              <a:t>Not </a:t>
            </a:r>
            <a:r>
              <a:rPr lang="en-US" sz="2700" dirty="0"/>
              <a:t>only cooperation but also conflict in necessary for the formation of society. </a:t>
            </a:r>
            <a:r>
              <a:rPr lang="en-US" sz="2700" dirty="0" smtClean="0"/>
              <a:t>Conflict </a:t>
            </a:r>
            <a:r>
              <a:rPr lang="en-US" sz="2700" dirty="0"/>
              <a:t>is a process of struggle through which all things have come into existence.</a:t>
            </a:r>
          </a:p>
          <a:p>
            <a:pPr algn="just" fontAlgn="base">
              <a:buFont typeface="Wingdings" pitchFamily="2" charset="2"/>
              <a:buChar char="Ø"/>
            </a:pPr>
            <a:r>
              <a:rPr lang="en-US" sz="2700" dirty="0"/>
              <a:t>George </a:t>
            </a:r>
            <a:r>
              <a:rPr lang="en-US" sz="2700" dirty="0" err="1"/>
              <a:t>Simmel</a:t>
            </a:r>
            <a:r>
              <a:rPr lang="en-US" sz="2700" dirty="0"/>
              <a:t> maintained that a conflict free harmonious society is practically an impossibility. </a:t>
            </a:r>
            <a:endParaRPr lang="en-US" sz="2700" dirty="0" smtClean="0"/>
          </a:p>
          <a:p>
            <a:pPr algn="just" fontAlgn="base">
              <a:buFont typeface="Wingdings" pitchFamily="2" charset="2"/>
              <a:buChar char="Ø"/>
            </a:pPr>
            <a:r>
              <a:rPr lang="en-US" sz="2700" dirty="0" smtClean="0"/>
              <a:t>There </a:t>
            </a:r>
            <a:r>
              <a:rPr lang="en-US" sz="2700" dirty="0"/>
              <a:t>is no denying the fact that society requires for its formation and growth both harmony and disharmony, cooperation and conflict</a:t>
            </a:r>
            <a:r>
              <a:rPr lang="en-US" sz="2700" dirty="0" smtClean="0"/>
              <a:t>.</a:t>
            </a:r>
          </a:p>
          <a:p>
            <a:pPr algn="just" fontAlgn="base">
              <a:buFont typeface="Wingdings" pitchFamily="2" charset="2"/>
              <a:buChar char="Ø"/>
            </a:pPr>
            <a:r>
              <a:rPr lang="en-US" sz="2700" dirty="0" smtClean="0"/>
              <a:t> </a:t>
            </a:r>
            <a:r>
              <a:rPr lang="en-US" sz="2700" dirty="0" err="1" smtClean="0"/>
              <a:t>Maclver</a:t>
            </a:r>
            <a:r>
              <a:rPr lang="en-US" sz="2700" dirty="0" smtClean="0"/>
              <a:t> </a:t>
            </a:r>
            <a:r>
              <a:rPr lang="en-US" sz="2700" dirty="0"/>
              <a:t>states </a:t>
            </a:r>
            <a:r>
              <a:rPr lang="en-US" sz="2700" dirty="0" smtClean="0"/>
              <a:t>that "Society is co-operation crossed by conflict".</a:t>
            </a:r>
            <a:endParaRPr lang="en-US" sz="2700" dirty="0"/>
          </a:p>
          <a:p>
            <a:pPr algn="just" fontAlgn="base">
              <a:buNone/>
            </a:pPr>
            <a:endParaRPr lang="en-US" sz="2700"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Main Elements of Society......</a:t>
            </a:r>
            <a:endParaRPr lang="en-US" dirty="0"/>
          </a:p>
        </p:txBody>
      </p:sp>
      <p:sp>
        <p:nvSpPr>
          <p:cNvPr id="3" name="Content Placeholder 2"/>
          <p:cNvSpPr>
            <a:spLocks noGrp="1"/>
          </p:cNvSpPr>
          <p:nvPr>
            <p:ph idx="1"/>
          </p:nvPr>
        </p:nvSpPr>
        <p:spPr>
          <a:xfrm>
            <a:off x="304800" y="838200"/>
            <a:ext cx="8458200" cy="5867400"/>
          </a:xfrm>
        </p:spPr>
        <p:txBody>
          <a:bodyPr>
            <a:noAutofit/>
          </a:bodyPr>
          <a:lstStyle/>
          <a:p>
            <a:pPr algn="just">
              <a:buNone/>
            </a:pPr>
            <a:r>
              <a:rPr lang="en-US" sz="2800" b="1" dirty="0" smtClean="0">
                <a:solidFill>
                  <a:srgbClr val="FF0000"/>
                </a:solidFill>
              </a:rPr>
              <a:t>7.Stable and dynamic:</a:t>
            </a:r>
          </a:p>
          <a:p>
            <a:pPr algn="just">
              <a:buFont typeface="Wingdings" pitchFamily="2" charset="2"/>
              <a:buChar char="Ø"/>
            </a:pPr>
            <a:r>
              <a:rPr lang="en-US" sz="2800" b="1" dirty="0" smtClean="0"/>
              <a:t> </a:t>
            </a:r>
            <a:r>
              <a:rPr lang="en-US" sz="2800" dirty="0" smtClean="0"/>
              <a:t>Society is relatively stable; the norms, values, and culture  are normally stable. </a:t>
            </a:r>
          </a:p>
          <a:p>
            <a:pPr algn="just">
              <a:buFont typeface="Wingdings" pitchFamily="2" charset="2"/>
              <a:buChar char="Ø"/>
            </a:pPr>
            <a:r>
              <a:rPr lang="en-US" sz="2800" dirty="0" smtClean="0"/>
              <a:t>Yet, society is dynamic. </a:t>
            </a:r>
          </a:p>
          <a:p>
            <a:pPr algn="just">
              <a:buFont typeface="Wingdings" pitchFamily="2" charset="2"/>
              <a:buChar char="Ø"/>
            </a:pPr>
            <a:r>
              <a:rPr lang="en-US" sz="2800" dirty="0" smtClean="0"/>
              <a:t>Some elements of a society change slowly, and some change rapidly, depending on external and internal factors.</a:t>
            </a:r>
          </a:p>
          <a:p>
            <a:pPr algn="just" fontAlgn="base">
              <a:buNone/>
            </a:pPr>
            <a:endParaRPr lang="en-US" sz="2700" b="1" dirty="0">
              <a:solidFill>
                <a:srgbClr val="FF0000"/>
              </a:solidFill>
            </a:endParaRPr>
          </a:p>
          <a:p>
            <a:pPr algn="just" fontAlgn="base">
              <a:buNone/>
            </a:pPr>
            <a:endParaRPr lang="en-US" sz="2700"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a:t>Types of Society</a:t>
            </a:r>
            <a:endParaRPr lang="en-US" dirty="0"/>
          </a:p>
        </p:txBody>
      </p:sp>
      <p:sp>
        <p:nvSpPr>
          <p:cNvPr id="3" name="Content Placeholder 2"/>
          <p:cNvSpPr>
            <a:spLocks noGrp="1"/>
          </p:cNvSpPr>
          <p:nvPr>
            <p:ph idx="1"/>
          </p:nvPr>
        </p:nvSpPr>
        <p:spPr>
          <a:xfrm>
            <a:off x="457200" y="914400"/>
            <a:ext cx="8153400" cy="5562600"/>
          </a:xfrm>
        </p:spPr>
        <p:txBody>
          <a:bodyPr>
            <a:noAutofit/>
          </a:bodyPr>
          <a:lstStyle/>
          <a:p>
            <a:pPr algn="just">
              <a:buNone/>
            </a:pPr>
            <a:r>
              <a:rPr lang="en-US" sz="2400" dirty="0"/>
              <a:t>Sociologists have classified the different types of societies into six </a:t>
            </a:r>
            <a:r>
              <a:rPr lang="en-US" sz="2400" dirty="0" smtClean="0"/>
              <a:t>categories:</a:t>
            </a:r>
          </a:p>
          <a:p>
            <a:pPr algn="just">
              <a:buFont typeface="Wingdings" pitchFamily="2" charset="2"/>
              <a:buChar char="Ø"/>
            </a:pPr>
            <a:r>
              <a:rPr lang="en-US" sz="2400" dirty="0" smtClean="0"/>
              <a:t>Tribal: hunting and gathering society: hunts for meat, gathers natural products, do not produce food</a:t>
            </a:r>
          </a:p>
          <a:p>
            <a:pPr algn="just">
              <a:buFont typeface="Wingdings" pitchFamily="2" charset="2"/>
              <a:buChar char="Ø"/>
            </a:pPr>
            <a:r>
              <a:rPr lang="en-US" sz="2400" dirty="0" smtClean="0"/>
              <a:t> Pastoral: domesticate animals, mostly sheep, goat, chicken, for meat</a:t>
            </a:r>
          </a:p>
          <a:p>
            <a:pPr algn="just">
              <a:buFont typeface="Wingdings" pitchFamily="2" charset="2"/>
              <a:buChar char="Ø"/>
            </a:pPr>
            <a:r>
              <a:rPr lang="en-US" sz="2400" dirty="0" smtClean="0"/>
              <a:t>Horticultural: domesticate plants, awareness of plant from seed, slash and burn</a:t>
            </a:r>
          </a:p>
          <a:p>
            <a:pPr algn="just">
              <a:buFont typeface="Wingdings" pitchFamily="2" charset="2"/>
              <a:buChar char="Ø"/>
            </a:pPr>
            <a:r>
              <a:rPr lang="en-US" sz="2400" dirty="0" smtClean="0"/>
              <a:t> Agricultural: 	cultivation of crops, animal energy, irrigation, saving of seed, feudal, beginning of town and cities</a:t>
            </a:r>
          </a:p>
          <a:p>
            <a:pPr algn="just">
              <a:buFont typeface="Wingdings" pitchFamily="2" charset="2"/>
              <a:buChar char="Ø"/>
            </a:pPr>
            <a:r>
              <a:rPr lang="en-US" sz="2400" dirty="0" smtClean="0"/>
              <a:t> Industrial:  mechanized production, mass production, large cities and slums</a:t>
            </a:r>
          </a:p>
          <a:p>
            <a:pPr algn="just">
              <a:buFont typeface="Wingdings" pitchFamily="2" charset="2"/>
              <a:buChar char="Ø"/>
            </a:pPr>
            <a:r>
              <a:rPr lang="en-US" sz="2400" dirty="0" smtClean="0"/>
              <a:t> Post-industrial: information, communication and service, generation of knowledge</a:t>
            </a:r>
            <a:endParaRPr lang="en-US" sz="2400"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Hunting and gathering society</a:t>
            </a:r>
            <a:endParaRPr lang="en-US" dirty="0"/>
          </a:p>
        </p:txBody>
      </p:sp>
      <p:sp>
        <p:nvSpPr>
          <p:cNvPr id="3" name="Content Placeholder 2"/>
          <p:cNvSpPr>
            <a:spLocks noGrp="1"/>
          </p:cNvSpPr>
          <p:nvPr>
            <p:ph idx="1"/>
          </p:nvPr>
        </p:nvSpPr>
        <p:spPr>
          <a:xfrm>
            <a:off x="457200" y="914400"/>
            <a:ext cx="8382000" cy="5791200"/>
          </a:xfrm>
        </p:spPr>
        <p:txBody>
          <a:bodyPr>
            <a:normAutofit fontScale="77500" lnSpcReduction="20000"/>
          </a:bodyPr>
          <a:lstStyle/>
          <a:p>
            <a:pPr algn="just">
              <a:buFont typeface="Wingdings" pitchFamily="2" charset="2"/>
              <a:buChar char="Ø"/>
            </a:pPr>
            <a:r>
              <a:rPr lang="en-US" dirty="0" smtClean="0"/>
              <a:t> Earliest form of society. </a:t>
            </a:r>
          </a:p>
          <a:p>
            <a:pPr algn="just">
              <a:buFont typeface="Wingdings" pitchFamily="2" charset="2"/>
              <a:buChar char="Ø"/>
            </a:pPr>
            <a:r>
              <a:rPr lang="en-US" dirty="0" smtClean="0"/>
              <a:t>The members survive primarily by hunting, trapping, fishing, and gathering edible plants. </a:t>
            </a:r>
          </a:p>
          <a:p>
            <a:pPr algn="just">
              <a:buFont typeface="Wingdings" pitchFamily="2" charset="2"/>
              <a:buChar char="Ø"/>
            </a:pPr>
            <a:r>
              <a:rPr lang="en-US" dirty="0" smtClean="0"/>
              <a:t>A majority of the members' time is spent looking for and gathering food. </a:t>
            </a:r>
          </a:p>
          <a:p>
            <a:pPr lvl="0" algn="just">
              <a:buFont typeface="Wingdings" pitchFamily="2" charset="2"/>
              <a:buChar char="Ø"/>
            </a:pPr>
            <a:r>
              <a:rPr lang="en-US" dirty="0" smtClean="0"/>
              <a:t>Family is the society's primary institution. Family determines the distribution of food and how to socialize children.</a:t>
            </a:r>
          </a:p>
          <a:p>
            <a:pPr lvl="0" algn="just">
              <a:buFont typeface="Wingdings" pitchFamily="2" charset="2"/>
              <a:buChar char="Ø"/>
            </a:pPr>
            <a:r>
              <a:rPr lang="en-US" dirty="0" smtClean="0"/>
              <a:t>Hunting and gathering societies are </a:t>
            </a:r>
            <a:r>
              <a:rPr lang="en-US" b="1" dirty="0" smtClean="0"/>
              <a:t>nomadic</a:t>
            </a:r>
            <a:r>
              <a:rPr lang="en-US" dirty="0" smtClean="0"/>
              <a:t>, which means that they move constantly in order to find food and water.</a:t>
            </a:r>
          </a:p>
          <a:p>
            <a:pPr lvl="0" algn="just">
              <a:buFont typeface="Wingdings" pitchFamily="2" charset="2"/>
              <a:buChar char="Ø"/>
            </a:pPr>
            <a:r>
              <a:rPr lang="en-US" dirty="0" smtClean="0"/>
              <a:t>Members of hunting and gathering societies are mutually dependent upon each other.</a:t>
            </a:r>
          </a:p>
          <a:p>
            <a:pPr lvl="0" algn="just">
              <a:buFont typeface="Wingdings" pitchFamily="2" charset="2"/>
              <a:buChar char="Ø"/>
            </a:pPr>
            <a:r>
              <a:rPr lang="en-US" dirty="0" smtClean="0"/>
              <a:t>Although there is equal division of labor among the members of hunting and gathering societies, there is division of labor based on sex. </a:t>
            </a:r>
          </a:p>
          <a:p>
            <a:pPr lvl="0" algn="just">
              <a:buFont typeface="Wingdings" pitchFamily="2" charset="2"/>
              <a:buChar char="Ø"/>
            </a:pPr>
            <a:r>
              <a:rPr lang="en-US" dirty="0" smtClean="0"/>
              <a:t>Men are typically responsible for hunting, and women are typically gatherers.</a:t>
            </a:r>
          </a:p>
          <a:p>
            <a:pPr algn="just"/>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Pastoral society</a:t>
            </a:r>
            <a:endParaRPr lang="en-US" dirty="0"/>
          </a:p>
        </p:txBody>
      </p:sp>
      <p:sp>
        <p:nvSpPr>
          <p:cNvPr id="3" name="Content Placeholder 2"/>
          <p:cNvSpPr>
            <a:spLocks noGrp="1"/>
          </p:cNvSpPr>
          <p:nvPr>
            <p:ph idx="1"/>
          </p:nvPr>
        </p:nvSpPr>
        <p:spPr>
          <a:xfrm>
            <a:off x="457200" y="914400"/>
            <a:ext cx="8382000" cy="5791200"/>
          </a:xfrm>
        </p:spPr>
        <p:txBody>
          <a:bodyPr>
            <a:normAutofit fontScale="85000" lnSpcReduction="20000"/>
          </a:bodyPr>
          <a:lstStyle/>
          <a:p>
            <a:pPr algn="just">
              <a:buFont typeface="Wingdings" pitchFamily="2" charset="2"/>
              <a:buChar char="Ø"/>
            </a:pPr>
            <a:r>
              <a:rPr lang="en-US" dirty="0" smtClean="0"/>
              <a:t> began around 12,000 years ago.</a:t>
            </a:r>
          </a:p>
          <a:p>
            <a:pPr algn="just">
              <a:buFont typeface="Wingdings" pitchFamily="2" charset="2"/>
              <a:buChar char="Ø"/>
            </a:pPr>
            <a:r>
              <a:rPr lang="en-US" dirty="0" smtClean="0"/>
              <a:t> These societies rely on products obtained through the domestication and breeding of animals for transportation and food.</a:t>
            </a:r>
          </a:p>
          <a:p>
            <a:pPr algn="just">
              <a:buFont typeface="Wingdings" pitchFamily="2" charset="2"/>
              <a:buChar char="Ø"/>
            </a:pPr>
            <a:r>
              <a:rPr lang="en-US" dirty="0" smtClean="0"/>
              <a:t> Domesticating animals allows for a more manageable food supply than do hunting and gathering.</a:t>
            </a:r>
          </a:p>
          <a:p>
            <a:pPr algn="just">
              <a:buFont typeface="Wingdings" pitchFamily="2" charset="2"/>
              <a:buChar char="Ø"/>
            </a:pPr>
            <a:r>
              <a:rPr lang="en-US" dirty="0" smtClean="0"/>
              <a:t>Pastoral societies are common in areas where crops cannot be supported, for example in North Africa. </a:t>
            </a:r>
          </a:p>
          <a:p>
            <a:pPr algn="just">
              <a:buFont typeface="Wingdings" pitchFamily="2" charset="2"/>
              <a:buChar char="Ø"/>
            </a:pPr>
            <a:r>
              <a:rPr lang="en-US" dirty="0" smtClean="0"/>
              <a:t>Unlike hunting and gathering societies, pastoral societies only have to move when the land in which the animals graze is no longer usable.</a:t>
            </a:r>
          </a:p>
          <a:p>
            <a:pPr algn="just">
              <a:buFont typeface="Wingdings" pitchFamily="2" charset="2"/>
              <a:buChar char="Ø"/>
            </a:pPr>
            <a:r>
              <a:rPr lang="en-US" dirty="0" smtClean="0"/>
              <a:t> Pastoral societies also allow for job specialization, since not everyone is needed to gather or hunt for food. For example, while some people breed animals, others are able to produce tools or clothing, which allows for specialization in these areas.</a:t>
            </a:r>
          </a:p>
          <a:p>
            <a:pPr algn="just"/>
            <a:endParaRPr lang="en-US" dirty="0" smtClean="0"/>
          </a:p>
          <a:p>
            <a:pPr algn="just"/>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153400" cy="5638800"/>
          </a:xfrm>
        </p:spPr>
        <p:txBody>
          <a:bodyPr>
            <a:normAutofit fontScale="92500" lnSpcReduction="10000"/>
          </a:bodyPr>
          <a:lstStyle/>
          <a:p>
            <a:pPr algn="just">
              <a:buFont typeface="Wingdings" pitchFamily="2" charset="2"/>
              <a:buChar char="Ø"/>
            </a:pPr>
            <a:r>
              <a:rPr lang="en-US" dirty="0" smtClean="0"/>
              <a:t>Pastoral societies rely on domesticating animals, horticultural societies rely on cultivating fruits, vegetables, and plants.</a:t>
            </a:r>
          </a:p>
          <a:p>
            <a:pPr algn="just">
              <a:buFont typeface="Wingdings" pitchFamily="2" charset="2"/>
              <a:buChar char="Ø"/>
            </a:pPr>
            <a:r>
              <a:rPr lang="en-US" dirty="0" smtClean="0"/>
              <a:t> These societies first appeared in different parts of the planet about the same time as pastoral societies. </a:t>
            </a:r>
          </a:p>
          <a:p>
            <a:pPr algn="just">
              <a:buFont typeface="Wingdings" pitchFamily="2" charset="2"/>
              <a:buChar char="Ø"/>
            </a:pPr>
            <a:r>
              <a:rPr lang="en-US" dirty="0" smtClean="0"/>
              <a:t>Like hunting and gathering societies, horticultural societies had to be mobile.</a:t>
            </a:r>
          </a:p>
          <a:p>
            <a:pPr algn="just">
              <a:buFont typeface="Wingdings" pitchFamily="2" charset="2"/>
              <a:buChar char="Ø"/>
            </a:pPr>
            <a:r>
              <a:rPr lang="en-US" dirty="0" smtClean="0"/>
              <a:t> Horticultural societies occasionally produced a surplus, which permitted storage as well as the emergence of other professions not related to the survival of the society.</a:t>
            </a:r>
          </a:p>
          <a:p>
            <a:pPr algn="just"/>
            <a:endParaRPr lang="en-US" dirty="0"/>
          </a:p>
        </p:txBody>
      </p:sp>
      <p:sp>
        <p:nvSpPr>
          <p:cNvPr id="4" name="Title 3"/>
          <p:cNvSpPr>
            <a:spLocks noGrp="1"/>
          </p:cNvSpPr>
          <p:nvPr>
            <p:ph type="title"/>
          </p:nvPr>
        </p:nvSpPr>
        <p:spPr>
          <a:xfrm>
            <a:off x="457200" y="274638"/>
            <a:ext cx="82296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
            </a:r>
            <a:br>
              <a:rPr lang="en-US" b="1" dirty="0" smtClean="0"/>
            </a:br>
            <a:r>
              <a:rPr lang="en-US" b="1" dirty="0" smtClean="0"/>
              <a:t>Horticultural society</a:t>
            </a:r>
            <a:br>
              <a:rPr lang="en-US" b="1" dirty="0" smtClean="0"/>
            </a:br>
            <a:endParaRPr lang="en-US" b="1"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562600"/>
          </a:xfrm>
        </p:spPr>
        <p:txBody>
          <a:bodyPr>
            <a:normAutofit fontScale="77500" lnSpcReduction="20000"/>
          </a:bodyPr>
          <a:lstStyle/>
          <a:p>
            <a:pPr algn="just">
              <a:buFont typeface="Wingdings" pitchFamily="2" charset="2"/>
              <a:buChar char="Ø"/>
            </a:pPr>
            <a:r>
              <a:rPr lang="en-US" dirty="0" smtClean="0"/>
              <a:t>People rely on cultivate crops (especially grains like wheat, rice, corn) over a large area for their  subsistence.</a:t>
            </a:r>
          </a:p>
          <a:p>
            <a:pPr algn="just">
              <a:buFont typeface="Wingdings" pitchFamily="2" charset="2"/>
              <a:buChar char="Ø"/>
            </a:pPr>
            <a:r>
              <a:rPr lang="en-US" dirty="0" smtClean="0"/>
              <a:t>Use the phrase Agricultural Revolution . Began  around 8500 years ago</a:t>
            </a:r>
          </a:p>
          <a:p>
            <a:pPr algn="just">
              <a:buFont typeface="Wingdings" pitchFamily="2" charset="2"/>
              <a:buChar char="Ø"/>
            </a:pPr>
            <a:r>
              <a:rPr lang="en-US" dirty="0" smtClean="0"/>
              <a:t>Increases in food supplies then led to larger populations than in earlier communities. </a:t>
            </a:r>
          </a:p>
          <a:p>
            <a:pPr algn="just">
              <a:buFont typeface="Wingdings" pitchFamily="2" charset="2"/>
              <a:buChar char="Ø"/>
            </a:pPr>
            <a:r>
              <a:rPr lang="en-US" dirty="0" smtClean="0"/>
              <a:t>Greater degrees of social stratification appeared in agricultural societies. </a:t>
            </a:r>
          </a:p>
          <a:p>
            <a:pPr algn="just">
              <a:buFont typeface="Wingdings" pitchFamily="2" charset="2"/>
              <a:buChar char="Ø"/>
            </a:pPr>
            <a:r>
              <a:rPr lang="en-US" dirty="0" smtClean="0"/>
              <a:t>As villages and towns expanded into neighboring areas, conflicts with other communities inevitably occurred. </a:t>
            </a:r>
          </a:p>
          <a:p>
            <a:pPr algn="just">
              <a:buFont typeface="Wingdings" pitchFamily="2" charset="2"/>
              <a:buChar char="Ø"/>
            </a:pPr>
            <a:r>
              <a:rPr lang="en-US" dirty="0" smtClean="0"/>
              <a:t>Farmers provided warriors with food in exchange for protection against invasion by enemies. </a:t>
            </a:r>
          </a:p>
          <a:p>
            <a:pPr algn="just">
              <a:buFont typeface="Wingdings" pitchFamily="2" charset="2"/>
              <a:buChar char="Ø"/>
            </a:pPr>
            <a:r>
              <a:rPr lang="en-US" dirty="0" smtClean="0"/>
              <a:t>nobility organized warriors to protect the society from invasion.</a:t>
            </a:r>
          </a:p>
          <a:p>
            <a:pPr algn="just">
              <a:buFont typeface="Wingdings" pitchFamily="2" charset="2"/>
              <a:buChar char="Ø"/>
            </a:pPr>
            <a:r>
              <a:rPr lang="en-US" dirty="0" smtClean="0"/>
              <a:t>nobility managed to extract goods from the “lesser” persons of society.</a:t>
            </a:r>
          </a:p>
          <a:p>
            <a:pPr algn="just"/>
            <a:endParaRPr lang="en-US" dirty="0"/>
          </a:p>
        </p:txBody>
      </p:sp>
      <p:sp>
        <p:nvSpPr>
          <p:cNvPr id="4" name="Title 3"/>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Agricultural society</a:t>
            </a:r>
            <a:endParaRPr lang="en-US" b="1"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3">
            <a:schemeClr val="accent1"/>
          </a:fillRef>
          <a:effectRef idx="2">
            <a:schemeClr val="accent1"/>
          </a:effectRef>
          <a:fontRef idx="minor">
            <a:schemeClr val="lt1"/>
          </a:fontRef>
        </p:style>
        <p:txBody>
          <a:bodyPr/>
          <a:lstStyle/>
          <a:p>
            <a:r>
              <a:rPr lang="en-US" b="1" dirty="0" smtClean="0"/>
              <a:t>Industrial society</a:t>
            </a:r>
            <a:endParaRPr lang="en-US" b="1" dirty="0"/>
          </a:p>
        </p:txBody>
      </p:sp>
      <p:sp>
        <p:nvSpPr>
          <p:cNvPr id="3" name="Content Placeholder 2"/>
          <p:cNvSpPr>
            <a:spLocks noGrp="1"/>
          </p:cNvSpPr>
          <p:nvPr>
            <p:ph idx="1"/>
          </p:nvPr>
        </p:nvSpPr>
        <p:spPr>
          <a:xfrm>
            <a:off x="457200" y="1295400"/>
            <a:ext cx="8229600" cy="5257800"/>
          </a:xfrm>
        </p:spPr>
        <p:txBody>
          <a:bodyPr>
            <a:normAutofit fontScale="77500" lnSpcReduction="20000"/>
          </a:bodyPr>
          <a:lstStyle/>
          <a:p>
            <a:pPr algn="just">
              <a:buFont typeface="Wingdings" pitchFamily="2" charset="2"/>
              <a:buChar char="Ø"/>
            </a:pPr>
            <a:r>
              <a:rPr lang="en-US" dirty="0" smtClean="0"/>
              <a:t>Industrial societies are based on using machines to produce goods. </a:t>
            </a:r>
          </a:p>
          <a:p>
            <a:pPr algn="just">
              <a:buFont typeface="Wingdings" pitchFamily="2" charset="2"/>
              <a:buChar char="Ø"/>
            </a:pPr>
            <a:r>
              <a:rPr lang="en-US" dirty="0" smtClean="0"/>
              <a:t>Industrial revolution brought significant changes in almost every aspect of society.</a:t>
            </a:r>
          </a:p>
          <a:p>
            <a:pPr algn="just">
              <a:buFont typeface="Wingdings" pitchFamily="2" charset="2"/>
              <a:buChar char="Ø"/>
            </a:pPr>
            <a:r>
              <a:rPr lang="en-US" dirty="0" smtClean="0"/>
              <a:t>The Industrial Revolution appeared first in Britain, and then quickly spread to the rest of the world.</a:t>
            </a:r>
          </a:p>
          <a:p>
            <a:pPr algn="just">
              <a:buFont typeface="Wingdings" pitchFamily="2" charset="2"/>
              <a:buChar char="Ø"/>
            </a:pPr>
            <a:r>
              <a:rPr lang="en-US" dirty="0" smtClean="0"/>
              <a:t>As productivity increased, means of transportation improved to better facilitate the transfer of products from place to place. </a:t>
            </a:r>
          </a:p>
          <a:p>
            <a:pPr algn="just">
              <a:buFont typeface="Wingdings" pitchFamily="2" charset="2"/>
              <a:buChar char="Ø"/>
            </a:pPr>
            <a:r>
              <a:rPr lang="en-US" dirty="0" smtClean="0"/>
              <a:t>Great wealth was attained by the few who owned factories, and the “masses” found jobs working in the factories.</a:t>
            </a:r>
          </a:p>
          <a:p>
            <a:pPr algn="just">
              <a:buFont typeface="Wingdings" pitchFamily="2" charset="2"/>
              <a:buChar char="Ø"/>
            </a:pPr>
            <a:r>
              <a:rPr lang="en-US" dirty="0" smtClean="0"/>
              <a:t>The Industrial Revolution also saw to the development of bureaucratic forms of organization, complete with written rules, job descriptions, impersonal positions, and hierarchical methods of management.</a:t>
            </a:r>
          </a:p>
          <a:p>
            <a:pPr algn="just"/>
            <a:endParaRPr lang="en-US" dirty="0" smtClean="0"/>
          </a:p>
        </p:txBody>
      </p:sp>
      <p:sp>
        <p:nvSpPr>
          <p:cNvPr id="5" name="Slide Number Placeholder 4"/>
          <p:cNvSpPr>
            <a:spLocks noGrp="1"/>
          </p:cNvSpPr>
          <p:nvPr>
            <p:ph type="sldNum" sz="quarter" idx="12"/>
          </p:nvPr>
        </p:nvSpPr>
        <p:spPr/>
        <p:txBody>
          <a:bodyPr/>
          <a:lstStyle/>
          <a:p>
            <a:fld id="{DE713C39-A43A-4160-AB24-F3788DB8A26B}"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3">
            <a:schemeClr val="accent1"/>
          </a:fillRef>
          <a:effectRef idx="2">
            <a:schemeClr val="accent1"/>
          </a:effectRef>
          <a:fontRef idx="minor">
            <a:schemeClr val="lt1"/>
          </a:fontRef>
        </p:style>
        <p:txBody>
          <a:bodyPr/>
          <a:lstStyle/>
          <a:p>
            <a:r>
              <a:rPr lang="en-US" b="1" dirty="0" smtClean="0"/>
              <a:t>Postindustrial society</a:t>
            </a:r>
            <a:endParaRPr lang="en-US" b="1"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lgn="just">
              <a:buFont typeface="Wingdings" panose="05000000000000000000" pitchFamily="2" charset="2"/>
              <a:buChar char="Ø"/>
            </a:pPr>
            <a:r>
              <a:rPr lang="en-US" dirty="0" smtClean="0"/>
              <a:t>With the advent of the computer microchip, the world is witnessing a technological revolution.</a:t>
            </a:r>
          </a:p>
          <a:p>
            <a:pPr algn="just">
              <a:buFont typeface="Wingdings" panose="05000000000000000000" pitchFamily="2" charset="2"/>
              <a:buChar char="Ø"/>
            </a:pPr>
            <a:r>
              <a:rPr lang="en-US" dirty="0" smtClean="0"/>
              <a:t> This revolution is creating a postindustrial society based on information, knowledge, and the selling of services.</a:t>
            </a:r>
          </a:p>
          <a:p>
            <a:pPr algn="just">
              <a:buFont typeface="Wingdings" panose="05000000000000000000" pitchFamily="2" charset="2"/>
              <a:buChar char="Ø"/>
            </a:pPr>
            <a:r>
              <a:rPr lang="en-US" dirty="0" smtClean="0"/>
              <a:t> That is, rather than being driven by the factory production of goods, society is being shaped by the human mind, aided by computer technology.</a:t>
            </a:r>
          </a:p>
          <a:p>
            <a:pPr algn="just">
              <a:buFont typeface="Wingdings" panose="05000000000000000000" pitchFamily="2" charset="2"/>
              <a:buChar char="Ø"/>
            </a:pPr>
            <a:r>
              <a:rPr lang="en-US" dirty="0" smtClean="0"/>
              <a:t> Although factories will always exist, the key to wealth and power seems to lie in the ability to generate, store, manipulate, and sell information.</a:t>
            </a:r>
          </a:p>
          <a:p>
            <a:pPr algn="just">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3">
            <a:schemeClr val="accent1"/>
          </a:fillRef>
          <a:effectRef idx="2">
            <a:schemeClr val="accent1"/>
          </a:effectRef>
          <a:fontRef idx="minor">
            <a:schemeClr val="lt1"/>
          </a:fontRef>
        </p:style>
        <p:txBody>
          <a:bodyPr/>
          <a:lstStyle/>
          <a:p>
            <a:r>
              <a:rPr lang="en-US" b="1" dirty="0" smtClean="0"/>
              <a:t>Engineering Professional Practice</a:t>
            </a:r>
            <a:endParaRPr lang="en-US" b="1" dirty="0"/>
          </a:p>
        </p:txBody>
      </p:sp>
      <p:sp>
        <p:nvSpPr>
          <p:cNvPr id="3" name="Content Placeholder 2"/>
          <p:cNvSpPr>
            <a:spLocks noGrp="1"/>
          </p:cNvSpPr>
          <p:nvPr>
            <p:ph idx="1"/>
          </p:nvPr>
        </p:nvSpPr>
        <p:spPr>
          <a:xfrm>
            <a:off x="457200" y="1219200"/>
            <a:ext cx="8458200" cy="5105400"/>
          </a:xfrm>
        </p:spPr>
        <p:txBody>
          <a:bodyPr/>
          <a:lstStyle/>
          <a:p>
            <a:pPr>
              <a:buFont typeface="Wingdings" pitchFamily="2" charset="2"/>
              <a:buChar char="Ø"/>
            </a:pPr>
            <a:r>
              <a:rPr lang="en-US" dirty="0" smtClean="0"/>
              <a:t>Ch1:Hisotry of Engineering Practices( 3hrs)</a:t>
            </a:r>
          </a:p>
          <a:p>
            <a:pPr>
              <a:buFont typeface="Wingdings" pitchFamily="2" charset="2"/>
              <a:buChar char="Ø"/>
            </a:pPr>
            <a:r>
              <a:rPr lang="en-US" dirty="0" smtClean="0"/>
              <a:t>Ch2: Profession and ethics(6 hrs)</a:t>
            </a:r>
          </a:p>
          <a:p>
            <a:pPr>
              <a:buFont typeface="Wingdings" pitchFamily="2" charset="2"/>
              <a:buChar char="Ø"/>
            </a:pPr>
            <a:r>
              <a:rPr lang="en-US" dirty="0" smtClean="0"/>
              <a:t>Ch3: Professional Practices in Nepal( 3 hrs.)</a:t>
            </a:r>
          </a:p>
          <a:p>
            <a:pPr>
              <a:buFont typeface="Wingdings" pitchFamily="2" charset="2"/>
              <a:buChar char="Ø"/>
            </a:pPr>
            <a:r>
              <a:rPr lang="en-US" dirty="0"/>
              <a:t>C</a:t>
            </a:r>
            <a:r>
              <a:rPr lang="en-US" dirty="0" smtClean="0"/>
              <a:t>h4: Sector contract Management (6hrs)</a:t>
            </a:r>
          </a:p>
          <a:p>
            <a:pPr>
              <a:buFont typeface="Wingdings" pitchFamily="2" charset="2"/>
              <a:buChar char="Ø"/>
            </a:pPr>
            <a:r>
              <a:rPr lang="en-US" dirty="0" smtClean="0"/>
              <a:t>Ch5: Regulatory Environment (5hrs)</a:t>
            </a:r>
          </a:p>
          <a:p>
            <a:pPr>
              <a:buFont typeface="Wingdings" pitchFamily="2" charset="2"/>
              <a:buChar char="Ø"/>
            </a:pPr>
            <a:r>
              <a:rPr lang="en-US" dirty="0" smtClean="0"/>
              <a:t>Ch6: Contemporary Issues in Engineering (3hrs)</a:t>
            </a:r>
          </a:p>
          <a:p>
            <a:pPr>
              <a:buFont typeface="Wingdings" pitchFamily="2" charset="2"/>
              <a:buChar char="Ø"/>
            </a:pPr>
            <a:r>
              <a:rPr lang="en-US" dirty="0" smtClean="0"/>
              <a:t>Ch7: Case studies based on Engineering Practices(4 hrs)</a:t>
            </a: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Types of Society</a:t>
            </a:r>
            <a:endParaRPr lang="en-US" b="1" dirty="0"/>
          </a:p>
        </p:txBody>
      </p:sp>
      <p:sp>
        <p:nvSpPr>
          <p:cNvPr id="6" name="Content Placeholder 5"/>
          <p:cNvSpPr>
            <a:spLocks noGrp="1"/>
          </p:cNvSpPr>
          <p:nvPr>
            <p:ph sz="half" idx="1"/>
          </p:nvPr>
        </p:nvSpPr>
        <p:spPr>
          <a:xfrm>
            <a:off x="463296" y="1447800"/>
            <a:ext cx="4495800" cy="4525963"/>
          </a:xfrm>
        </p:spPr>
        <p:txBody>
          <a:bodyPr>
            <a:noAutofit/>
          </a:bodyPr>
          <a:lstStyle/>
          <a:p>
            <a:pPr>
              <a:buFont typeface="Wingdings" panose="05000000000000000000" pitchFamily="2" charset="2"/>
              <a:buChar char="Ø"/>
            </a:pPr>
            <a:r>
              <a:rPr lang="en-US" sz="3600" dirty="0" smtClean="0"/>
              <a:t>Ancient communism societies</a:t>
            </a:r>
          </a:p>
          <a:p>
            <a:pPr>
              <a:buFont typeface="Wingdings" panose="05000000000000000000" pitchFamily="2" charset="2"/>
              <a:buChar char="Ø"/>
            </a:pPr>
            <a:r>
              <a:rPr lang="en-US" sz="3600" dirty="0" smtClean="0"/>
              <a:t>Slave age societies</a:t>
            </a:r>
          </a:p>
          <a:p>
            <a:pPr>
              <a:buFont typeface="Wingdings" panose="05000000000000000000" pitchFamily="2" charset="2"/>
              <a:buChar char="Ø"/>
            </a:pPr>
            <a:r>
              <a:rPr lang="en-US" sz="3600" dirty="0" smtClean="0"/>
              <a:t>Feudal societies</a:t>
            </a:r>
          </a:p>
          <a:p>
            <a:pPr>
              <a:buFont typeface="Wingdings" panose="05000000000000000000" pitchFamily="2" charset="2"/>
              <a:buChar char="Ø"/>
            </a:pPr>
            <a:r>
              <a:rPr lang="en-US" sz="3600" dirty="0" smtClean="0"/>
              <a:t>Capitalism </a:t>
            </a:r>
          </a:p>
          <a:p>
            <a:pPr>
              <a:buFont typeface="Wingdings" panose="05000000000000000000" pitchFamily="2" charset="2"/>
              <a:buChar char="Ø"/>
            </a:pPr>
            <a:r>
              <a:rPr lang="en-US" sz="3600" dirty="0" smtClean="0"/>
              <a:t>Socialism </a:t>
            </a:r>
          </a:p>
          <a:p>
            <a:pPr>
              <a:buFont typeface="Wingdings" panose="05000000000000000000" pitchFamily="2" charset="2"/>
              <a:buChar char="Ø"/>
            </a:pPr>
            <a:r>
              <a:rPr lang="en-US" sz="3600" dirty="0" smtClean="0"/>
              <a:t>Communism</a:t>
            </a:r>
          </a:p>
          <a:p>
            <a:pPr>
              <a:buFont typeface="Wingdings" panose="05000000000000000000" pitchFamily="2" charset="2"/>
              <a:buChar char="Ø"/>
            </a:pPr>
            <a:endParaRPr lang="en-US" sz="3600" dirty="0"/>
          </a:p>
        </p:txBody>
      </p:sp>
      <p:sp>
        <p:nvSpPr>
          <p:cNvPr id="7" name="Content Placeholder 6"/>
          <p:cNvSpPr>
            <a:spLocks noGrp="1"/>
          </p:cNvSpPr>
          <p:nvPr>
            <p:ph sz="half" idx="2"/>
          </p:nvPr>
        </p:nvSpPr>
        <p:spPr>
          <a:xfrm>
            <a:off x="5105400" y="1600200"/>
            <a:ext cx="3581400" cy="4525963"/>
          </a:xfrm>
        </p:spPr>
        <p:txBody>
          <a:bodyPr/>
          <a:lstStyle/>
          <a:p>
            <a:pPr>
              <a:buFont typeface="Wingdings" panose="05000000000000000000" pitchFamily="2" charset="2"/>
              <a:buChar char="Ø"/>
            </a:pPr>
            <a:r>
              <a:rPr lang="en-US" sz="4000" dirty="0" smtClean="0"/>
              <a:t>Stone age</a:t>
            </a:r>
          </a:p>
          <a:p>
            <a:pPr>
              <a:buFont typeface="Wingdings" panose="05000000000000000000" pitchFamily="2" charset="2"/>
              <a:buChar char="Ø"/>
            </a:pPr>
            <a:r>
              <a:rPr lang="en-US" sz="4000" dirty="0" smtClean="0"/>
              <a:t>Copper age</a:t>
            </a:r>
          </a:p>
          <a:p>
            <a:pPr>
              <a:buFont typeface="Wingdings" panose="05000000000000000000" pitchFamily="2" charset="2"/>
              <a:buChar char="Ø"/>
            </a:pPr>
            <a:r>
              <a:rPr lang="en-US" sz="4000" dirty="0" smtClean="0"/>
              <a:t>Iron age</a:t>
            </a:r>
          </a:p>
          <a:p>
            <a:pPr>
              <a:buFont typeface="Wingdings" panose="05000000000000000000" pitchFamily="2" charset="2"/>
              <a:buChar char="Ø"/>
            </a:pPr>
            <a:r>
              <a:rPr lang="en-US" sz="4000" dirty="0" smtClean="0"/>
              <a:t>Silicon age</a:t>
            </a:r>
          </a:p>
          <a:p>
            <a:pPr>
              <a:buFont typeface="Wingdings" panose="05000000000000000000" pitchFamily="2" charset="2"/>
              <a:buChar char="Ø"/>
            </a:pPr>
            <a:endParaRPr lang="en-US"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
            </a:r>
            <a:br>
              <a:rPr lang="en-US" b="1" dirty="0" smtClean="0"/>
            </a:br>
            <a:r>
              <a:rPr lang="en-US" b="1" dirty="0" smtClean="0"/>
              <a:t>Factors of Social Change</a:t>
            </a:r>
            <a:br>
              <a:rPr lang="en-US" b="1" dirty="0" smtClean="0"/>
            </a:br>
            <a:endParaRPr lang="en-US" b="1" dirty="0"/>
          </a:p>
        </p:txBody>
      </p:sp>
      <p:sp>
        <p:nvSpPr>
          <p:cNvPr id="3" name="Content Placeholder 2"/>
          <p:cNvSpPr>
            <a:spLocks noGrp="1"/>
          </p:cNvSpPr>
          <p:nvPr>
            <p:ph idx="1"/>
          </p:nvPr>
        </p:nvSpPr>
        <p:spPr>
          <a:xfrm>
            <a:off x="457200" y="1143000"/>
            <a:ext cx="8305800" cy="5562600"/>
          </a:xfrm>
        </p:spPr>
        <p:txBody>
          <a:bodyPr>
            <a:normAutofit fontScale="85000" lnSpcReduction="20000"/>
          </a:bodyPr>
          <a:lstStyle/>
          <a:p>
            <a:pPr algn="just">
              <a:buFont typeface="Wingdings" pitchFamily="2" charset="2"/>
              <a:buChar char="Ø"/>
            </a:pPr>
            <a:r>
              <a:rPr lang="en-US" dirty="0" smtClean="0">
                <a:solidFill>
                  <a:srgbClr val="FF0000"/>
                </a:solidFill>
              </a:rPr>
              <a:t>Physical environment:</a:t>
            </a:r>
          </a:p>
          <a:p>
            <a:pPr algn="just">
              <a:buNone/>
            </a:pPr>
            <a:r>
              <a:rPr lang="en-US" dirty="0" smtClean="0"/>
              <a:t>	Physically easily accessible society changes rapidly than those located in remote (difficult to access) areas</a:t>
            </a:r>
          </a:p>
          <a:p>
            <a:pPr algn="just">
              <a:buFont typeface="Wingdings" pitchFamily="2" charset="2"/>
              <a:buChar char="Ø"/>
            </a:pPr>
            <a:r>
              <a:rPr lang="en-US" dirty="0" smtClean="0">
                <a:solidFill>
                  <a:srgbClr val="FF0000"/>
                </a:solidFill>
              </a:rPr>
              <a:t> Information, knowledge and skills: </a:t>
            </a:r>
          </a:p>
          <a:p>
            <a:pPr algn="just">
              <a:buNone/>
            </a:pPr>
            <a:r>
              <a:rPr lang="en-US" dirty="0" smtClean="0"/>
              <a:t>	Rate of social change depends on access to information, ability to put together the information into knowledge, ability to convert the knowledge into skills</a:t>
            </a:r>
          </a:p>
          <a:p>
            <a:pPr algn="just">
              <a:buFont typeface="Wingdings" pitchFamily="2" charset="2"/>
              <a:buChar char="Ø"/>
            </a:pPr>
            <a:r>
              <a:rPr lang="en-US" dirty="0" smtClean="0"/>
              <a:t> </a:t>
            </a:r>
            <a:r>
              <a:rPr lang="en-US" dirty="0" smtClean="0">
                <a:solidFill>
                  <a:srgbClr val="FF0000"/>
                </a:solidFill>
              </a:rPr>
              <a:t>Natural causes: </a:t>
            </a:r>
          </a:p>
          <a:p>
            <a:pPr algn="just">
              <a:buNone/>
            </a:pPr>
            <a:r>
              <a:rPr lang="en-US" dirty="0" smtClean="0"/>
              <a:t>	Earthquake, landslide, flood, desertification, and tsunami disintegrate social fabric and changes society.</a:t>
            </a:r>
          </a:p>
          <a:p>
            <a:pPr algn="just">
              <a:buFont typeface="Wingdings" pitchFamily="2" charset="2"/>
              <a:buChar char="Ø"/>
            </a:pPr>
            <a:r>
              <a:rPr lang="en-US" dirty="0" smtClean="0">
                <a:solidFill>
                  <a:srgbClr val="FF0000"/>
                </a:solidFill>
              </a:rPr>
              <a:t> Human activities</a:t>
            </a:r>
            <a:r>
              <a:rPr lang="en-US" dirty="0" smtClean="0"/>
              <a:t>:</a:t>
            </a:r>
          </a:p>
          <a:p>
            <a:pPr algn="just">
              <a:buNone/>
            </a:pPr>
            <a:r>
              <a:rPr lang="en-US" dirty="0" smtClean="0"/>
              <a:t>	International War, Civil War, displacement for “developmental” activities, industrial accidents, mass migration</a:t>
            </a: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
            </a:r>
            <a:br>
              <a:rPr lang="en-US" b="1" dirty="0" smtClean="0"/>
            </a:br>
            <a:r>
              <a:rPr lang="en-US" b="1" dirty="0" smtClean="0"/>
              <a:t>Theories of Social Change</a:t>
            </a:r>
            <a:br>
              <a:rPr lang="en-US" b="1" dirty="0" smtClean="0"/>
            </a:br>
            <a:endParaRPr lang="en-US" b="1" dirty="0"/>
          </a:p>
        </p:txBody>
      </p:sp>
      <p:sp>
        <p:nvSpPr>
          <p:cNvPr id="3" name="Content Placeholder 2"/>
          <p:cNvSpPr>
            <a:spLocks noGrp="1"/>
          </p:cNvSpPr>
          <p:nvPr>
            <p:ph idx="1"/>
          </p:nvPr>
        </p:nvSpPr>
        <p:spPr>
          <a:xfrm>
            <a:off x="457200" y="914400"/>
            <a:ext cx="8229600" cy="5715000"/>
          </a:xfrm>
        </p:spPr>
        <p:txBody>
          <a:bodyPr>
            <a:noAutofit/>
          </a:bodyPr>
          <a:lstStyle/>
          <a:p>
            <a:pPr algn="just">
              <a:buNone/>
            </a:pPr>
            <a:r>
              <a:rPr lang="en-US" sz="2700" dirty="0" smtClean="0">
                <a:solidFill>
                  <a:srgbClr val="FF0000"/>
                </a:solidFill>
              </a:rPr>
              <a:t> Cyclical: </a:t>
            </a:r>
          </a:p>
          <a:p>
            <a:pPr algn="just">
              <a:buFont typeface="Wingdings" pitchFamily="2" charset="2"/>
              <a:buChar char="Ø"/>
            </a:pPr>
            <a:r>
              <a:rPr lang="en-US" sz="2700" dirty="0" smtClean="0"/>
              <a:t>Social Change is a natural process and rise ups and downs, birth and death, </a:t>
            </a:r>
          </a:p>
          <a:p>
            <a:pPr algn="just">
              <a:buFont typeface="Wingdings" pitchFamily="2" charset="2"/>
              <a:buChar char="Ø"/>
            </a:pPr>
            <a:r>
              <a:rPr lang="en-US" sz="2700" dirty="0" smtClean="0"/>
              <a:t>Oswald Spengler: approximate 1000 year cycle. </a:t>
            </a:r>
          </a:p>
          <a:p>
            <a:pPr algn="just">
              <a:buFont typeface="Wingdings" pitchFamily="2" charset="2"/>
              <a:buChar char="Ø"/>
            </a:pPr>
            <a:r>
              <a:rPr lang="en-US" sz="2700" dirty="0" smtClean="0"/>
              <a:t>Critics of this theory cite examples that do not follow the 1000 year cycle.</a:t>
            </a:r>
          </a:p>
          <a:p>
            <a:pPr algn="just">
              <a:buNone/>
            </a:pPr>
            <a:r>
              <a:rPr lang="en-US" sz="2700" dirty="0" smtClean="0"/>
              <a:t> </a:t>
            </a:r>
            <a:r>
              <a:rPr lang="en-US" sz="2700" dirty="0" smtClean="0">
                <a:solidFill>
                  <a:srgbClr val="FF0000"/>
                </a:solidFill>
              </a:rPr>
              <a:t>Evolution:</a:t>
            </a:r>
          </a:p>
          <a:p>
            <a:pPr algn="just">
              <a:buFont typeface="Wingdings" pitchFamily="2" charset="2"/>
              <a:buChar char="Ø"/>
            </a:pPr>
            <a:r>
              <a:rPr lang="en-US" sz="2700" dirty="0" smtClean="0"/>
              <a:t>Society change from simple to complex</a:t>
            </a:r>
          </a:p>
          <a:p>
            <a:pPr algn="just">
              <a:buFont typeface="Wingdings" pitchFamily="2" charset="2"/>
              <a:buChar char="Ø"/>
            </a:pPr>
            <a:r>
              <a:rPr lang="en-US" sz="2700" dirty="0" smtClean="0"/>
              <a:t>Changing with time, getting complex with time, society</a:t>
            </a:r>
          </a:p>
          <a:p>
            <a:pPr algn="just">
              <a:buNone/>
            </a:pPr>
            <a:r>
              <a:rPr lang="en-US" sz="2700" dirty="0" smtClean="0"/>
              <a:t>	continuously develops through time and change.</a:t>
            </a:r>
          </a:p>
          <a:p>
            <a:pPr algn="just">
              <a:buFont typeface="Wingdings" pitchFamily="2" charset="2"/>
              <a:buChar char="Ø"/>
            </a:pPr>
            <a:r>
              <a:rPr lang="en-US" sz="2700" dirty="0" smtClean="0"/>
              <a:t>Society progresses in each stage.</a:t>
            </a:r>
          </a:p>
          <a:p>
            <a:pPr algn="just">
              <a:buNone/>
            </a:pPr>
            <a:r>
              <a:rPr lang="en-US" sz="2700" dirty="0" smtClean="0"/>
              <a:t> </a:t>
            </a:r>
          </a:p>
          <a:p>
            <a:pPr algn="just">
              <a:buNone/>
            </a:pPr>
            <a:r>
              <a:rPr lang="en-US" sz="2700" dirty="0" smtClean="0"/>
              <a:t> </a:t>
            </a:r>
            <a:endParaRPr lang="en-US" sz="2700"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Theories of Social Change.......</a:t>
            </a:r>
            <a:endParaRPr lang="en-US" b="1"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buNone/>
            </a:pPr>
            <a:r>
              <a:rPr lang="en-US" dirty="0" smtClean="0">
                <a:solidFill>
                  <a:srgbClr val="FF0000"/>
                </a:solidFill>
              </a:rPr>
              <a:t>Functionalist:</a:t>
            </a:r>
            <a:r>
              <a:rPr lang="en-US" dirty="0" smtClean="0"/>
              <a:t> </a:t>
            </a:r>
          </a:p>
          <a:p>
            <a:pPr algn="just">
              <a:buFont typeface="Wingdings" pitchFamily="2" charset="2"/>
              <a:buChar char="Ø"/>
            </a:pPr>
            <a:r>
              <a:rPr lang="en-US" dirty="0" smtClean="0"/>
              <a:t>Changes as required to keep the whole society functioning, when particular part of a society changes. </a:t>
            </a:r>
          </a:p>
          <a:p>
            <a:pPr algn="just">
              <a:buFont typeface="Wingdings" pitchFamily="2" charset="2"/>
              <a:buChar char="Ø"/>
            </a:pPr>
            <a:r>
              <a:rPr lang="en-US" dirty="0" smtClean="0"/>
              <a:t>August Comte, Herbert Spencer, Emile Durkheim, and </a:t>
            </a:r>
            <a:r>
              <a:rPr lang="en-US" dirty="0" err="1" smtClean="0"/>
              <a:t>Talcott</a:t>
            </a:r>
            <a:r>
              <a:rPr lang="en-US" dirty="0" smtClean="0"/>
              <a:t> Parsons propagate this theory. </a:t>
            </a:r>
          </a:p>
          <a:p>
            <a:pPr algn="just">
              <a:buFont typeface="Wingdings" pitchFamily="2" charset="2"/>
              <a:buChar char="Ø"/>
            </a:pPr>
            <a:r>
              <a:rPr lang="en-US" dirty="0" smtClean="0"/>
              <a:t>This theory emphasizes on changing role of different parts of a society to maintain stability of a society.</a:t>
            </a: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
            </a:r>
            <a:br>
              <a:rPr lang="en-US" b="1" dirty="0" smtClean="0"/>
            </a:br>
            <a:r>
              <a:rPr lang="en-US" b="1" dirty="0" smtClean="0"/>
              <a:t>Theories of Social Change.........</a:t>
            </a:r>
            <a:br>
              <a:rPr lang="en-US" b="1" dirty="0" smtClean="0"/>
            </a:br>
            <a:endParaRPr lang="en-US" b="1" dirty="0"/>
          </a:p>
        </p:txBody>
      </p:sp>
      <p:sp>
        <p:nvSpPr>
          <p:cNvPr id="3" name="Content Placeholder 2"/>
          <p:cNvSpPr>
            <a:spLocks noGrp="1"/>
          </p:cNvSpPr>
          <p:nvPr>
            <p:ph idx="1"/>
          </p:nvPr>
        </p:nvSpPr>
        <p:spPr>
          <a:xfrm>
            <a:off x="457200" y="609600"/>
            <a:ext cx="8229600" cy="5943600"/>
          </a:xfrm>
        </p:spPr>
        <p:txBody>
          <a:bodyPr>
            <a:noAutofit/>
          </a:bodyPr>
          <a:lstStyle/>
          <a:p>
            <a:pPr algn="just">
              <a:buNone/>
            </a:pPr>
            <a:endParaRPr lang="en-US" sz="2400" dirty="0" smtClean="0">
              <a:solidFill>
                <a:srgbClr val="FF0000"/>
              </a:solidFill>
            </a:endParaRPr>
          </a:p>
          <a:p>
            <a:pPr algn="just">
              <a:buNone/>
            </a:pPr>
            <a:r>
              <a:rPr lang="en-US" sz="2400" dirty="0" smtClean="0">
                <a:solidFill>
                  <a:srgbClr val="FF0000"/>
                </a:solidFill>
              </a:rPr>
              <a:t>Conflict</a:t>
            </a:r>
            <a:r>
              <a:rPr lang="en-US" sz="2400" dirty="0" smtClean="0">
                <a:solidFill>
                  <a:srgbClr val="FF0000"/>
                </a:solidFill>
              </a:rPr>
              <a:t>:</a:t>
            </a:r>
            <a:r>
              <a:rPr lang="en-US" sz="2400" dirty="0" smtClean="0"/>
              <a:t> </a:t>
            </a:r>
          </a:p>
          <a:p>
            <a:pPr algn="just">
              <a:buFont typeface="Wingdings" pitchFamily="2" charset="2"/>
              <a:buChar char="Ø"/>
            </a:pPr>
            <a:r>
              <a:rPr lang="en-US" sz="2400" dirty="0" smtClean="0"/>
              <a:t>Based on Karl Marx and Engels (1818-1883/1820-1895) society consists of classes</a:t>
            </a:r>
          </a:p>
          <a:p>
            <a:pPr algn="just">
              <a:buFont typeface="Wingdings" pitchFamily="2" charset="2"/>
              <a:buChar char="Ø"/>
            </a:pPr>
            <a:r>
              <a:rPr lang="en-US" sz="2400" dirty="0" smtClean="0"/>
              <a:t>Class conflict between haves and have-nots. </a:t>
            </a:r>
          </a:p>
          <a:p>
            <a:pPr algn="just">
              <a:buFont typeface="Wingdings" pitchFamily="2" charset="2"/>
              <a:buChar char="Ø"/>
            </a:pPr>
            <a:r>
              <a:rPr lang="en-US" sz="2400" dirty="0" smtClean="0"/>
              <a:t>Unequal groups usually have conflicting values and agendas, causing them to compete against one another. </a:t>
            </a:r>
          </a:p>
          <a:p>
            <a:pPr algn="just">
              <a:buFont typeface="Wingdings" pitchFamily="2" charset="2"/>
              <a:buChar char="Ø"/>
            </a:pPr>
            <a:r>
              <a:rPr lang="en-US" sz="2400" dirty="0" smtClean="0"/>
              <a:t>Cycle of thesis , antithesis and synthesis continues in the society</a:t>
            </a:r>
          </a:p>
          <a:p>
            <a:pPr algn="just">
              <a:buFont typeface="Wingdings" pitchFamily="2" charset="2"/>
              <a:buChar char="Ø"/>
            </a:pPr>
            <a:r>
              <a:rPr lang="en-US" sz="2400" dirty="0" smtClean="0"/>
              <a:t>Thesis: existing condition of society(contradictions&amp; Antagonism)</a:t>
            </a:r>
          </a:p>
          <a:p>
            <a:pPr algn="just">
              <a:buFont typeface="Wingdings" pitchFamily="2" charset="2"/>
              <a:buChar char="Ø"/>
            </a:pPr>
            <a:r>
              <a:rPr lang="en-US" sz="2400" dirty="0" smtClean="0"/>
              <a:t>Antithesis: contradictions &amp; Antagonism pose threats to existing society</a:t>
            </a:r>
          </a:p>
          <a:p>
            <a:pPr algn="just">
              <a:buFont typeface="Wingdings" pitchFamily="2" charset="2"/>
              <a:buChar char="Ø"/>
            </a:pPr>
            <a:r>
              <a:rPr lang="en-US" sz="2400" dirty="0" smtClean="0"/>
              <a:t>Synthesis: Conflict between thesis and antithesis needs to resolved and resolution stage is antithesis</a:t>
            </a:r>
          </a:p>
          <a:p>
            <a:pPr algn="just"/>
            <a:endParaRPr lang="en-US" sz="2400"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TECHNOLOGY AND SOCIETY</a:t>
            </a:r>
            <a:endParaRPr lang="en-US" b="1" dirty="0"/>
          </a:p>
        </p:txBody>
      </p:sp>
      <p:sp>
        <p:nvSpPr>
          <p:cNvPr id="3" name="Content Placeholder 2"/>
          <p:cNvSpPr>
            <a:spLocks noGrp="1"/>
          </p:cNvSpPr>
          <p:nvPr>
            <p:ph idx="1"/>
          </p:nvPr>
        </p:nvSpPr>
        <p:spPr>
          <a:xfrm>
            <a:off x="457200" y="1143000"/>
            <a:ext cx="8229600" cy="5562600"/>
          </a:xfrm>
        </p:spPr>
        <p:txBody>
          <a:bodyPr>
            <a:normAutofit fontScale="85000" lnSpcReduction="20000"/>
          </a:bodyPr>
          <a:lstStyle/>
          <a:p>
            <a:pPr algn="just">
              <a:buFont typeface="Wingdings" panose="05000000000000000000" pitchFamily="2" charset="2"/>
              <a:buChar char="Ø"/>
            </a:pPr>
            <a:r>
              <a:rPr lang="en-US" dirty="0" smtClean="0"/>
              <a:t>Technology and human life cannot be separated; </a:t>
            </a:r>
          </a:p>
          <a:p>
            <a:pPr algn="just">
              <a:buFont typeface="Wingdings" panose="05000000000000000000" pitchFamily="2" charset="2"/>
              <a:buChar char="Ø"/>
            </a:pPr>
            <a:r>
              <a:rPr lang="en-US" dirty="0" smtClean="0"/>
              <a:t>We use technology; depend on technology in our daily life and our needs and demands for technology keep on rising.</a:t>
            </a:r>
          </a:p>
          <a:p>
            <a:pPr algn="just">
              <a:buFont typeface="Wingdings" panose="05000000000000000000" pitchFamily="2" charset="2"/>
              <a:buChar char="Ø"/>
            </a:pPr>
            <a:r>
              <a:rPr lang="en-US" dirty="0" smtClean="0"/>
              <a:t> Humans use technology to  travel, to communicate, to learn, to do business and to live in comfort. </a:t>
            </a:r>
          </a:p>
          <a:p>
            <a:pPr algn="just">
              <a:buFont typeface="Wingdings" panose="05000000000000000000" pitchFamily="2" charset="2"/>
              <a:buChar char="Ø"/>
            </a:pPr>
            <a:r>
              <a:rPr lang="en-US" dirty="0" smtClean="0"/>
              <a:t> Its poor application has resulted in the pollution of the environment and it has also caused a serious threat to our lives and society.</a:t>
            </a:r>
          </a:p>
          <a:p>
            <a:pPr algn="just">
              <a:buFont typeface="Wingdings" panose="05000000000000000000" pitchFamily="2" charset="2"/>
              <a:buChar char="Ø"/>
            </a:pPr>
            <a:r>
              <a:rPr lang="en-US" dirty="0" smtClean="0"/>
              <a:t>The biggest challenge facing people is to determine the type of future we need to have and then create relevant technologies which will simplify the way we do things.</a:t>
            </a:r>
          </a:p>
          <a:p>
            <a:pPr algn="just">
              <a:buFont typeface="Wingdings" panose="05000000000000000000" pitchFamily="2" charset="2"/>
              <a:buChar char="Ø"/>
            </a:pPr>
            <a:r>
              <a:rPr lang="en-US" dirty="0" smtClean="0"/>
              <a:t>Technology impacts the environment, people and the society as a whole. </a:t>
            </a: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style>
          <a:lnRef idx="1">
            <a:schemeClr val="accent1"/>
          </a:lnRef>
          <a:fillRef idx="3">
            <a:schemeClr val="accent1"/>
          </a:fillRef>
          <a:effectRef idx="2">
            <a:schemeClr val="accent1"/>
          </a:effectRef>
          <a:fontRef idx="minor">
            <a:schemeClr val="lt1"/>
          </a:fontRef>
        </p:style>
        <p:txBody>
          <a:bodyPr>
            <a:noAutofit/>
          </a:bodyPr>
          <a:lstStyle/>
          <a:p>
            <a:r>
              <a:rPr lang="en-US" sz="3600" b="1" dirty="0" smtClean="0"/>
              <a:t>Positive Impacts Of Technology On Society</a:t>
            </a:r>
            <a:endParaRPr lang="en-US" sz="3600" b="1" dirty="0"/>
          </a:p>
        </p:txBody>
      </p:sp>
      <p:sp>
        <p:nvSpPr>
          <p:cNvPr id="3" name="Content Placeholder 2"/>
          <p:cNvSpPr>
            <a:spLocks noGrp="1"/>
          </p:cNvSpPr>
          <p:nvPr>
            <p:ph idx="1"/>
          </p:nvPr>
        </p:nvSpPr>
        <p:spPr>
          <a:xfrm>
            <a:off x="457200" y="838200"/>
            <a:ext cx="8458200" cy="6019800"/>
          </a:xfrm>
        </p:spPr>
        <p:txBody>
          <a:bodyPr>
            <a:normAutofit fontScale="62500" lnSpcReduction="20000"/>
          </a:bodyPr>
          <a:lstStyle/>
          <a:p>
            <a:pPr>
              <a:buNone/>
            </a:pPr>
            <a:r>
              <a:rPr lang="en-US" sz="4500" b="1" dirty="0" smtClean="0">
                <a:solidFill>
                  <a:srgbClr val="FF0000"/>
                </a:solidFill>
              </a:rPr>
              <a:t>a) Impact on Agriculture</a:t>
            </a:r>
            <a:endParaRPr lang="en-US" b="1" dirty="0" smtClean="0">
              <a:solidFill>
                <a:srgbClr val="FF0000"/>
              </a:solidFill>
            </a:endParaRPr>
          </a:p>
          <a:p>
            <a:pPr>
              <a:buNone/>
            </a:pPr>
            <a:r>
              <a:rPr lang="en-US" b="1" dirty="0" smtClean="0"/>
              <a:t>Food Production</a:t>
            </a:r>
          </a:p>
          <a:p>
            <a:r>
              <a:rPr lang="en-US" dirty="0" smtClean="0"/>
              <a:t>Food production mechanized, food production increasing, Green Revolution</a:t>
            </a:r>
          </a:p>
          <a:p>
            <a:pPr>
              <a:buNone/>
            </a:pPr>
            <a:r>
              <a:rPr lang="en-US" b="1" dirty="0" smtClean="0"/>
              <a:t>Food Processing</a:t>
            </a:r>
          </a:p>
          <a:p>
            <a:r>
              <a:rPr lang="en-US" dirty="0" smtClean="0"/>
              <a:t>Food processing getting complex, requiring industrial management</a:t>
            </a:r>
          </a:p>
          <a:p>
            <a:pPr>
              <a:buNone/>
            </a:pPr>
            <a:r>
              <a:rPr lang="en-US" b="1" dirty="0" smtClean="0"/>
              <a:t>Food Preservation</a:t>
            </a:r>
          </a:p>
          <a:p>
            <a:r>
              <a:rPr lang="en-US" dirty="0" smtClean="0"/>
              <a:t>Food security increasing, for most, better food preservation</a:t>
            </a:r>
          </a:p>
          <a:p>
            <a:pPr>
              <a:buNone/>
            </a:pPr>
            <a:r>
              <a:rPr lang="en-US" b="1" dirty="0" smtClean="0"/>
              <a:t>Mechanization </a:t>
            </a:r>
          </a:p>
          <a:p>
            <a:r>
              <a:rPr lang="en-US" dirty="0" smtClean="0"/>
              <a:t>Mechanization of agriculture/food processing</a:t>
            </a:r>
          </a:p>
          <a:p>
            <a:pPr>
              <a:buNone/>
            </a:pPr>
            <a:r>
              <a:rPr lang="en-US" b="1" dirty="0" smtClean="0"/>
              <a:t>Commercialization</a:t>
            </a:r>
          </a:p>
          <a:p>
            <a:r>
              <a:rPr lang="en-US" dirty="0" smtClean="0"/>
              <a:t>From subsistence to cash crop, patented seeds and food processing techniques</a:t>
            </a:r>
          </a:p>
          <a:p>
            <a:pPr>
              <a:buNone/>
            </a:pPr>
            <a:r>
              <a:rPr lang="en-US" b="1" dirty="0" smtClean="0"/>
              <a:t>Food Variety </a:t>
            </a:r>
          </a:p>
          <a:p>
            <a:r>
              <a:rPr lang="en-US" dirty="0" smtClean="0"/>
              <a:t>Increasing, year round availability, no more seasonal</a:t>
            </a:r>
          </a:p>
          <a:p>
            <a:pPr>
              <a:buNone/>
            </a:pPr>
            <a:r>
              <a:rPr lang="en-US" b="1" dirty="0" smtClean="0"/>
              <a:t>Fertilizer/Pesticide </a:t>
            </a:r>
          </a:p>
          <a:p>
            <a:r>
              <a:rPr lang="en-US" dirty="0" smtClean="0"/>
              <a:t>From organic to chemical, pesticide use increasing</a:t>
            </a:r>
          </a:p>
          <a:p>
            <a:pPr>
              <a:buNone/>
            </a:pPr>
            <a:r>
              <a:rPr lang="en-US" b="1" dirty="0" smtClean="0"/>
              <a:t>Water use </a:t>
            </a:r>
          </a:p>
          <a:p>
            <a:r>
              <a:rPr lang="en-US" dirty="0" smtClean="0"/>
              <a:t>Increasing due to cash crops &amp; agricultural intensification; reduced by micro-irrigation</a:t>
            </a: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77500" lnSpcReduction="20000"/>
          </a:bodyPr>
          <a:lstStyle/>
          <a:p>
            <a:pPr algn="just">
              <a:buNone/>
            </a:pPr>
            <a:r>
              <a:rPr lang="en-US" sz="3600" b="1" dirty="0" smtClean="0">
                <a:solidFill>
                  <a:srgbClr val="FF0000"/>
                </a:solidFill>
              </a:rPr>
              <a:t>b) </a:t>
            </a:r>
            <a:r>
              <a:rPr lang="en-US" sz="3600" b="1" dirty="0" smtClean="0">
                <a:solidFill>
                  <a:srgbClr val="FF0000"/>
                </a:solidFill>
              </a:rPr>
              <a:t>Impact on Communication</a:t>
            </a:r>
          </a:p>
          <a:p>
            <a:pPr algn="just">
              <a:buFont typeface="Wingdings" pitchFamily="2" charset="2"/>
              <a:buChar char="Ø"/>
            </a:pPr>
            <a:r>
              <a:rPr lang="en-US" b="1" dirty="0" smtClean="0"/>
              <a:t>Information generation and dissemination</a:t>
            </a:r>
          </a:p>
          <a:p>
            <a:pPr algn="just"/>
            <a:r>
              <a:rPr lang="en-US" dirty="0" smtClean="0"/>
              <a:t>Increasing access to information</a:t>
            </a:r>
          </a:p>
          <a:p>
            <a:pPr algn="just">
              <a:buFont typeface="Wingdings" pitchFamily="2" charset="2"/>
              <a:buChar char="Ø"/>
            </a:pPr>
            <a:r>
              <a:rPr lang="en-US" b="1" dirty="0" smtClean="0"/>
              <a:t>Mass communication(Newspaper, Magazines, FM Radio, TV, instant/breaking news)</a:t>
            </a:r>
          </a:p>
          <a:p>
            <a:pPr algn="just"/>
            <a:r>
              <a:rPr lang="en-US" dirty="0" smtClean="0"/>
              <a:t>Enhanced public awareness, timely information to people</a:t>
            </a:r>
          </a:p>
          <a:p>
            <a:pPr algn="just">
              <a:buFont typeface="Wingdings" pitchFamily="2" charset="2"/>
              <a:buChar char="Ø"/>
            </a:pPr>
            <a:r>
              <a:rPr lang="en-US" b="1" dirty="0" smtClean="0"/>
              <a:t>Internet and Social Media </a:t>
            </a:r>
          </a:p>
          <a:p>
            <a:pPr algn="just"/>
            <a:r>
              <a:rPr lang="en-US" dirty="0" smtClean="0"/>
              <a:t>Increased access to information, social media influencing design of communication techniques</a:t>
            </a:r>
          </a:p>
          <a:p>
            <a:pPr algn="just">
              <a:buFont typeface="Wingdings" pitchFamily="2" charset="2"/>
              <a:buChar char="Ø"/>
            </a:pPr>
            <a:r>
              <a:rPr lang="en-US" b="1" dirty="0" smtClean="0"/>
              <a:t>Telephone, mobile phone</a:t>
            </a:r>
          </a:p>
          <a:p>
            <a:pPr algn="just"/>
            <a:r>
              <a:rPr lang="en-US" b="1" dirty="0" smtClean="0"/>
              <a:t> </a:t>
            </a:r>
            <a:r>
              <a:rPr lang="en-US" dirty="0" smtClean="0"/>
              <a:t>Increased and easier access to telephone</a:t>
            </a:r>
          </a:p>
          <a:p>
            <a:pPr algn="just">
              <a:buFont typeface="Wingdings" pitchFamily="2" charset="2"/>
              <a:buChar char="Ø"/>
            </a:pPr>
            <a:r>
              <a:rPr lang="en-US" b="1" dirty="0" smtClean="0"/>
              <a:t>Virtual Meeting, virtual reality, </a:t>
            </a:r>
            <a:r>
              <a:rPr lang="en-US" b="1" dirty="0" err="1" smtClean="0"/>
              <a:t>tele</a:t>
            </a:r>
            <a:r>
              <a:rPr lang="en-US" b="1" dirty="0" smtClean="0"/>
              <a:t>-medicines</a:t>
            </a:r>
          </a:p>
          <a:p>
            <a:pPr algn="just"/>
            <a:r>
              <a:rPr lang="en-US" dirty="0" smtClean="0"/>
              <a:t>Less need of physical presence in meeting, distance medicine services and remote controller operation possible</a:t>
            </a:r>
            <a:endParaRPr lang="en-US"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248400"/>
          </a:xfrm>
        </p:spPr>
        <p:txBody>
          <a:bodyPr>
            <a:normAutofit fontScale="70000" lnSpcReduction="20000"/>
          </a:bodyPr>
          <a:lstStyle/>
          <a:p>
            <a:pPr algn="just">
              <a:buNone/>
            </a:pPr>
            <a:r>
              <a:rPr lang="en-US" sz="4000" b="1" dirty="0" smtClean="0">
                <a:solidFill>
                  <a:srgbClr val="FF0000"/>
                </a:solidFill>
              </a:rPr>
              <a:t>C. Impact on Construction Methods</a:t>
            </a:r>
          </a:p>
          <a:p>
            <a:pPr algn="just">
              <a:buFont typeface="Wingdings" pitchFamily="2" charset="2"/>
              <a:buChar char="Ø"/>
            </a:pPr>
            <a:r>
              <a:rPr lang="en-US" b="1" dirty="0" smtClean="0"/>
              <a:t>Construction Technology </a:t>
            </a:r>
          </a:p>
          <a:p>
            <a:pPr algn="just"/>
            <a:r>
              <a:rPr lang="en-US" dirty="0" smtClean="0"/>
              <a:t>Labor based technology gradually replaced by capital based technology</a:t>
            </a:r>
          </a:p>
          <a:p>
            <a:pPr algn="just">
              <a:buFont typeface="Wingdings" pitchFamily="2" charset="2"/>
              <a:buChar char="Ø"/>
            </a:pPr>
            <a:r>
              <a:rPr lang="en-US" b="1" dirty="0" smtClean="0"/>
              <a:t>Construction materials </a:t>
            </a:r>
          </a:p>
          <a:p>
            <a:pPr algn="just"/>
            <a:r>
              <a:rPr lang="en-US" dirty="0" smtClean="0"/>
              <a:t>Better materials, light weight, fire proof, glass as structural elements, increased use of aluminum, prefabricated, pre-stressed</a:t>
            </a:r>
          </a:p>
          <a:p>
            <a:pPr algn="just">
              <a:buFont typeface="Wingdings" pitchFamily="2" charset="2"/>
              <a:buChar char="Ø"/>
            </a:pPr>
            <a:r>
              <a:rPr lang="en-US" b="1" dirty="0" smtClean="0"/>
              <a:t>Size of infrastructure </a:t>
            </a:r>
          </a:p>
          <a:p>
            <a:pPr algn="just"/>
            <a:r>
              <a:rPr lang="en-US" dirty="0" smtClean="0"/>
              <a:t>Increasing</a:t>
            </a:r>
          </a:p>
          <a:p>
            <a:pPr algn="just">
              <a:buFont typeface="Wingdings" pitchFamily="2" charset="2"/>
              <a:buChar char="Ø"/>
            </a:pPr>
            <a:r>
              <a:rPr lang="en-US" b="1" dirty="0" smtClean="0"/>
              <a:t>Mechanization, Automation, and Robotics use</a:t>
            </a:r>
          </a:p>
          <a:p>
            <a:pPr algn="just"/>
            <a:r>
              <a:rPr lang="en-US" dirty="0" smtClean="0"/>
              <a:t>More mechanization, automation and robotics use</a:t>
            </a:r>
          </a:p>
          <a:p>
            <a:pPr algn="just">
              <a:buFont typeface="Wingdings" pitchFamily="2" charset="2"/>
              <a:buChar char="Ø"/>
            </a:pPr>
            <a:r>
              <a:rPr lang="en-US" b="1" dirty="0" smtClean="0"/>
              <a:t>Construction Project Management</a:t>
            </a:r>
          </a:p>
          <a:p>
            <a:pPr algn="just"/>
            <a:r>
              <a:rPr lang="en-US" dirty="0" smtClean="0"/>
              <a:t>From ad hoc and haphazard decisions to scientific and systematic management tools, like CPM, PERT, and software like MS Project, </a:t>
            </a:r>
            <a:r>
              <a:rPr lang="en-US" dirty="0" err="1" smtClean="0"/>
              <a:t>Primevera</a:t>
            </a:r>
            <a:r>
              <a:rPr lang="en-US" dirty="0" smtClean="0"/>
              <a:t>, Project Management</a:t>
            </a:r>
          </a:p>
          <a:p>
            <a:pPr algn="just">
              <a:buFont typeface="Wingdings" pitchFamily="2" charset="2"/>
              <a:buChar char="Ø"/>
            </a:pPr>
            <a:r>
              <a:rPr lang="en-US" b="1" dirty="0" smtClean="0"/>
              <a:t>ICT use for construction site control</a:t>
            </a:r>
          </a:p>
          <a:p>
            <a:pPr algn="just"/>
            <a:r>
              <a:rPr lang="en-US" dirty="0" smtClean="0"/>
              <a:t>Better access control, better safety, better material management</a:t>
            </a:r>
            <a:endParaRPr lang="en-US"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534400" cy="6477000"/>
          </a:xfrm>
        </p:spPr>
        <p:txBody>
          <a:bodyPr>
            <a:normAutofit fontScale="55000" lnSpcReduction="20000"/>
          </a:bodyPr>
          <a:lstStyle/>
          <a:p>
            <a:pPr algn="just">
              <a:buNone/>
            </a:pPr>
            <a:r>
              <a:rPr lang="en-US" sz="5100" b="1" dirty="0" smtClean="0">
                <a:solidFill>
                  <a:srgbClr val="FF0000"/>
                </a:solidFill>
              </a:rPr>
              <a:t>D. Impacts on Family Structure, Culture and Livelihood</a:t>
            </a:r>
          </a:p>
          <a:p>
            <a:pPr algn="just">
              <a:buFont typeface="Wingdings" pitchFamily="2" charset="2"/>
              <a:buChar char="Ø"/>
            </a:pPr>
            <a:r>
              <a:rPr lang="en-US" sz="3600" b="1" dirty="0" smtClean="0"/>
              <a:t>Family </a:t>
            </a:r>
          </a:p>
          <a:p>
            <a:pPr algn="just"/>
            <a:r>
              <a:rPr lang="en-US" sz="3600" dirty="0" smtClean="0"/>
              <a:t>Family relation more complex, IV-fertilization, test-tube baby, cloning, surrogacy, same sex marriage, family size reducing, micro-family getting possible, life span increasing, change in status of female and disabled</a:t>
            </a:r>
          </a:p>
          <a:p>
            <a:pPr algn="just">
              <a:buFont typeface="Wingdings" pitchFamily="2" charset="2"/>
              <a:buChar char="Ø"/>
            </a:pPr>
            <a:r>
              <a:rPr lang="en-US" sz="3600" b="1" dirty="0" smtClean="0"/>
              <a:t>Tradition/Culture</a:t>
            </a:r>
          </a:p>
          <a:p>
            <a:pPr algn="just"/>
            <a:r>
              <a:rPr lang="en-US" sz="3600" dirty="0" smtClean="0"/>
              <a:t>Traditions-values challenged and altered or replaced ,heritage preservation better</a:t>
            </a:r>
          </a:p>
          <a:p>
            <a:pPr algn="just">
              <a:buFont typeface="Wingdings" pitchFamily="2" charset="2"/>
              <a:buChar char="Ø"/>
            </a:pPr>
            <a:r>
              <a:rPr lang="en-US" sz="3600" b="1" dirty="0" smtClean="0"/>
              <a:t>Recreation</a:t>
            </a:r>
          </a:p>
          <a:p>
            <a:pPr algn="just"/>
            <a:r>
              <a:rPr lang="en-US" sz="3600" dirty="0" smtClean="0"/>
              <a:t>Traditional dances/music/drama/games giving ways to movies, video games, theme parks, pay per view</a:t>
            </a:r>
          </a:p>
          <a:p>
            <a:pPr algn="just">
              <a:buFont typeface="Wingdings" pitchFamily="2" charset="2"/>
              <a:buChar char="Ø"/>
            </a:pPr>
            <a:r>
              <a:rPr lang="en-US" sz="3600" b="1" dirty="0" smtClean="0"/>
              <a:t>Social Norms and Values</a:t>
            </a:r>
          </a:p>
          <a:p>
            <a:pPr algn="just"/>
            <a:r>
              <a:rPr lang="en-US" sz="3600" dirty="0" smtClean="0"/>
              <a:t>Social norms and values increasingly challenged and altered or replaced, social class disintegrating, new economic class emerging</a:t>
            </a:r>
          </a:p>
          <a:p>
            <a:pPr algn="just">
              <a:buFont typeface="Wingdings" pitchFamily="2" charset="2"/>
              <a:buChar char="Ø"/>
            </a:pPr>
            <a:r>
              <a:rPr lang="en-US" sz="3600" b="1" dirty="0" smtClean="0"/>
              <a:t>Language </a:t>
            </a:r>
          </a:p>
          <a:p>
            <a:pPr algn="just"/>
            <a:r>
              <a:rPr lang="en-US" sz="3600" dirty="0" smtClean="0"/>
              <a:t>International language use increasing, language getting standardized, brail script &amp; sign language use increasing</a:t>
            </a:r>
          </a:p>
          <a:p>
            <a:pPr algn="just">
              <a:buFont typeface="Wingdings" pitchFamily="2" charset="2"/>
              <a:buChar char="Ø"/>
            </a:pPr>
            <a:r>
              <a:rPr lang="en-US" sz="3600" b="1" dirty="0" smtClean="0"/>
              <a:t>Livelihood and living standard</a:t>
            </a:r>
          </a:p>
          <a:p>
            <a:pPr algn="just"/>
            <a:r>
              <a:rPr lang="en-US" sz="3600" dirty="0" smtClean="0"/>
              <a:t>Livelihood diversification &amp; specialization increasing, Living standard &amp; HDI increasing, poverty decreasing, employment opportunity increasing, price decreasing</a:t>
            </a:r>
            <a:endParaRPr lang="en-US" sz="3600"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3">
            <a:schemeClr val="accent1"/>
          </a:fillRef>
          <a:effectRef idx="2">
            <a:schemeClr val="accent1"/>
          </a:effectRef>
          <a:fontRef idx="minor">
            <a:schemeClr val="lt1"/>
          </a:fontRef>
        </p:style>
        <p:txBody>
          <a:bodyPr>
            <a:normAutofit/>
          </a:bodyPr>
          <a:lstStyle/>
          <a:p>
            <a:r>
              <a:rPr lang="en-US" sz="4000" b="1" dirty="0" smtClean="0"/>
              <a:t>Marking/Evaluation Scheme </a:t>
            </a:r>
            <a:endParaRPr lang="en-US" sz="4000" b="1" dirty="0"/>
          </a:p>
        </p:txBody>
      </p:sp>
      <p:graphicFrame>
        <p:nvGraphicFramePr>
          <p:cNvPr id="4" name="Content Placeholder 3"/>
          <p:cNvGraphicFramePr>
            <a:graphicFrameLocks noGrp="1"/>
          </p:cNvGraphicFramePr>
          <p:nvPr>
            <p:ph idx="1"/>
          </p:nvPr>
        </p:nvGraphicFramePr>
        <p:xfrm>
          <a:off x="457200" y="1295399"/>
          <a:ext cx="8153400" cy="5349240"/>
        </p:xfrm>
        <a:graphic>
          <a:graphicData uri="http://schemas.openxmlformats.org/drawingml/2006/table">
            <a:tbl>
              <a:tblPr firstRow="1" bandRow="1">
                <a:tableStyleId>{5C22544A-7EE6-4342-B048-85BDC9FD1C3A}</a:tableStyleId>
              </a:tblPr>
              <a:tblGrid>
                <a:gridCol w="2717800"/>
                <a:gridCol w="2717800"/>
                <a:gridCol w="2717800"/>
              </a:tblGrid>
              <a:tr h="533400">
                <a:tc>
                  <a:txBody>
                    <a:bodyPr/>
                    <a:lstStyle/>
                    <a:p>
                      <a:pPr algn="ctr"/>
                      <a:r>
                        <a:rPr lang="en-US" sz="2400" b="1" dirty="0" smtClean="0">
                          <a:solidFill>
                            <a:srgbClr val="FFFF00"/>
                          </a:solidFill>
                          <a:latin typeface="Times New Roman" pitchFamily="18" charset="0"/>
                          <a:cs typeface="Times New Roman" pitchFamily="18" charset="0"/>
                        </a:rPr>
                        <a:t>Chapter</a:t>
                      </a:r>
                      <a:endParaRPr lang="en-US" sz="2400" b="1" dirty="0">
                        <a:solidFill>
                          <a:srgbClr val="FFFF00"/>
                        </a:solidFill>
                        <a:latin typeface="Times New Roman" pitchFamily="18" charset="0"/>
                        <a:cs typeface="Times New Roman" pitchFamily="18" charset="0"/>
                      </a:endParaRPr>
                    </a:p>
                  </a:txBody>
                  <a:tcPr/>
                </a:tc>
                <a:tc>
                  <a:txBody>
                    <a:bodyPr/>
                    <a:lstStyle/>
                    <a:p>
                      <a:pPr algn="ctr"/>
                      <a:r>
                        <a:rPr lang="en-US" sz="2400" b="1" dirty="0" smtClean="0">
                          <a:solidFill>
                            <a:srgbClr val="FFFF00"/>
                          </a:solidFill>
                          <a:latin typeface="Times New Roman" pitchFamily="18" charset="0"/>
                          <a:cs typeface="Times New Roman" pitchFamily="18" charset="0"/>
                        </a:rPr>
                        <a:t>Hours</a:t>
                      </a:r>
                      <a:endParaRPr lang="en-US" sz="2400" b="1" dirty="0">
                        <a:solidFill>
                          <a:srgbClr val="FFFF00"/>
                        </a:solidFill>
                        <a:latin typeface="Times New Roman" pitchFamily="18" charset="0"/>
                        <a:cs typeface="Times New Roman" pitchFamily="18" charset="0"/>
                      </a:endParaRPr>
                    </a:p>
                  </a:txBody>
                  <a:tcPr/>
                </a:tc>
                <a:tc>
                  <a:txBody>
                    <a:bodyPr/>
                    <a:lstStyle/>
                    <a:p>
                      <a:pPr algn="ctr"/>
                      <a:r>
                        <a:rPr lang="en-US" sz="2400" b="1" dirty="0" smtClean="0">
                          <a:solidFill>
                            <a:srgbClr val="FFFF00"/>
                          </a:solidFill>
                          <a:latin typeface="Times New Roman" pitchFamily="18" charset="0"/>
                          <a:cs typeface="Times New Roman" pitchFamily="18" charset="0"/>
                        </a:rPr>
                        <a:t>Marks Distribution</a:t>
                      </a:r>
                      <a:endParaRPr lang="en-US" sz="2400" b="1" dirty="0">
                        <a:solidFill>
                          <a:srgbClr val="FFFF00"/>
                        </a:solidFill>
                        <a:latin typeface="Times New Roman" pitchFamily="18" charset="0"/>
                        <a:cs typeface="Times New Roman" pitchFamily="18" charset="0"/>
                      </a:endParaRPr>
                    </a:p>
                  </a:txBody>
                  <a:tcPr/>
                </a:tc>
              </a:tr>
              <a:tr h="533400">
                <a:tc>
                  <a:txBody>
                    <a:bodyPr/>
                    <a:lstStyle/>
                    <a:p>
                      <a:pPr algn="ctr"/>
                      <a:r>
                        <a:rPr lang="en-US" sz="1800" b="1" dirty="0" smtClean="0">
                          <a:solidFill>
                            <a:srgbClr val="7030A0"/>
                          </a:solidFill>
                          <a:latin typeface="Times New Roman" pitchFamily="18" charset="0"/>
                          <a:cs typeface="Times New Roman" pitchFamily="18" charset="0"/>
                        </a:rPr>
                        <a:t>1</a:t>
                      </a:r>
                      <a:endParaRPr lang="en-US" sz="1800" b="1" dirty="0">
                        <a:solidFill>
                          <a:srgbClr val="7030A0"/>
                        </a:solidFill>
                        <a:latin typeface="Times New Roman" pitchFamily="18" charset="0"/>
                        <a:cs typeface="Times New Roman" pitchFamily="18" charset="0"/>
                      </a:endParaRPr>
                    </a:p>
                  </a:txBody>
                  <a:tcPr/>
                </a:tc>
                <a:tc>
                  <a:txBody>
                    <a:bodyPr/>
                    <a:lstStyle/>
                    <a:p>
                      <a:pPr marL="0" marR="0" algn="ctr" fontAlgn="base">
                        <a:lnSpc>
                          <a:spcPct val="150000"/>
                        </a:lnSpc>
                        <a:spcBef>
                          <a:spcPts val="0"/>
                        </a:spcBef>
                        <a:spcAft>
                          <a:spcPts val="0"/>
                        </a:spcAft>
                      </a:pPr>
                      <a:r>
                        <a:rPr lang="en-US" sz="1800" b="1" dirty="0">
                          <a:solidFill>
                            <a:srgbClr val="7030A0"/>
                          </a:solidFill>
                          <a:latin typeface="Times New Roman" pitchFamily="18" charset="0"/>
                          <a:ea typeface="Times New Roman"/>
                          <a:cs typeface="Times New Roman" pitchFamily="18" charset="0"/>
                        </a:rPr>
                        <a:t>3</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dirty="0">
                          <a:solidFill>
                            <a:srgbClr val="7030A0"/>
                          </a:solidFill>
                          <a:latin typeface="Times New Roman" pitchFamily="18" charset="0"/>
                          <a:ea typeface="Times New Roman"/>
                          <a:cs typeface="Times New Roman" pitchFamily="18" charset="0"/>
                        </a:rPr>
                        <a:t>4</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r>
              <a:tr h="533400">
                <a:tc>
                  <a:txBody>
                    <a:bodyPr/>
                    <a:lstStyle/>
                    <a:p>
                      <a:pPr marL="0" marR="0" algn="ctr" fontAlgn="base">
                        <a:lnSpc>
                          <a:spcPct val="150000"/>
                        </a:lnSpc>
                        <a:spcBef>
                          <a:spcPts val="0"/>
                        </a:spcBef>
                        <a:spcAft>
                          <a:spcPts val="0"/>
                        </a:spcAft>
                      </a:pPr>
                      <a:r>
                        <a:rPr lang="en-US" sz="1800" b="1" dirty="0">
                          <a:solidFill>
                            <a:srgbClr val="7030A0"/>
                          </a:solidFill>
                          <a:latin typeface="Times New Roman" pitchFamily="18" charset="0"/>
                          <a:ea typeface="Times New Roman"/>
                          <a:cs typeface="Times New Roman" pitchFamily="18" charset="0"/>
                        </a:rPr>
                        <a:t>2</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6</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8</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r>
              <a:tr h="533400">
                <a:tc>
                  <a:txBody>
                    <a:bodyPr/>
                    <a:lstStyle/>
                    <a:p>
                      <a:pPr marL="0" marR="0" algn="ctr" fontAlgn="base">
                        <a:lnSpc>
                          <a:spcPct val="150000"/>
                        </a:lnSpc>
                        <a:spcBef>
                          <a:spcPts val="0"/>
                        </a:spcBef>
                        <a:spcAft>
                          <a:spcPts val="0"/>
                        </a:spcAft>
                      </a:pPr>
                      <a:r>
                        <a:rPr lang="en-US" sz="1800" b="1" dirty="0">
                          <a:solidFill>
                            <a:srgbClr val="7030A0"/>
                          </a:solidFill>
                          <a:latin typeface="Times New Roman" pitchFamily="18" charset="0"/>
                          <a:ea typeface="Times New Roman"/>
                          <a:cs typeface="Times New Roman" pitchFamily="18" charset="0"/>
                        </a:rPr>
                        <a:t>3</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3</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4</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r>
              <a:tr h="533400">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4</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dirty="0">
                          <a:solidFill>
                            <a:srgbClr val="7030A0"/>
                          </a:solidFill>
                          <a:latin typeface="Times New Roman" pitchFamily="18" charset="0"/>
                          <a:ea typeface="Times New Roman"/>
                          <a:cs typeface="Times New Roman" pitchFamily="18" charset="0"/>
                        </a:rPr>
                        <a:t>6</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8</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r>
              <a:tr h="533400">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5</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5</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6</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r>
              <a:tr h="533400">
                <a:tc>
                  <a:txBody>
                    <a:bodyPr/>
                    <a:lstStyle/>
                    <a:p>
                      <a:pPr marL="0" marR="0" algn="ctr" fontAlgn="base">
                        <a:lnSpc>
                          <a:spcPct val="150000"/>
                        </a:lnSpc>
                        <a:spcBef>
                          <a:spcPts val="0"/>
                        </a:spcBef>
                        <a:spcAft>
                          <a:spcPts val="0"/>
                        </a:spcAft>
                      </a:pPr>
                      <a:r>
                        <a:rPr lang="en-US" sz="1800" b="1" dirty="0">
                          <a:solidFill>
                            <a:srgbClr val="7030A0"/>
                          </a:solidFill>
                          <a:latin typeface="Times New Roman" pitchFamily="18" charset="0"/>
                          <a:ea typeface="Times New Roman"/>
                          <a:cs typeface="Times New Roman" pitchFamily="18" charset="0"/>
                        </a:rPr>
                        <a:t>6</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3</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4</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r>
              <a:tr h="533400">
                <a:tc>
                  <a:txBody>
                    <a:bodyPr/>
                    <a:lstStyle/>
                    <a:p>
                      <a:pPr marL="0" marR="0" algn="ctr" fontAlgn="base">
                        <a:lnSpc>
                          <a:spcPct val="150000"/>
                        </a:lnSpc>
                        <a:spcBef>
                          <a:spcPts val="0"/>
                        </a:spcBef>
                        <a:spcAft>
                          <a:spcPts val="0"/>
                        </a:spcAft>
                      </a:pPr>
                      <a:r>
                        <a:rPr lang="en-US" sz="1800" b="1" dirty="0">
                          <a:solidFill>
                            <a:srgbClr val="7030A0"/>
                          </a:solidFill>
                          <a:latin typeface="Times New Roman" pitchFamily="18" charset="0"/>
                          <a:ea typeface="Times New Roman"/>
                          <a:cs typeface="Times New Roman" pitchFamily="18" charset="0"/>
                        </a:rPr>
                        <a:t>7</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dirty="0">
                          <a:solidFill>
                            <a:srgbClr val="7030A0"/>
                          </a:solidFill>
                          <a:latin typeface="Times New Roman" pitchFamily="18" charset="0"/>
                          <a:ea typeface="Times New Roman"/>
                          <a:cs typeface="Times New Roman" pitchFamily="18" charset="0"/>
                        </a:rPr>
                        <a:t>4</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a:solidFill>
                            <a:srgbClr val="7030A0"/>
                          </a:solidFill>
                          <a:latin typeface="Times New Roman" pitchFamily="18" charset="0"/>
                          <a:ea typeface="Times New Roman"/>
                          <a:cs typeface="Times New Roman" pitchFamily="18" charset="0"/>
                        </a:rPr>
                        <a:t>6</a:t>
                      </a:r>
                      <a:endParaRPr lang="en-US" sz="1800" b="1">
                        <a:solidFill>
                          <a:srgbClr val="7030A0"/>
                        </a:solidFill>
                        <a:latin typeface="Times New Roman" pitchFamily="18" charset="0"/>
                        <a:ea typeface="Calibri"/>
                        <a:cs typeface="Times New Roman" pitchFamily="18" charset="0"/>
                      </a:endParaRPr>
                    </a:p>
                  </a:txBody>
                  <a:tcPr marL="95250" marR="95250" marT="95250" marB="95250" anchor="ctr"/>
                </a:tc>
              </a:tr>
              <a:tr h="533400">
                <a:tc>
                  <a:txBody>
                    <a:bodyPr/>
                    <a:lstStyle/>
                    <a:p>
                      <a:pPr marL="0" marR="0" algn="ctr" fontAlgn="base">
                        <a:lnSpc>
                          <a:spcPct val="150000"/>
                        </a:lnSpc>
                        <a:spcBef>
                          <a:spcPts val="0"/>
                        </a:spcBef>
                        <a:spcAft>
                          <a:spcPts val="0"/>
                        </a:spcAft>
                      </a:pPr>
                      <a:r>
                        <a:rPr lang="en-US" sz="1800" b="1" dirty="0" smtClean="0">
                          <a:solidFill>
                            <a:srgbClr val="7030A0"/>
                          </a:solidFill>
                          <a:latin typeface="Times New Roman" pitchFamily="18" charset="0"/>
                          <a:ea typeface="Calibri"/>
                          <a:cs typeface="Times New Roman" pitchFamily="18" charset="0"/>
                        </a:rPr>
                        <a:t>Total</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dirty="0" smtClean="0">
                          <a:solidFill>
                            <a:srgbClr val="7030A0"/>
                          </a:solidFill>
                          <a:latin typeface="Times New Roman" pitchFamily="18" charset="0"/>
                          <a:ea typeface="Calibri"/>
                          <a:cs typeface="Times New Roman" pitchFamily="18" charset="0"/>
                        </a:rPr>
                        <a:t>30</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c>
                  <a:txBody>
                    <a:bodyPr/>
                    <a:lstStyle/>
                    <a:p>
                      <a:pPr marL="0" marR="0" algn="ctr" fontAlgn="base">
                        <a:lnSpc>
                          <a:spcPct val="150000"/>
                        </a:lnSpc>
                        <a:spcBef>
                          <a:spcPts val="0"/>
                        </a:spcBef>
                        <a:spcAft>
                          <a:spcPts val="0"/>
                        </a:spcAft>
                      </a:pPr>
                      <a:r>
                        <a:rPr lang="en-US" sz="1800" b="1" dirty="0">
                          <a:solidFill>
                            <a:srgbClr val="7030A0"/>
                          </a:solidFill>
                          <a:latin typeface="Times New Roman" pitchFamily="18" charset="0"/>
                          <a:ea typeface="Times New Roman"/>
                          <a:cs typeface="Times New Roman" pitchFamily="18" charset="0"/>
                        </a:rPr>
                        <a:t>40</a:t>
                      </a:r>
                      <a:endParaRPr lang="en-US" sz="1800" b="1" dirty="0">
                        <a:solidFill>
                          <a:srgbClr val="7030A0"/>
                        </a:solidFill>
                        <a:latin typeface="Times New Roman" pitchFamily="18" charset="0"/>
                        <a:ea typeface="Calibri"/>
                        <a:cs typeface="Times New Roman" pitchFamily="18" charset="0"/>
                      </a:endParaRPr>
                    </a:p>
                  </a:txBody>
                  <a:tcPr marL="95250" marR="95250" marT="95250" marB="95250" anchor="ctr"/>
                </a:tc>
              </a:tr>
            </a:tbl>
          </a:graphicData>
        </a:graphic>
      </p:graphicFrame>
      <p:sp>
        <p:nvSpPr>
          <p:cNvPr id="3" name="Slide Number Placeholder 2"/>
          <p:cNvSpPr>
            <a:spLocks noGrp="1"/>
          </p:cNvSpPr>
          <p:nvPr>
            <p:ph type="sldNum" sz="quarter" idx="12"/>
          </p:nvPr>
        </p:nvSpPr>
        <p:spPr/>
        <p:txBody>
          <a:bodyPr/>
          <a:lstStyle/>
          <a:p>
            <a:fld id="{DE713C39-A43A-4160-AB24-F3788DB8A26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r>
              <a:rPr lang="en-US" sz="4300" dirty="0" smtClean="0">
                <a:solidFill>
                  <a:srgbClr val="FF0000"/>
                </a:solidFill>
              </a:rPr>
              <a:t>e) Impact on Transportation</a:t>
            </a:r>
          </a:p>
          <a:p>
            <a:pPr>
              <a:buFont typeface="Wingdings" pitchFamily="2" charset="2"/>
              <a:buChar char="Ø"/>
            </a:pPr>
            <a:r>
              <a:rPr lang="en-US" dirty="0" smtClean="0"/>
              <a:t>Land transportation</a:t>
            </a:r>
          </a:p>
          <a:p>
            <a:r>
              <a:rPr lang="en-US" dirty="0" smtClean="0"/>
              <a:t> Road, multi level roads, railways</a:t>
            </a:r>
          </a:p>
          <a:p>
            <a:pPr>
              <a:buFont typeface="Wingdings" pitchFamily="2" charset="2"/>
              <a:buChar char="Ø"/>
            </a:pPr>
            <a:r>
              <a:rPr lang="en-US" dirty="0" smtClean="0"/>
              <a:t>Underground </a:t>
            </a:r>
          </a:p>
          <a:p>
            <a:r>
              <a:rPr lang="en-US" dirty="0" smtClean="0"/>
              <a:t>Metro/Underground railways</a:t>
            </a:r>
          </a:p>
          <a:p>
            <a:pPr>
              <a:buFont typeface="Wingdings" pitchFamily="2" charset="2"/>
              <a:buChar char="Ø"/>
            </a:pPr>
            <a:r>
              <a:rPr lang="en-US" dirty="0" smtClean="0"/>
              <a:t>Water </a:t>
            </a:r>
          </a:p>
          <a:p>
            <a:r>
              <a:rPr lang="en-US" dirty="0" smtClean="0"/>
              <a:t>Naval transportation, river navigation</a:t>
            </a:r>
          </a:p>
          <a:p>
            <a:pPr>
              <a:buFont typeface="Wingdings" pitchFamily="2" charset="2"/>
              <a:buChar char="Ø"/>
            </a:pPr>
            <a:r>
              <a:rPr lang="en-US" dirty="0" smtClean="0"/>
              <a:t>Air</a:t>
            </a:r>
          </a:p>
          <a:p>
            <a:r>
              <a:rPr lang="en-US" dirty="0" smtClean="0"/>
              <a:t> Air cargo, air travel, air ambulance</a:t>
            </a:r>
          </a:p>
          <a:p>
            <a:pPr>
              <a:buFont typeface="Wingdings" pitchFamily="2" charset="2"/>
              <a:buChar char="Ø"/>
            </a:pPr>
            <a:r>
              <a:rPr lang="en-US" dirty="0" smtClean="0"/>
              <a:t>Transportation safety</a:t>
            </a:r>
          </a:p>
          <a:p>
            <a:r>
              <a:rPr lang="en-US" dirty="0" smtClean="0"/>
              <a:t> Increasing</a:t>
            </a:r>
            <a:endParaRPr lang="en-US"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5344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l"/>
            <a:r>
              <a:rPr lang="en-US" sz="3600" b="1" dirty="0" smtClean="0"/>
              <a:t>Effects of Major Technological Developments</a:t>
            </a:r>
            <a:endParaRPr lang="en-US" sz="3600" b="1" dirty="0"/>
          </a:p>
        </p:txBody>
      </p:sp>
      <p:sp>
        <p:nvSpPr>
          <p:cNvPr id="3" name="Content Placeholder 2"/>
          <p:cNvSpPr>
            <a:spLocks noGrp="1"/>
          </p:cNvSpPr>
          <p:nvPr>
            <p:ph idx="1"/>
          </p:nvPr>
        </p:nvSpPr>
        <p:spPr>
          <a:xfrm>
            <a:off x="457200" y="1371600"/>
            <a:ext cx="8382000" cy="5181600"/>
          </a:xfrm>
        </p:spPr>
        <p:txBody>
          <a:bodyPr>
            <a:normAutofit fontScale="85000" lnSpcReduction="10000"/>
          </a:bodyPr>
          <a:lstStyle/>
          <a:p>
            <a:pPr algn="just">
              <a:buNone/>
            </a:pPr>
            <a:r>
              <a:rPr lang="en-US" dirty="0" smtClean="0"/>
              <a:t>a) </a:t>
            </a:r>
            <a:r>
              <a:rPr lang="en-US" b="1" dirty="0" smtClean="0"/>
              <a:t>2D and 3D Printing:</a:t>
            </a:r>
          </a:p>
          <a:p>
            <a:pPr algn="just">
              <a:buNone/>
            </a:pPr>
            <a:r>
              <a:rPr lang="en-US" dirty="0" smtClean="0"/>
              <a:t>• written and mass produced record of agreements, laws, rules, regulations, guidelines, procedure, manuals, books, newspapers, magazines, journals, easily available</a:t>
            </a:r>
          </a:p>
          <a:p>
            <a:pPr algn="just">
              <a:buNone/>
            </a:pPr>
            <a:r>
              <a:rPr lang="en-US" dirty="0" smtClean="0"/>
              <a:t>Effects:</a:t>
            </a:r>
          </a:p>
          <a:p>
            <a:pPr algn="just">
              <a:buNone/>
            </a:pPr>
            <a:r>
              <a:rPr lang="en-US" dirty="0" smtClean="0"/>
              <a:t>• need to memorize diminished, information available when needed</a:t>
            </a:r>
          </a:p>
          <a:p>
            <a:pPr algn="just">
              <a:buNone/>
            </a:pPr>
            <a:r>
              <a:rPr lang="en-US" dirty="0" smtClean="0"/>
              <a:t>• Judgment based on written laws rather than wisdom of justices,</a:t>
            </a:r>
          </a:p>
          <a:p>
            <a:pPr algn="just">
              <a:buNone/>
            </a:pPr>
            <a:r>
              <a:rPr lang="en-US" dirty="0" smtClean="0"/>
              <a:t>• 3D printing: can change production mode; from micro-components to 3D maps to house and bridges</a:t>
            </a:r>
          </a:p>
        </p:txBody>
      </p:sp>
      <p:sp>
        <p:nvSpPr>
          <p:cNvPr id="5" name="Slide Number Placeholder 4"/>
          <p:cNvSpPr>
            <a:spLocks noGrp="1"/>
          </p:cNvSpPr>
          <p:nvPr>
            <p:ph type="sldNum" sz="quarter" idx="12"/>
          </p:nvPr>
        </p:nvSpPr>
        <p:spPr/>
        <p:txBody>
          <a:bodyPr/>
          <a:lstStyle/>
          <a:p>
            <a:fld id="{DE713C39-A43A-4160-AB24-F3788DB8A26B}"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1"/>
          </a:lnRef>
          <a:fillRef idx="3">
            <a:schemeClr val="accent1"/>
          </a:fillRef>
          <a:effectRef idx="2">
            <a:schemeClr val="accent1"/>
          </a:effectRef>
          <a:fontRef idx="minor">
            <a:schemeClr val="lt1"/>
          </a:fontRef>
        </p:style>
        <p:txBody>
          <a:bodyPr>
            <a:noAutofit/>
          </a:bodyPr>
          <a:lstStyle/>
          <a:p>
            <a:pPr algn="l"/>
            <a:r>
              <a:rPr lang="en-US" sz="3200" b="1" dirty="0" smtClean="0"/>
              <a:t>Effects of Major Technological Developments ....</a:t>
            </a:r>
            <a:endParaRPr lang="en-US" sz="3200" b="1" dirty="0"/>
          </a:p>
        </p:txBody>
      </p:sp>
      <p:sp>
        <p:nvSpPr>
          <p:cNvPr id="3" name="Content Placeholder 2"/>
          <p:cNvSpPr>
            <a:spLocks noGrp="1"/>
          </p:cNvSpPr>
          <p:nvPr>
            <p:ph idx="1"/>
          </p:nvPr>
        </p:nvSpPr>
        <p:spPr>
          <a:xfrm>
            <a:off x="457200" y="1447800"/>
            <a:ext cx="8229600" cy="4678363"/>
          </a:xfrm>
        </p:spPr>
        <p:txBody>
          <a:bodyPr/>
          <a:lstStyle/>
          <a:p>
            <a:pPr algn="just">
              <a:buNone/>
            </a:pPr>
            <a:r>
              <a:rPr lang="en-US" b="1" dirty="0" smtClean="0"/>
              <a:t>b) Dynamite:</a:t>
            </a:r>
          </a:p>
          <a:p>
            <a:pPr algn="just">
              <a:buNone/>
            </a:pPr>
            <a:r>
              <a:rPr lang="en-US" dirty="0" smtClean="0"/>
              <a:t>• Explosives, Dynamite, Warfare, Colonization, Endangered species, Crime, Terrorism</a:t>
            </a:r>
          </a:p>
          <a:p>
            <a:pPr algn="just">
              <a:buNone/>
            </a:pPr>
            <a:r>
              <a:rPr lang="en-US" dirty="0" smtClean="0"/>
              <a:t>Effects: </a:t>
            </a:r>
          </a:p>
          <a:p>
            <a:pPr algn="just">
              <a:buNone/>
            </a:pPr>
            <a:r>
              <a:rPr lang="en-US" dirty="0" smtClean="0"/>
              <a:t>warfare getting increasingly violent and costly, species getting</a:t>
            </a:r>
          </a:p>
          <a:p>
            <a:pPr algn="just">
              <a:buNone/>
            </a:pPr>
            <a:r>
              <a:rPr lang="en-US" dirty="0" smtClean="0"/>
              <a:t>extinct, increasing use of gunpowder in crimes and terrorist activities</a:t>
            </a:r>
          </a:p>
          <a:p>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fontScale="85000" lnSpcReduction="20000"/>
          </a:bodyPr>
          <a:lstStyle/>
          <a:p>
            <a:pPr algn="just">
              <a:buNone/>
            </a:pPr>
            <a:r>
              <a:rPr lang="en-US" b="1" dirty="0" smtClean="0"/>
              <a:t>c) Automation/Mechanization:</a:t>
            </a:r>
          </a:p>
          <a:p>
            <a:pPr algn="just">
              <a:buNone/>
            </a:pPr>
            <a:r>
              <a:rPr lang="en-US" dirty="0" smtClean="0"/>
              <a:t>• Industrial production, agricultural mechanization, transportation,</a:t>
            </a:r>
          </a:p>
          <a:p>
            <a:pPr algn="just">
              <a:buNone/>
            </a:pPr>
            <a:r>
              <a:rPr lang="en-US" dirty="0" smtClean="0"/>
              <a:t>robotics, automation,</a:t>
            </a:r>
          </a:p>
          <a:p>
            <a:pPr algn="just">
              <a:buNone/>
            </a:pPr>
            <a:r>
              <a:rPr lang="en-US" b="1" i="1" dirty="0" smtClean="0"/>
              <a:t>Effects:</a:t>
            </a:r>
          </a:p>
          <a:p>
            <a:pPr algn="just">
              <a:buNone/>
            </a:pPr>
            <a:r>
              <a:rPr lang="en-US" dirty="0" smtClean="0"/>
              <a:t>• Lower cost of goods and food</a:t>
            </a:r>
          </a:p>
          <a:p>
            <a:pPr algn="just">
              <a:buNone/>
            </a:pPr>
            <a:r>
              <a:rPr lang="en-US" dirty="0" smtClean="0"/>
              <a:t>• Easier movement over long distances</a:t>
            </a:r>
          </a:p>
          <a:p>
            <a:pPr algn="just">
              <a:buNone/>
            </a:pPr>
            <a:r>
              <a:rPr lang="en-US" dirty="0" smtClean="0"/>
              <a:t>• Standardization and interchangeability of design, size, shape</a:t>
            </a:r>
          </a:p>
          <a:p>
            <a:pPr algn="just">
              <a:buNone/>
            </a:pPr>
            <a:r>
              <a:rPr lang="en-US" dirty="0" smtClean="0"/>
              <a:t>• Safer working environment for dangerous jobs</a:t>
            </a:r>
          </a:p>
          <a:p>
            <a:pPr algn="just">
              <a:buNone/>
            </a:pPr>
            <a:r>
              <a:rPr lang="en-US" dirty="0" smtClean="0"/>
              <a:t>• Higher living standard, material comfort</a:t>
            </a:r>
          </a:p>
        </p:txBody>
      </p:sp>
      <p:sp>
        <p:nvSpPr>
          <p:cNvPr id="6" name="Title 1"/>
          <p:cNvSpPr>
            <a:spLocks noGrp="1"/>
          </p:cNvSpPr>
          <p:nvPr>
            <p:ph type="title"/>
          </p:nvPr>
        </p:nvSpPr>
        <p:spPr>
          <a:xfrm>
            <a:off x="457200" y="274638"/>
            <a:ext cx="8229600" cy="792162"/>
          </a:xfrm>
        </p:spPr>
        <p:style>
          <a:lnRef idx="1">
            <a:schemeClr val="accent1"/>
          </a:lnRef>
          <a:fillRef idx="3">
            <a:schemeClr val="accent1"/>
          </a:fillRef>
          <a:effectRef idx="2">
            <a:schemeClr val="accent1"/>
          </a:effectRef>
          <a:fontRef idx="minor">
            <a:schemeClr val="lt1"/>
          </a:fontRef>
        </p:style>
        <p:txBody>
          <a:bodyPr>
            <a:noAutofit/>
          </a:bodyPr>
          <a:lstStyle/>
          <a:p>
            <a:pPr algn="l"/>
            <a:r>
              <a:rPr lang="en-US" sz="3100" b="1" dirty="0" smtClean="0"/>
              <a:t>Effects of Major Technological Developments ......</a:t>
            </a:r>
            <a:endParaRPr lang="en-US" sz="3100" b="1"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00600"/>
          </a:xfrm>
        </p:spPr>
        <p:txBody>
          <a:bodyPr>
            <a:normAutofit fontScale="92500" lnSpcReduction="20000"/>
          </a:bodyPr>
          <a:lstStyle/>
          <a:p>
            <a:pPr algn="just">
              <a:buNone/>
            </a:pPr>
            <a:r>
              <a:rPr lang="en-US" b="1" dirty="0" smtClean="0"/>
              <a:t>d) Organic Chemistry</a:t>
            </a:r>
          </a:p>
          <a:p>
            <a:pPr algn="just">
              <a:buNone/>
            </a:pPr>
            <a:r>
              <a:rPr lang="en-US" dirty="0" smtClean="0"/>
              <a:t>• Plastic, Polymer, plastic, Construction glues, fossil fuel, construction</a:t>
            </a:r>
          </a:p>
          <a:p>
            <a:pPr algn="just">
              <a:buNone/>
            </a:pPr>
            <a:r>
              <a:rPr lang="en-US" dirty="0" smtClean="0"/>
              <a:t>materials</a:t>
            </a:r>
          </a:p>
          <a:p>
            <a:pPr algn="just">
              <a:buNone/>
            </a:pPr>
            <a:r>
              <a:rPr lang="en-US" b="1" i="1" dirty="0" smtClean="0"/>
              <a:t>Effects:</a:t>
            </a:r>
          </a:p>
          <a:p>
            <a:pPr algn="just">
              <a:buNone/>
            </a:pPr>
            <a:r>
              <a:rPr lang="en-US" b="1" i="1" dirty="0" smtClean="0"/>
              <a:t> </a:t>
            </a:r>
            <a:r>
              <a:rPr lang="en-US" dirty="0" smtClean="0"/>
              <a:t>New materials: including construction materials, PPR pipes,</a:t>
            </a:r>
          </a:p>
          <a:p>
            <a:pPr algn="just">
              <a:buNone/>
            </a:pPr>
            <a:r>
              <a:rPr lang="en-US" dirty="0" smtClean="0"/>
              <a:t>PVC pipes, synthetic glues, synthetic clothes, bio-degradable plastic,</a:t>
            </a:r>
          </a:p>
          <a:p>
            <a:pPr algn="just">
              <a:buNone/>
            </a:pPr>
            <a:r>
              <a:rPr lang="en-US" dirty="0" smtClean="0"/>
              <a:t>light weight and stronger materials, water proofing, paint</a:t>
            </a:r>
          </a:p>
          <a:p>
            <a:pPr algn="just">
              <a:buNone/>
            </a:pPr>
            <a:endParaRPr lang="en-US" dirty="0" smtClean="0"/>
          </a:p>
          <a:p>
            <a:endParaRPr lang="en-US" dirty="0"/>
          </a:p>
        </p:txBody>
      </p:sp>
      <p:sp>
        <p:nvSpPr>
          <p:cNvPr id="5" name="Title 1"/>
          <p:cNvSpPr>
            <a:spLocks noGrp="1"/>
          </p:cNvSpPr>
          <p:nvPr>
            <p:ph type="title"/>
          </p:nvPr>
        </p:nvSpPr>
        <p:spPr>
          <a:xfrm>
            <a:off x="304800" y="274638"/>
            <a:ext cx="8839200" cy="792162"/>
          </a:xfrm>
        </p:spPr>
        <p:style>
          <a:lnRef idx="1">
            <a:schemeClr val="accent1"/>
          </a:lnRef>
          <a:fillRef idx="3">
            <a:schemeClr val="accent1"/>
          </a:fillRef>
          <a:effectRef idx="2">
            <a:schemeClr val="accent1"/>
          </a:effectRef>
          <a:fontRef idx="minor">
            <a:schemeClr val="lt1"/>
          </a:fontRef>
        </p:style>
        <p:txBody>
          <a:bodyPr>
            <a:noAutofit/>
          </a:bodyPr>
          <a:lstStyle/>
          <a:p>
            <a:pPr algn="l"/>
            <a:r>
              <a:rPr lang="en-US" sz="3100" b="1" dirty="0" smtClean="0"/>
              <a:t>Effects of Major Technological Developments .....</a:t>
            </a:r>
            <a:endParaRPr lang="en-US" sz="3100" b="1"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4754563"/>
          </a:xfrm>
        </p:spPr>
        <p:txBody>
          <a:bodyPr>
            <a:normAutofit fontScale="85000" lnSpcReduction="10000"/>
          </a:bodyPr>
          <a:lstStyle/>
          <a:p>
            <a:pPr>
              <a:buNone/>
            </a:pPr>
            <a:r>
              <a:rPr lang="en-US" b="1" dirty="0" smtClean="0"/>
              <a:t>e)Effects of developments in Internet, Communication Satellite Communication Satellites</a:t>
            </a:r>
          </a:p>
          <a:p>
            <a:pPr algn="just">
              <a:buNone/>
            </a:pPr>
            <a:r>
              <a:rPr lang="en-US" dirty="0" smtClean="0"/>
              <a:t>• Mass Communication: Radio, TV, Newspaper, Internet, WWW, social media, virtual meetings, Satellite maps, GIS, GPS, Map making, Open Source Mapping, Google Maps, Global Circulation Modeling, Surveying, Wild Fire detection, Early Warning</a:t>
            </a:r>
          </a:p>
          <a:p>
            <a:pPr>
              <a:buNone/>
            </a:pPr>
            <a:r>
              <a:rPr lang="en-US" b="1" dirty="0" smtClean="0"/>
              <a:t>Effects: </a:t>
            </a:r>
          </a:p>
          <a:p>
            <a:pPr algn="just"/>
            <a:r>
              <a:rPr lang="en-US" dirty="0" smtClean="0"/>
              <a:t>ICT development, TV, GPS, Satellite Maps, Weather forecasting, Climate Modeling, </a:t>
            </a:r>
            <a:r>
              <a:rPr lang="en-US" dirty="0" err="1" smtClean="0"/>
              <a:t>LiDAR</a:t>
            </a:r>
            <a:r>
              <a:rPr lang="en-US" dirty="0" smtClean="0"/>
              <a:t>, GIS based planning (urban, land use etc), Remote Sensing</a:t>
            </a:r>
            <a:endParaRPr lang="en-US" dirty="0"/>
          </a:p>
        </p:txBody>
      </p:sp>
      <p:sp>
        <p:nvSpPr>
          <p:cNvPr id="9" name="Title 1"/>
          <p:cNvSpPr>
            <a:spLocks noGrp="1"/>
          </p:cNvSpPr>
          <p:nvPr>
            <p:ph type="title"/>
          </p:nvPr>
        </p:nvSpPr>
        <p:spPr>
          <a:xfrm>
            <a:off x="457200" y="274638"/>
            <a:ext cx="8534400" cy="866775"/>
          </a:xfrm>
        </p:spPr>
        <p:style>
          <a:lnRef idx="1">
            <a:schemeClr val="accent1"/>
          </a:lnRef>
          <a:fillRef idx="3">
            <a:schemeClr val="accent1"/>
          </a:fillRef>
          <a:effectRef idx="2">
            <a:schemeClr val="accent1"/>
          </a:effectRef>
          <a:fontRef idx="minor">
            <a:schemeClr val="lt1"/>
          </a:fontRef>
        </p:style>
        <p:txBody>
          <a:bodyPr>
            <a:noAutofit/>
          </a:bodyPr>
          <a:lstStyle/>
          <a:p>
            <a:pPr algn="l"/>
            <a:r>
              <a:rPr lang="en-US" sz="3100" b="1" dirty="0" smtClean="0"/>
              <a:t>Effects of Major Technological Developments ........</a:t>
            </a:r>
            <a:endParaRPr lang="en-US" sz="3100" b="1"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Industry 1.0 to Industry 4.0</a:t>
            </a:r>
            <a:endParaRPr lang="en-IN" b="1" dirty="0"/>
          </a:p>
        </p:txBody>
      </p:sp>
      <p:sp>
        <p:nvSpPr>
          <p:cNvPr id="5" name="Rechteck 6"/>
          <p:cNvSpPr/>
          <p:nvPr/>
        </p:nvSpPr>
        <p:spPr>
          <a:xfrm>
            <a:off x="6804248" y="2023346"/>
            <a:ext cx="1812006" cy="914450"/>
          </a:xfrm>
          <a:prstGeom prst="rect">
            <a:avLst/>
          </a:prstGeom>
          <a:solidFill>
            <a:srgbClr val="FFC000">
              <a:alpha val="70000"/>
            </a:srgbClr>
          </a:solidFill>
          <a:ln w="25400" cap="flat" cmpd="sng" algn="ctr">
            <a:noFill/>
            <a:prstDash val="solid"/>
          </a:ln>
          <a:effectLst/>
        </p:spPr>
        <p:txBody>
          <a:bodyPr/>
          <a:lstStyle/>
          <a:p>
            <a:pPr eaLnBrk="1" fontAlgn="auto" hangingPunct="1">
              <a:spcBef>
                <a:spcPts val="0"/>
              </a:spcBef>
              <a:spcAft>
                <a:spcPts val="0"/>
              </a:spcAft>
              <a:buFont typeface="Times" pitchFamily="18" charset="0"/>
              <a:buNone/>
              <a:defRPr/>
            </a:pPr>
            <a:r>
              <a:rPr lang="en-US" sz="1200" b="1" kern="0" dirty="0" smtClean="0">
                <a:latin typeface="Frutiger 45 Light" pitchFamily="34" charset="0"/>
                <a:ea typeface="ＭＳ Ｐゴシック" pitchFamily="1" charset="-128"/>
              </a:rPr>
              <a:t>4. </a:t>
            </a:r>
            <a:r>
              <a:rPr lang="en-US" altLang="de-DE" sz="1200" b="1" dirty="0" smtClean="0">
                <a:latin typeface="Frutiger 45 Light" charset="0"/>
              </a:rPr>
              <a:t>Industrial revolution</a:t>
            </a:r>
            <a:endParaRPr lang="en-US" sz="1200" b="1" kern="0" dirty="0" smtClean="0">
              <a:latin typeface="Frutiger 45 Light" pitchFamily="34" charset="0"/>
              <a:ea typeface="ＭＳ Ｐゴシック" pitchFamily="1" charset="-128"/>
            </a:endParaRPr>
          </a:p>
          <a:p>
            <a:pPr eaLnBrk="1" fontAlgn="auto" hangingPunct="1">
              <a:spcBef>
                <a:spcPts val="0"/>
              </a:spcBef>
              <a:spcAft>
                <a:spcPts val="0"/>
              </a:spcAft>
              <a:buFont typeface="Times" pitchFamily="18" charset="0"/>
              <a:buNone/>
              <a:defRPr/>
            </a:pPr>
            <a:r>
              <a:rPr lang="en-US" sz="1100" kern="0" dirty="0" smtClean="0">
                <a:latin typeface="Frutiger 45 Light" pitchFamily="34" charset="0"/>
                <a:ea typeface="ＭＳ Ｐゴシック" pitchFamily="1" charset="-128"/>
              </a:rPr>
              <a:t>Based on cyber-physical-</a:t>
            </a:r>
          </a:p>
          <a:p>
            <a:pPr eaLnBrk="1" fontAlgn="auto" hangingPunct="1">
              <a:spcBef>
                <a:spcPts val="0"/>
              </a:spcBef>
              <a:spcAft>
                <a:spcPts val="0"/>
              </a:spcAft>
              <a:buFont typeface="Times" pitchFamily="18" charset="0"/>
              <a:buNone/>
              <a:defRPr/>
            </a:pPr>
            <a:r>
              <a:rPr lang="en-US" sz="1100" kern="0" dirty="0" smtClean="0">
                <a:latin typeface="Frutiger 45 Light" pitchFamily="34" charset="0"/>
                <a:ea typeface="ＭＳ Ｐゴシック" pitchFamily="1" charset="-128"/>
              </a:rPr>
              <a:t>systems</a:t>
            </a:r>
          </a:p>
        </p:txBody>
      </p:sp>
      <p:sp>
        <p:nvSpPr>
          <p:cNvPr id="6" name="Rechteck 24"/>
          <p:cNvSpPr/>
          <p:nvPr/>
        </p:nvSpPr>
        <p:spPr>
          <a:xfrm>
            <a:off x="4791982" y="2940304"/>
            <a:ext cx="3824273" cy="919316"/>
          </a:xfrm>
          <a:prstGeom prst="rect">
            <a:avLst/>
          </a:prstGeom>
          <a:solidFill>
            <a:schemeClr val="bg2">
              <a:lumMod val="20000"/>
              <a:lumOff val="80000"/>
              <a:alpha val="80000"/>
            </a:schemeClr>
          </a:solidFill>
          <a:ln w="25400" cap="flat" cmpd="sng" algn="ctr">
            <a:noFill/>
            <a:prstDash val="solid"/>
          </a:ln>
          <a:effectLst/>
        </p:spPr>
        <p:txBody>
          <a:bodyPr/>
          <a:lstStyle/>
          <a:p>
            <a:pPr eaLnBrk="1" fontAlgn="auto" hangingPunct="1">
              <a:spcBef>
                <a:spcPts val="0"/>
              </a:spcBef>
              <a:spcAft>
                <a:spcPts val="0"/>
              </a:spcAft>
              <a:buFont typeface="Times" pitchFamily="18" charset="0"/>
              <a:buNone/>
              <a:defRPr/>
            </a:pPr>
            <a:r>
              <a:rPr lang="de-DE" sz="1200" b="1" kern="0" dirty="0">
                <a:latin typeface="Frutiger 45 Light" pitchFamily="34" charset="0"/>
                <a:ea typeface="ＭＳ Ｐゴシック" pitchFamily="1" charset="-128"/>
              </a:rPr>
              <a:t>3. </a:t>
            </a:r>
            <a:r>
              <a:rPr lang="en-US" altLang="de-DE" sz="1200" b="1" dirty="0" smtClean="0">
                <a:latin typeface="Frutiger 45 Light" charset="0"/>
              </a:rPr>
              <a:t>Industrial revolution </a:t>
            </a:r>
            <a:endParaRPr lang="en-US" sz="1200" b="1" kern="0" dirty="0" smtClean="0">
              <a:latin typeface="Frutiger 45 Light" pitchFamily="34" charset="0"/>
              <a:ea typeface="ＭＳ Ｐゴシック" pitchFamily="1" charset="-128"/>
            </a:endParaRPr>
          </a:p>
          <a:p>
            <a:pPr eaLnBrk="1" fontAlgn="auto" hangingPunct="1">
              <a:spcBef>
                <a:spcPts val="0"/>
              </a:spcBef>
              <a:spcAft>
                <a:spcPts val="0"/>
              </a:spcAft>
              <a:buFont typeface="Times" pitchFamily="18" charset="0"/>
              <a:buNone/>
              <a:defRPr/>
            </a:pPr>
            <a:r>
              <a:rPr lang="en-US" sz="1100" kern="0" dirty="0" smtClean="0">
                <a:latin typeface="Frutiger 45 Light" pitchFamily="34" charset="0"/>
                <a:ea typeface="ＭＳ Ｐゴシック" pitchFamily="1" charset="-128"/>
              </a:rPr>
              <a:t>Through the use of electronics</a:t>
            </a:r>
          </a:p>
          <a:p>
            <a:pPr eaLnBrk="1" fontAlgn="auto" hangingPunct="1">
              <a:spcBef>
                <a:spcPts val="0"/>
              </a:spcBef>
              <a:spcAft>
                <a:spcPts val="0"/>
              </a:spcAft>
              <a:buFont typeface="Times" pitchFamily="18" charset="0"/>
              <a:buNone/>
              <a:defRPr/>
            </a:pPr>
            <a:r>
              <a:rPr lang="en-US" sz="1100" kern="0" dirty="0" smtClean="0">
                <a:latin typeface="Frutiger 45 Light" pitchFamily="34" charset="0"/>
                <a:ea typeface="ＭＳ Ｐゴシック" pitchFamily="1" charset="-128"/>
              </a:rPr>
              <a:t>and IT further progression in</a:t>
            </a:r>
          </a:p>
          <a:p>
            <a:pPr eaLnBrk="1" fontAlgn="auto" hangingPunct="1">
              <a:spcBef>
                <a:spcPts val="0"/>
              </a:spcBef>
              <a:spcAft>
                <a:spcPts val="0"/>
              </a:spcAft>
              <a:buFont typeface="Times" pitchFamily="18" charset="0"/>
              <a:buNone/>
              <a:defRPr/>
            </a:pPr>
            <a:r>
              <a:rPr lang="en-US" sz="1100" kern="0" dirty="0" smtClean="0">
                <a:latin typeface="Frutiger 45 Light" pitchFamily="34" charset="0"/>
                <a:ea typeface="ＭＳ Ｐゴシック" pitchFamily="1" charset="-128"/>
              </a:rPr>
              <a:t>autonomous production</a:t>
            </a:r>
          </a:p>
        </p:txBody>
      </p:sp>
      <p:sp>
        <p:nvSpPr>
          <p:cNvPr id="7" name="Rechteck 5"/>
          <p:cNvSpPr>
            <a:spLocks noChangeArrowheads="1"/>
          </p:cNvSpPr>
          <p:nvPr/>
        </p:nvSpPr>
        <p:spPr bwMode="auto">
          <a:xfrm>
            <a:off x="2743200" y="3886200"/>
            <a:ext cx="5798088" cy="914400"/>
          </a:xfrm>
          <a:prstGeom prst="rect">
            <a:avLst/>
          </a:prstGeom>
          <a:solidFill>
            <a:schemeClr val="bg1">
              <a:alpha val="90000"/>
            </a:schemeClr>
          </a:solidFill>
          <a:ln>
            <a:noFill/>
          </a:ln>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en-US" altLang="de-DE" sz="1200" b="1" dirty="0" smtClean="0">
                <a:solidFill>
                  <a:srgbClr val="FFFFFF"/>
                </a:solidFill>
                <a:latin typeface="Frutiger 45 Light" charset="0"/>
              </a:rPr>
              <a:t>2. Industrial revolution </a:t>
            </a:r>
          </a:p>
          <a:p>
            <a:pPr eaLnBrk="1" hangingPunct="1">
              <a:buFont typeface="Times" panose="02020603050405020304" pitchFamily="18" charset="0"/>
              <a:buNone/>
            </a:pPr>
            <a:r>
              <a:rPr lang="en-US" altLang="de-DE" sz="1100" dirty="0" smtClean="0">
                <a:latin typeface="Frutiger 45 Light" charset="0"/>
              </a:rPr>
              <a:t>Introducing mass production </a:t>
            </a:r>
          </a:p>
          <a:p>
            <a:pPr eaLnBrk="1" hangingPunct="1">
              <a:buFont typeface="Times" panose="02020603050405020304" pitchFamily="18" charset="0"/>
              <a:buNone/>
            </a:pPr>
            <a:r>
              <a:rPr lang="en-US" altLang="de-DE" sz="1100" dirty="0" smtClean="0">
                <a:latin typeface="Frutiger 45 Light" charset="0"/>
              </a:rPr>
              <a:t>lines powered by electric </a:t>
            </a:r>
          </a:p>
          <a:p>
            <a:pPr eaLnBrk="1" hangingPunct="1">
              <a:buFont typeface="Times" panose="02020603050405020304" pitchFamily="18" charset="0"/>
              <a:buNone/>
            </a:pPr>
            <a:r>
              <a:rPr lang="en-US" altLang="de-DE" sz="1100" dirty="0" smtClean="0">
                <a:latin typeface="Frutiger 45 Light" charset="0"/>
              </a:rPr>
              <a:t>energy</a:t>
            </a:r>
            <a:endParaRPr lang="en-US" altLang="de-DE" sz="1100" dirty="0">
              <a:latin typeface="Frutiger 45 Light" charset="0"/>
            </a:endParaRPr>
          </a:p>
        </p:txBody>
      </p:sp>
      <p:sp>
        <p:nvSpPr>
          <p:cNvPr id="8" name="Rechteck 4"/>
          <p:cNvSpPr>
            <a:spLocks noChangeArrowheads="1"/>
          </p:cNvSpPr>
          <p:nvPr/>
        </p:nvSpPr>
        <p:spPr bwMode="auto">
          <a:xfrm>
            <a:off x="539553" y="4772978"/>
            <a:ext cx="8076702" cy="949826"/>
          </a:xfrm>
          <a:prstGeom prst="rect">
            <a:avLst/>
          </a:prstGeom>
          <a:solidFill>
            <a:schemeClr val="bg1">
              <a:lumMod val="50000"/>
            </a:schemeClr>
          </a:solidFill>
          <a:ln>
            <a:noFill/>
          </a:ln>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de-DE" altLang="de-DE" sz="1200" b="1" dirty="0" smtClean="0">
                <a:solidFill>
                  <a:srgbClr val="FFFFFF"/>
                </a:solidFill>
                <a:latin typeface="Frutiger 45 Light" charset="0"/>
              </a:rPr>
              <a:t>1</a:t>
            </a:r>
            <a:r>
              <a:rPr lang="en-US" altLang="de-DE" sz="1200" b="1" dirty="0" smtClean="0">
                <a:solidFill>
                  <a:srgbClr val="FFFFFF"/>
                </a:solidFill>
                <a:latin typeface="Frutiger 45 Light" charset="0"/>
              </a:rPr>
              <a:t>. Industrial revolution</a:t>
            </a:r>
          </a:p>
          <a:p>
            <a:pPr eaLnBrk="1" hangingPunct="1">
              <a:buFont typeface="Times" panose="02020603050405020304" pitchFamily="18" charset="0"/>
              <a:buNone/>
            </a:pPr>
            <a:r>
              <a:rPr lang="en-US" altLang="de-DE" sz="1100" dirty="0" smtClean="0">
                <a:solidFill>
                  <a:srgbClr val="FFFFFF"/>
                </a:solidFill>
                <a:latin typeface="Frutiger 45 Light" charset="0"/>
              </a:rPr>
              <a:t>Introducing mechanical </a:t>
            </a:r>
          </a:p>
          <a:p>
            <a:pPr eaLnBrk="1" hangingPunct="1">
              <a:buFont typeface="Times" panose="02020603050405020304" pitchFamily="18" charset="0"/>
              <a:buNone/>
            </a:pPr>
            <a:r>
              <a:rPr lang="en-US" altLang="de-DE" sz="1100" dirty="0" smtClean="0">
                <a:solidFill>
                  <a:srgbClr val="FFFFFF"/>
                </a:solidFill>
                <a:latin typeface="Frutiger 45 Light" charset="0"/>
              </a:rPr>
              <a:t>production machines powered</a:t>
            </a:r>
          </a:p>
          <a:p>
            <a:pPr eaLnBrk="1" hangingPunct="1">
              <a:buFont typeface="Times" panose="02020603050405020304" pitchFamily="18" charset="0"/>
              <a:buNone/>
            </a:pPr>
            <a:r>
              <a:rPr lang="en-US" altLang="de-DE" sz="1100" dirty="0" smtClean="0">
                <a:solidFill>
                  <a:srgbClr val="FFFFFF"/>
                </a:solidFill>
                <a:latin typeface="Frutiger 45 Light" charset="0"/>
              </a:rPr>
              <a:t>by water and steam</a:t>
            </a:r>
            <a:endParaRPr lang="en-US" altLang="de-DE" sz="1100" dirty="0">
              <a:solidFill>
                <a:srgbClr val="FFFFFF"/>
              </a:solidFill>
              <a:latin typeface="Frutiger 45 Light" charset="0"/>
            </a:endParaRPr>
          </a:p>
        </p:txBody>
      </p:sp>
      <p:cxnSp>
        <p:nvCxnSpPr>
          <p:cNvPr id="9" name="Gerade Verbindung mit Pfeil 78"/>
          <p:cNvCxnSpPr>
            <a:cxnSpLocks noChangeShapeType="1"/>
          </p:cNvCxnSpPr>
          <p:nvPr/>
        </p:nvCxnSpPr>
        <p:spPr bwMode="auto">
          <a:xfrm>
            <a:off x="6793959" y="2023346"/>
            <a:ext cx="6246" cy="3699458"/>
          </a:xfrm>
          <a:prstGeom prst="straightConnector1">
            <a:avLst/>
          </a:prstGeom>
          <a:ln>
            <a:headEnd/>
            <a:tailEnd type="arrow" w="med" len="med"/>
          </a:ln>
          <a:extLst/>
        </p:spPr>
        <p:style>
          <a:lnRef idx="2">
            <a:schemeClr val="accent2"/>
          </a:lnRef>
          <a:fillRef idx="0">
            <a:schemeClr val="accent2"/>
          </a:fillRef>
          <a:effectRef idx="1">
            <a:schemeClr val="accent2"/>
          </a:effectRef>
          <a:fontRef idx="minor">
            <a:schemeClr val="tx1"/>
          </a:fontRef>
        </p:style>
      </p:cxnSp>
      <p:sp>
        <p:nvSpPr>
          <p:cNvPr id="10" name="Textfeld 79"/>
          <p:cNvSpPr txBox="1">
            <a:spLocks noChangeArrowheads="1"/>
          </p:cNvSpPr>
          <p:nvPr/>
        </p:nvSpPr>
        <p:spPr bwMode="auto">
          <a:xfrm>
            <a:off x="1018961" y="5716085"/>
            <a:ext cx="1130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en-US" altLang="de-DE" sz="1200" b="1" dirty="0" smtClean="0">
                <a:latin typeface="Frutiger 45 Light" charset="0"/>
              </a:rPr>
              <a:t>End of the </a:t>
            </a:r>
          </a:p>
          <a:p>
            <a:pPr eaLnBrk="1" hangingPunct="1">
              <a:buFont typeface="Times" panose="02020603050405020304" pitchFamily="18" charset="0"/>
              <a:buNone/>
            </a:pPr>
            <a:r>
              <a:rPr lang="en-US" altLang="de-DE" sz="1200" b="1" dirty="0" smtClean="0">
                <a:latin typeface="Frutiger 45 Light" charset="0"/>
              </a:rPr>
              <a:t>18th century</a:t>
            </a:r>
            <a:r>
              <a:rPr lang="de-DE" altLang="de-DE" sz="1200" b="1" dirty="0" smtClean="0">
                <a:latin typeface="Frutiger 45 Light" charset="0"/>
              </a:rPr>
              <a:t>.</a:t>
            </a:r>
            <a:endParaRPr lang="de-DE" altLang="de-DE" sz="1200" b="1" dirty="0">
              <a:latin typeface="Frutiger 45 Light" charset="0"/>
            </a:endParaRPr>
          </a:p>
        </p:txBody>
      </p:sp>
      <p:sp>
        <p:nvSpPr>
          <p:cNvPr id="11" name="Textfeld 80"/>
          <p:cNvSpPr txBox="1">
            <a:spLocks noChangeArrowheads="1"/>
          </p:cNvSpPr>
          <p:nvPr/>
        </p:nvSpPr>
        <p:spPr bwMode="auto">
          <a:xfrm>
            <a:off x="3050787" y="5724577"/>
            <a:ext cx="1446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anose="02020603050405020304" pitchFamily="18" charset="0"/>
              <a:buNone/>
            </a:pPr>
            <a:r>
              <a:rPr lang="en-US" altLang="de-DE" sz="1200" b="1" dirty="0" smtClean="0">
                <a:latin typeface="Frutiger 45 Light" charset="0"/>
              </a:rPr>
              <a:t>Beginning of the </a:t>
            </a:r>
          </a:p>
          <a:p>
            <a:pPr algn="ctr" eaLnBrk="1" hangingPunct="1">
              <a:buFont typeface="Times" panose="02020603050405020304" pitchFamily="18" charset="0"/>
              <a:buNone/>
            </a:pPr>
            <a:r>
              <a:rPr lang="en-US" altLang="de-DE" sz="1200" b="1" dirty="0" smtClean="0">
                <a:latin typeface="Frutiger 45 Light" charset="0"/>
              </a:rPr>
              <a:t>20th century</a:t>
            </a:r>
            <a:endParaRPr lang="en-US" altLang="de-DE" sz="1200" b="1" dirty="0">
              <a:latin typeface="Frutiger 45 Light" charset="0"/>
            </a:endParaRPr>
          </a:p>
        </p:txBody>
      </p:sp>
      <p:sp>
        <p:nvSpPr>
          <p:cNvPr id="12" name="Textfeld 81"/>
          <p:cNvSpPr txBox="1">
            <a:spLocks noChangeArrowheads="1"/>
          </p:cNvSpPr>
          <p:nvPr/>
        </p:nvSpPr>
        <p:spPr bwMode="auto">
          <a:xfrm>
            <a:off x="5120262" y="5716086"/>
            <a:ext cx="1446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anose="02020603050405020304" pitchFamily="18" charset="0"/>
              <a:buNone/>
            </a:pPr>
            <a:r>
              <a:rPr lang="en-US" altLang="de-DE" sz="1200" b="1" dirty="0" smtClean="0">
                <a:latin typeface="Frutiger 45 Light" charset="0"/>
              </a:rPr>
              <a:t>Beginning of the </a:t>
            </a:r>
          </a:p>
          <a:p>
            <a:pPr algn="ctr" eaLnBrk="1" hangingPunct="1">
              <a:buFont typeface="Times" panose="02020603050405020304" pitchFamily="18" charset="0"/>
              <a:buNone/>
            </a:pPr>
            <a:r>
              <a:rPr lang="en-US" altLang="de-DE" sz="1200" b="1" dirty="0" smtClean="0">
                <a:latin typeface="Frutiger 45 Light" charset="0"/>
              </a:rPr>
              <a:t>70th</a:t>
            </a:r>
            <a:endParaRPr lang="en-US" altLang="de-DE" sz="1200" b="1" dirty="0">
              <a:latin typeface="Frutiger 45 Light" charset="0"/>
            </a:endParaRPr>
          </a:p>
        </p:txBody>
      </p:sp>
      <p:pic>
        <p:nvPicPr>
          <p:cNvPr id="13" name="Picture 2" descr="C:\Users\hodapp\Desktop\Ford_fertigung_192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7771" y="2533024"/>
            <a:ext cx="1592262"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descr="C:\Users\hodapp\Desktop\643px-Dampfma_g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409" y="3401593"/>
            <a:ext cx="1368425"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Users\hodapp\Desktop\Industrierobo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5420" y="1439358"/>
            <a:ext cx="14351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2379" y="1010852"/>
            <a:ext cx="1793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feld 15"/>
          <p:cNvSpPr txBox="1"/>
          <p:nvPr/>
        </p:nvSpPr>
        <p:spPr>
          <a:xfrm>
            <a:off x="1079386" y="5444669"/>
            <a:ext cx="1048685" cy="276999"/>
          </a:xfrm>
          <a:prstGeom prst="rect">
            <a:avLst/>
          </a:prstGeom>
          <a:noFill/>
        </p:spPr>
        <p:txBody>
          <a:bodyPr wrap="none">
            <a:spAutoFit/>
          </a:bodyPr>
          <a:lstStyle/>
          <a:p>
            <a:pPr eaLnBrk="1" fontAlgn="auto" hangingPunct="1">
              <a:spcBef>
                <a:spcPts val="0"/>
              </a:spcBef>
              <a:spcAft>
                <a:spcPts val="0"/>
              </a:spcAft>
              <a:buFont typeface="Times" pitchFamily="18" charset="0"/>
              <a:buNone/>
              <a:defRPr/>
            </a:pPr>
            <a:r>
              <a:rPr lang="en-US" sz="1200" b="1" kern="0" dirty="0" smtClean="0">
                <a:solidFill>
                  <a:sysClr val="window" lastClr="FFFFFF"/>
                </a:solidFill>
                <a:latin typeface="Frutiger 45 Light" pitchFamily="34" charset="0"/>
                <a:ea typeface="ＭＳ Ｐゴシック" pitchFamily="1" charset="-128"/>
              </a:rPr>
              <a:t>Industry 1.0</a:t>
            </a:r>
            <a:endParaRPr lang="en-US" sz="1200" b="1" kern="0" dirty="0">
              <a:solidFill>
                <a:sysClr val="window" lastClr="FFFFFF"/>
              </a:solidFill>
              <a:latin typeface="Frutiger 45 Light" pitchFamily="34" charset="0"/>
              <a:ea typeface="ＭＳ Ｐゴシック" pitchFamily="1" charset="-128"/>
            </a:endParaRPr>
          </a:p>
        </p:txBody>
      </p:sp>
      <p:sp>
        <p:nvSpPr>
          <p:cNvPr id="18" name="Textfeld 16"/>
          <p:cNvSpPr txBox="1"/>
          <p:nvPr/>
        </p:nvSpPr>
        <p:spPr>
          <a:xfrm>
            <a:off x="5268628" y="5444616"/>
            <a:ext cx="1048685" cy="276999"/>
          </a:xfrm>
          <a:prstGeom prst="rect">
            <a:avLst/>
          </a:prstGeom>
          <a:noFill/>
        </p:spPr>
        <p:txBody>
          <a:bodyPr wrap="none">
            <a:spAutoFit/>
          </a:bodyPr>
          <a:lstStyle/>
          <a:p>
            <a:pPr eaLnBrk="1" fontAlgn="auto" hangingPunct="1">
              <a:spcBef>
                <a:spcPts val="0"/>
              </a:spcBef>
              <a:spcAft>
                <a:spcPts val="0"/>
              </a:spcAft>
              <a:buFont typeface="Times" pitchFamily="18" charset="0"/>
              <a:buNone/>
              <a:defRPr/>
            </a:pPr>
            <a:r>
              <a:rPr lang="en-US" sz="1200" b="1" kern="0" dirty="0" smtClean="0">
                <a:solidFill>
                  <a:sysClr val="window" lastClr="FFFFFF"/>
                </a:solidFill>
                <a:latin typeface="Frutiger 45 Light" pitchFamily="34" charset="0"/>
                <a:ea typeface="ＭＳ Ｐゴシック" pitchFamily="1" charset="-128"/>
              </a:rPr>
              <a:t>Industry 3.0</a:t>
            </a:r>
            <a:endParaRPr lang="en-US" sz="1200" b="1" kern="0" dirty="0">
              <a:solidFill>
                <a:sysClr val="window" lastClr="FFFFFF"/>
              </a:solidFill>
              <a:latin typeface="Frutiger 45 Light" pitchFamily="34" charset="0"/>
              <a:ea typeface="ＭＳ Ｐゴシック" pitchFamily="1" charset="-128"/>
            </a:endParaRPr>
          </a:p>
        </p:txBody>
      </p:sp>
      <p:sp>
        <p:nvSpPr>
          <p:cNvPr id="19" name="Textfeld 17"/>
          <p:cNvSpPr txBox="1"/>
          <p:nvPr/>
        </p:nvSpPr>
        <p:spPr>
          <a:xfrm>
            <a:off x="3232204" y="5444668"/>
            <a:ext cx="1048685" cy="276999"/>
          </a:xfrm>
          <a:prstGeom prst="rect">
            <a:avLst/>
          </a:prstGeom>
          <a:noFill/>
        </p:spPr>
        <p:txBody>
          <a:bodyPr wrap="none">
            <a:spAutoFit/>
          </a:bodyPr>
          <a:lstStyle/>
          <a:p>
            <a:pPr eaLnBrk="1" fontAlgn="auto" hangingPunct="1">
              <a:spcBef>
                <a:spcPts val="0"/>
              </a:spcBef>
              <a:spcAft>
                <a:spcPts val="0"/>
              </a:spcAft>
              <a:buFont typeface="Times" pitchFamily="18" charset="0"/>
              <a:buNone/>
              <a:defRPr/>
            </a:pPr>
            <a:r>
              <a:rPr lang="en-US" sz="1200" b="1" kern="0" dirty="0" smtClean="0">
                <a:solidFill>
                  <a:sysClr val="window" lastClr="FFFFFF"/>
                </a:solidFill>
                <a:latin typeface="Frutiger 45 Light" pitchFamily="34" charset="0"/>
                <a:ea typeface="ＭＳ Ｐゴシック" pitchFamily="1" charset="-128"/>
              </a:rPr>
              <a:t>Industry 2.0</a:t>
            </a:r>
            <a:endParaRPr lang="en-US" sz="1200" b="1" kern="0" dirty="0">
              <a:solidFill>
                <a:sysClr val="window" lastClr="FFFFFF"/>
              </a:solidFill>
              <a:latin typeface="Frutiger 45 Light" pitchFamily="34" charset="0"/>
              <a:ea typeface="ＭＳ Ｐゴシック" pitchFamily="1" charset="-128"/>
            </a:endParaRPr>
          </a:p>
        </p:txBody>
      </p:sp>
      <p:cxnSp>
        <p:nvCxnSpPr>
          <p:cNvPr id="20" name="Gerade Verbindung mit Pfeil 78"/>
          <p:cNvCxnSpPr>
            <a:cxnSpLocks noChangeShapeType="1"/>
          </p:cNvCxnSpPr>
          <p:nvPr/>
        </p:nvCxnSpPr>
        <p:spPr bwMode="auto">
          <a:xfrm>
            <a:off x="2665768" y="3862128"/>
            <a:ext cx="8505" cy="1860676"/>
          </a:xfrm>
          <a:prstGeom prst="straightConnector1">
            <a:avLst/>
          </a:prstGeom>
          <a:ln>
            <a:headEnd/>
            <a:tailEnd type="arrow" w="med" len="med"/>
          </a:ln>
          <a:extLst/>
        </p:spPr>
        <p:style>
          <a:lnRef idx="2">
            <a:schemeClr val="accent2"/>
          </a:lnRef>
          <a:fillRef idx="0">
            <a:schemeClr val="accent2"/>
          </a:fillRef>
          <a:effectRef idx="1">
            <a:schemeClr val="accent2"/>
          </a:effectRef>
          <a:fontRef idx="minor">
            <a:schemeClr val="tx1"/>
          </a:fontRef>
        </p:style>
      </p:cxnSp>
      <p:cxnSp>
        <p:nvCxnSpPr>
          <p:cNvPr id="21" name="Gerade Verbindung mit Pfeil 78"/>
          <p:cNvCxnSpPr>
            <a:cxnSpLocks noChangeShapeType="1"/>
          </p:cNvCxnSpPr>
          <p:nvPr/>
        </p:nvCxnSpPr>
        <p:spPr bwMode="auto">
          <a:xfrm>
            <a:off x="4791981" y="2932435"/>
            <a:ext cx="0" cy="2790369"/>
          </a:xfrm>
          <a:prstGeom prst="straightConnector1">
            <a:avLst/>
          </a:prstGeom>
          <a:ln>
            <a:headEnd/>
            <a:tailEnd type="arrow" w="med" len="med"/>
          </a:ln>
          <a:extLst/>
        </p:spPr>
        <p:style>
          <a:lnRef idx="2">
            <a:schemeClr val="accent2"/>
          </a:lnRef>
          <a:fillRef idx="0">
            <a:schemeClr val="accent2"/>
          </a:fillRef>
          <a:effectRef idx="1">
            <a:schemeClr val="accent2"/>
          </a:effectRef>
          <a:fontRef idx="minor">
            <a:schemeClr val="tx1"/>
          </a:fontRef>
        </p:style>
      </p:cxnSp>
      <p:cxnSp>
        <p:nvCxnSpPr>
          <p:cNvPr id="22" name="Gerade Verbindung mit Pfeil 78"/>
          <p:cNvCxnSpPr>
            <a:cxnSpLocks noChangeShapeType="1"/>
          </p:cNvCxnSpPr>
          <p:nvPr/>
        </p:nvCxnSpPr>
        <p:spPr bwMode="auto">
          <a:xfrm>
            <a:off x="539553" y="4772978"/>
            <a:ext cx="0" cy="949826"/>
          </a:xfrm>
          <a:prstGeom prst="straightConnector1">
            <a:avLst/>
          </a:prstGeom>
          <a:ln>
            <a:headEnd/>
            <a:tailEnd type="arrow" w="med" len="med"/>
          </a:ln>
          <a:extLst/>
        </p:spPr>
        <p:style>
          <a:lnRef idx="1">
            <a:schemeClr val="accent2"/>
          </a:lnRef>
          <a:fillRef idx="0">
            <a:schemeClr val="accent2"/>
          </a:fillRef>
          <a:effectRef idx="0">
            <a:schemeClr val="accent2"/>
          </a:effectRef>
          <a:fontRef idx="minor">
            <a:schemeClr val="tx1"/>
          </a:fontRef>
        </p:style>
      </p:cxnSp>
      <p:sp>
        <p:nvSpPr>
          <p:cNvPr id="23" name="Textfeld 21"/>
          <p:cNvSpPr txBox="1"/>
          <p:nvPr/>
        </p:nvSpPr>
        <p:spPr>
          <a:xfrm>
            <a:off x="7181341" y="5439488"/>
            <a:ext cx="1048685" cy="276999"/>
          </a:xfrm>
          <a:prstGeom prst="rect">
            <a:avLst/>
          </a:prstGeom>
          <a:noFill/>
        </p:spPr>
        <p:txBody>
          <a:bodyPr wrap="none">
            <a:spAutoFit/>
          </a:bodyPr>
          <a:lstStyle/>
          <a:p>
            <a:pPr eaLnBrk="1" fontAlgn="auto" hangingPunct="1">
              <a:spcBef>
                <a:spcPts val="0"/>
              </a:spcBef>
              <a:spcAft>
                <a:spcPts val="0"/>
              </a:spcAft>
              <a:buFont typeface="Times" pitchFamily="18" charset="0"/>
              <a:buNone/>
              <a:defRPr/>
            </a:pPr>
            <a:r>
              <a:rPr lang="en-US" sz="1200" b="1" kern="0" dirty="0" smtClean="0">
                <a:solidFill>
                  <a:sysClr val="window" lastClr="FFFFFF"/>
                </a:solidFill>
                <a:latin typeface="Frutiger 45 Light" pitchFamily="34" charset="0"/>
                <a:ea typeface="ＭＳ Ｐゴシック" pitchFamily="1" charset="-128"/>
              </a:rPr>
              <a:t>Industry 4.0</a:t>
            </a:r>
            <a:endParaRPr lang="en-US" sz="1200" b="1" kern="0" dirty="0">
              <a:solidFill>
                <a:sysClr val="window" lastClr="FFFFFF"/>
              </a:solidFill>
              <a:latin typeface="Frutiger 45 Light" pitchFamily="34" charset="0"/>
              <a:ea typeface="ＭＳ Ｐゴシック" pitchFamily="1" charset="-128"/>
            </a:endParaRPr>
          </a:p>
        </p:txBody>
      </p:sp>
      <p:cxnSp>
        <p:nvCxnSpPr>
          <p:cNvPr id="24" name="Gerade Verbindung mit Pfeil 83"/>
          <p:cNvCxnSpPr>
            <a:cxnSpLocks noChangeShapeType="1"/>
          </p:cNvCxnSpPr>
          <p:nvPr/>
        </p:nvCxnSpPr>
        <p:spPr bwMode="auto">
          <a:xfrm flipV="1">
            <a:off x="8754368" y="3051890"/>
            <a:ext cx="0" cy="811212"/>
          </a:xfrm>
          <a:prstGeom prst="straightConnector1">
            <a:avLst/>
          </a:prstGeom>
          <a:ln>
            <a:headEnd/>
            <a:tailEnd type="arrow" w="med" len="med"/>
          </a:ln>
          <a:extLst/>
        </p:spPr>
        <p:style>
          <a:lnRef idx="1">
            <a:schemeClr val="dk1"/>
          </a:lnRef>
          <a:fillRef idx="0">
            <a:schemeClr val="dk1"/>
          </a:fillRef>
          <a:effectRef idx="0">
            <a:schemeClr val="dk1"/>
          </a:effectRef>
          <a:fontRef idx="minor">
            <a:schemeClr val="tx1"/>
          </a:fontRef>
        </p:style>
      </p:cxnSp>
      <p:sp>
        <p:nvSpPr>
          <p:cNvPr id="25" name="Textfeld 84"/>
          <p:cNvSpPr txBox="1">
            <a:spLocks noChangeArrowheads="1"/>
          </p:cNvSpPr>
          <p:nvPr/>
        </p:nvSpPr>
        <p:spPr bwMode="auto">
          <a:xfrm rot="-5400000">
            <a:off x="7833618" y="4538243"/>
            <a:ext cx="184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de-DE" altLang="de-DE" sz="1200" b="1" dirty="0" smtClean="0">
                <a:latin typeface="Frutiger 45 Light" charset="0"/>
              </a:rPr>
              <a:t>Level </a:t>
            </a:r>
            <a:r>
              <a:rPr lang="de-DE" altLang="de-DE" sz="1200" b="1" dirty="0" err="1" smtClean="0">
                <a:latin typeface="Frutiger 45 Light" charset="0"/>
              </a:rPr>
              <a:t>of</a:t>
            </a:r>
            <a:r>
              <a:rPr lang="de-DE" altLang="de-DE" sz="1200" b="1" dirty="0" smtClean="0">
                <a:latin typeface="Frutiger 45 Light" charset="0"/>
              </a:rPr>
              <a:t> </a:t>
            </a:r>
            <a:r>
              <a:rPr lang="de-DE" altLang="de-DE" sz="1200" b="1" dirty="0" err="1" smtClean="0">
                <a:latin typeface="Frutiger 45 Light" charset="0"/>
              </a:rPr>
              <a:t>complexity</a:t>
            </a:r>
            <a:endParaRPr lang="de-DE" altLang="de-DE" sz="1200" b="1" dirty="0">
              <a:latin typeface="Frutiger 45 Light" charset="0"/>
            </a:endParaRPr>
          </a:p>
        </p:txBody>
      </p:sp>
      <p:sp>
        <p:nvSpPr>
          <p:cNvPr id="26" name="Textfeld 82"/>
          <p:cNvSpPr txBox="1">
            <a:spLocks noChangeArrowheads="1"/>
          </p:cNvSpPr>
          <p:nvPr/>
        </p:nvSpPr>
        <p:spPr bwMode="auto">
          <a:xfrm>
            <a:off x="7405864" y="5727821"/>
            <a:ext cx="6269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en-US" altLang="de-DE" sz="1200" b="1" dirty="0" smtClean="0">
                <a:latin typeface="Frutiger 45 Light" charset="0"/>
              </a:rPr>
              <a:t>Today</a:t>
            </a:r>
            <a:endParaRPr lang="en-US" altLang="de-DE" sz="1200" b="1" dirty="0">
              <a:latin typeface="Frutiger 45 Light" charset="0"/>
            </a:endParaRPr>
          </a:p>
        </p:txBody>
      </p:sp>
      <p:sp>
        <p:nvSpPr>
          <p:cNvPr id="27" name="Textfeld 26"/>
          <p:cNvSpPr txBox="1">
            <a:spLocks noChangeArrowheads="1"/>
          </p:cNvSpPr>
          <p:nvPr/>
        </p:nvSpPr>
        <p:spPr bwMode="auto">
          <a:xfrm>
            <a:off x="7628142" y="6025240"/>
            <a:ext cx="12923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de-DE" altLang="de-DE" sz="900" dirty="0" smtClean="0">
                <a:latin typeface="+mn-lt"/>
              </a:rPr>
              <a:t>Source: </a:t>
            </a:r>
            <a:r>
              <a:rPr lang="de-DE" altLang="de-DE" sz="900" dirty="0">
                <a:latin typeface="+mn-lt"/>
              </a:rPr>
              <a:t>DFKI/Bauer IAO</a:t>
            </a:r>
          </a:p>
        </p:txBody>
      </p:sp>
      <p:sp>
        <p:nvSpPr>
          <p:cNvPr id="3" name="Slide Number Placeholder 2"/>
          <p:cNvSpPr>
            <a:spLocks noGrp="1"/>
          </p:cNvSpPr>
          <p:nvPr>
            <p:ph type="sldNum" sz="quarter" idx="12"/>
          </p:nvPr>
        </p:nvSpPr>
        <p:spPr/>
        <p:txBody>
          <a:bodyPr/>
          <a:lstStyle/>
          <a:p>
            <a:fld id="{DE713C39-A43A-4160-AB24-F3788DB8A26B}" type="slidenum">
              <a:rPr lang="en-US" smtClean="0"/>
              <a:pPr/>
              <a:t>36</a:t>
            </a:fld>
            <a:endParaRPr lang="en-US" dirty="0"/>
          </a:p>
        </p:txBody>
      </p:sp>
    </p:spTree>
    <p:extLst>
      <p:ext uri="{BB962C8B-B14F-4D97-AF65-F5344CB8AC3E}">
        <p14:creationId xmlns:p14="http://schemas.microsoft.com/office/powerpoint/2010/main" val="4290486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Cyber Physical Systems</a:t>
            </a:r>
            <a:endParaRPr lang="en-IN" b="1" dirty="0"/>
          </a:p>
        </p:txBody>
      </p:sp>
      <p:pic>
        <p:nvPicPr>
          <p:cNvPr id="5" name="Picture 4" descr="/wp-content/uploads/2015/06/2_736747.png">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2949" y="1127569"/>
            <a:ext cx="3500651" cy="2834832"/>
          </a:xfrm>
          <a:prstGeom prst="rect">
            <a:avLst/>
          </a:prstGeom>
          <a:noFill/>
          <a:ln>
            <a:noFill/>
          </a:ln>
        </p:spPr>
      </p:pic>
      <p:sp>
        <p:nvSpPr>
          <p:cNvPr id="6" name="Rectangle 5"/>
          <p:cNvSpPr/>
          <p:nvPr/>
        </p:nvSpPr>
        <p:spPr>
          <a:xfrm>
            <a:off x="381001" y="4114800"/>
            <a:ext cx="8382000" cy="2677656"/>
          </a:xfrm>
          <a:prstGeom prst="rect">
            <a:avLst/>
          </a:prstGeom>
        </p:spPr>
        <p:txBody>
          <a:bodyPr wrap="square">
            <a:spAutoFit/>
          </a:bodyPr>
          <a:lstStyle/>
          <a:p>
            <a:pPr algn="just">
              <a:buFont typeface="Arial" pitchFamily="34" charset="0"/>
              <a:buChar char="•"/>
            </a:pPr>
            <a:r>
              <a:rPr lang="en-US" sz="2400" dirty="0"/>
              <a:t>A </a:t>
            </a:r>
            <a:r>
              <a:rPr lang="en-US" sz="2400" b="1" dirty="0"/>
              <a:t>cyber-physical system</a:t>
            </a:r>
            <a:r>
              <a:rPr lang="en-US" sz="2400" dirty="0"/>
              <a:t> (</a:t>
            </a:r>
            <a:r>
              <a:rPr lang="en-US" sz="2400" b="1" dirty="0"/>
              <a:t>CPS</a:t>
            </a:r>
            <a:r>
              <a:rPr lang="en-US" sz="2400" dirty="0"/>
              <a:t>) is a system of collaborating computational elements controlling physical entities. </a:t>
            </a:r>
            <a:endParaRPr lang="en-US" sz="2400" dirty="0" smtClean="0"/>
          </a:p>
          <a:p>
            <a:pPr algn="just">
              <a:buFont typeface="Arial" pitchFamily="34" charset="0"/>
              <a:buChar char="•"/>
            </a:pPr>
            <a:r>
              <a:rPr lang="en-US" sz="2400" dirty="0" smtClean="0"/>
              <a:t>CPS </a:t>
            </a:r>
            <a:r>
              <a:rPr lang="en-US" sz="2400" dirty="0"/>
              <a:t>are physical and engineered systems whose operations are monitored, coordinated, controlled and integrated by a computing and communication core. </a:t>
            </a:r>
            <a:endParaRPr lang="en-US" sz="2400" dirty="0" smtClean="0"/>
          </a:p>
          <a:p>
            <a:pPr algn="just">
              <a:buFont typeface="Arial" pitchFamily="34" charset="0"/>
              <a:buChar char="•"/>
            </a:pPr>
            <a:r>
              <a:rPr lang="en-US" sz="2400" dirty="0" smtClean="0"/>
              <a:t>They </a:t>
            </a:r>
            <a:r>
              <a:rPr lang="en-US" sz="2400" dirty="0"/>
              <a:t>allow us to add capabilities to physical systems by merging computing and communication with physical processes.</a:t>
            </a:r>
            <a:endParaRPr lang="en-IN" sz="2400" dirty="0"/>
          </a:p>
        </p:txBody>
      </p:sp>
      <p:sp>
        <p:nvSpPr>
          <p:cNvPr id="3" name="Slide Number Placeholder 2"/>
          <p:cNvSpPr>
            <a:spLocks noGrp="1"/>
          </p:cNvSpPr>
          <p:nvPr>
            <p:ph type="sldNum" sz="quarter" idx="12"/>
          </p:nvPr>
        </p:nvSpPr>
        <p:spPr/>
        <p:txBody>
          <a:bodyPr/>
          <a:lstStyle/>
          <a:p>
            <a:fld id="{DE713C39-A43A-4160-AB24-F3788DB8A26B}" type="slidenum">
              <a:rPr lang="en-US" smtClean="0"/>
              <a:pPr/>
              <a:t>37</a:t>
            </a:fld>
            <a:endParaRPr lang="en-US" dirty="0"/>
          </a:p>
        </p:txBody>
      </p:sp>
    </p:spTree>
    <p:extLst>
      <p:ext uri="{BB962C8B-B14F-4D97-AF65-F5344CB8AC3E}">
        <p14:creationId xmlns:p14="http://schemas.microsoft.com/office/powerpoint/2010/main" val="40055470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dirty="0" smtClean="0"/>
              <a:t>Building blocks of Industry 4.0</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9855195"/>
              </p:ext>
            </p:extLst>
          </p:nvPr>
        </p:nvGraphicFramePr>
        <p:xfrm>
          <a:off x="351692" y="1135038"/>
          <a:ext cx="8243668" cy="5041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E713C39-A43A-4160-AB24-F3788DB8A26B}" type="slidenum">
              <a:rPr lang="en-US" smtClean="0"/>
              <a:pPr/>
              <a:t>38</a:t>
            </a:fld>
            <a:endParaRPr lang="en-US" dirty="0"/>
          </a:p>
        </p:txBody>
      </p:sp>
    </p:spTree>
    <p:extLst>
      <p:ext uri="{BB962C8B-B14F-4D97-AF65-F5344CB8AC3E}">
        <p14:creationId xmlns:p14="http://schemas.microsoft.com/office/powerpoint/2010/main" val="14752222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Eastern &amp; Western Society</a:t>
            </a:r>
            <a:endParaRPr lang="en-US" b="1" dirty="0"/>
          </a:p>
        </p:txBody>
      </p:sp>
      <p:sp>
        <p:nvSpPr>
          <p:cNvPr id="3" name="Content Placeholder 2"/>
          <p:cNvSpPr>
            <a:spLocks noGrp="1"/>
          </p:cNvSpPr>
          <p:nvPr>
            <p:ph idx="1"/>
          </p:nvPr>
        </p:nvSpPr>
        <p:spPr>
          <a:xfrm>
            <a:off x="457200" y="1600200"/>
            <a:ext cx="8458200" cy="4724400"/>
          </a:xfrm>
        </p:spPr>
        <p:txBody>
          <a:bodyPr>
            <a:normAutofit/>
          </a:bodyPr>
          <a:lstStyle/>
          <a:p>
            <a:pPr algn="just">
              <a:lnSpc>
                <a:spcPct val="90000"/>
              </a:lnSpc>
              <a:spcBef>
                <a:spcPct val="15000"/>
              </a:spcBef>
              <a:buNone/>
            </a:pPr>
            <a:r>
              <a:rPr lang="en-US" dirty="0" smtClean="0"/>
              <a:t>The human societies in the world have been broadly divided into two, as following on the bases of its beginning, compositions and values and cultures. </a:t>
            </a:r>
          </a:p>
          <a:p>
            <a:pPr algn="just">
              <a:lnSpc>
                <a:spcPct val="90000"/>
              </a:lnSpc>
              <a:spcBef>
                <a:spcPct val="15000"/>
              </a:spcBef>
              <a:buNone/>
            </a:pPr>
            <a:r>
              <a:rPr lang="en-US" dirty="0" smtClean="0"/>
              <a:t>	1. 	Western society, and</a:t>
            </a:r>
          </a:p>
          <a:p>
            <a:pPr algn="just">
              <a:lnSpc>
                <a:spcPct val="90000"/>
              </a:lnSpc>
              <a:spcBef>
                <a:spcPct val="15000"/>
              </a:spcBef>
              <a:buNone/>
            </a:pPr>
            <a:r>
              <a:rPr lang="en-US" dirty="0" smtClean="0"/>
              <a:t>	2. 	Eastern society. </a:t>
            </a:r>
          </a:p>
          <a:p>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1">
            <a:schemeClr val="accent1"/>
          </a:lnRef>
          <a:fillRef idx="3">
            <a:schemeClr val="accent1"/>
          </a:fillRef>
          <a:effectRef idx="2">
            <a:schemeClr val="accent1"/>
          </a:effectRef>
          <a:fontRef idx="minor">
            <a:schemeClr val="lt1"/>
          </a:fontRef>
        </p:style>
        <p:txBody>
          <a:bodyPr>
            <a:normAutofit/>
          </a:bodyPr>
          <a:lstStyle/>
          <a:p>
            <a:r>
              <a:rPr lang="en-US" sz="4000" b="1" dirty="0" smtClean="0"/>
              <a:t>History of Engineering Practices</a:t>
            </a:r>
            <a:endParaRPr lang="en-US" sz="4000" b="1" dirty="0"/>
          </a:p>
        </p:txBody>
      </p:sp>
      <p:sp>
        <p:nvSpPr>
          <p:cNvPr id="3" name="Content Placeholder 2"/>
          <p:cNvSpPr>
            <a:spLocks noGrp="1"/>
          </p:cNvSpPr>
          <p:nvPr>
            <p:ph idx="1"/>
          </p:nvPr>
        </p:nvSpPr>
        <p:spPr>
          <a:xfrm>
            <a:off x="457200" y="1600200"/>
            <a:ext cx="8534400" cy="4525963"/>
          </a:xfrm>
        </p:spPr>
        <p:txBody>
          <a:bodyPr/>
          <a:lstStyle/>
          <a:p>
            <a:pPr>
              <a:buFont typeface="Wingdings" pitchFamily="2" charset="2"/>
              <a:buChar char="Ø"/>
            </a:pPr>
            <a:r>
              <a:rPr lang="en-US" dirty="0" smtClean="0"/>
              <a:t>Man and Society</a:t>
            </a:r>
          </a:p>
          <a:p>
            <a:pPr>
              <a:buFont typeface="Wingdings" pitchFamily="2" charset="2"/>
              <a:buChar char="Ø"/>
            </a:pPr>
            <a:r>
              <a:rPr lang="en-US" dirty="0" smtClean="0"/>
              <a:t>Technology and Society</a:t>
            </a:r>
          </a:p>
          <a:p>
            <a:pPr>
              <a:buFont typeface="Wingdings" pitchFamily="2" charset="2"/>
              <a:buChar char="Ø"/>
            </a:pPr>
            <a:r>
              <a:rPr lang="en-US" dirty="0" smtClean="0"/>
              <a:t>History of Engineering Practice in Eastern Society</a:t>
            </a:r>
          </a:p>
          <a:p>
            <a:pPr>
              <a:buFont typeface="Wingdings" pitchFamily="2" charset="2"/>
              <a:buChar char="Ø"/>
            </a:pPr>
            <a:r>
              <a:rPr lang="en-US" dirty="0" smtClean="0"/>
              <a:t>History of Engineering Practice in Western Society</a:t>
            </a:r>
          </a:p>
          <a:p>
            <a:pPr>
              <a:buFont typeface="Wingdings" pitchFamily="2" charset="2"/>
              <a:buChar char="Ø"/>
            </a:pPr>
            <a:r>
              <a:rPr lang="en-US" dirty="0" smtClean="0"/>
              <a:t>Engineering Practices in Nepal</a:t>
            </a:r>
          </a:p>
          <a:p>
            <a:pPr>
              <a:buFont typeface="Wingdings" pitchFamily="2" charset="2"/>
              <a:buChar char="Ø"/>
            </a:pP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Eastern Society</a:t>
            </a:r>
            <a:endParaRPr lang="en-US" b="1" dirty="0"/>
          </a:p>
        </p:txBody>
      </p:sp>
      <p:sp>
        <p:nvSpPr>
          <p:cNvPr id="3" name="Content Placeholder 2"/>
          <p:cNvSpPr>
            <a:spLocks noGrp="1"/>
          </p:cNvSpPr>
          <p:nvPr>
            <p:ph idx="1"/>
          </p:nvPr>
        </p:nvSpPr>
        <p:spPr>
          <a:xfrm>
            <a:off x="457200" y="1371600"/>
            <a:ext cx="8229600" cy="4800600"/>
          </a:xfrm>
        </p:spPr>
        <p:txBody>
          <a:bodyPr>
            <a:normAutofit/>
          </a:bodyPr>
          <a:lstStyle/>
          <a:p>
            <a:pPr algn="just">
              <a:lnSpc>
                <a:spcPct val="90000"/>
              </a:lnSpc>
              <a:spcBef>
                <a:spcPct val="15000"/>
              </a:spcBef>
              <a:buFont typeface="Wingdings" panose="05000000000000000000" pitchFamily="2" charset="2"/>
              <a:buChar char="Ø"/>
            </a:pPr>
            <a:r>
              <a:rPr lang="en-US" dirty="0" smtClean="0"/>
              <a:t>The values accorded by the culture to the individual and groups in the eastern societies are to achieve high morality, power of truth, and achievement in religious activities. </a:t>
            </a:r>
          </a:p>
          <a:p>
            <a:pPr algn="just">
              <a:lnSpc>
                <a:spcPct val="90000"/>
              </a:lnSpc>
              <a:spcBef>
                <a:spcPct val="15000"/>
              </a:spcBef>
              <a:buFont typeface="Wingdings" panose="05000000000000000000" pitchFamily="2" charset="2"/>
              <a:buChar char="Ø"/>
            </a:pPr>
            <a:r>
              <a:rPr lang="en-US" dirty="0" smtClean="0"/>
              <a:t>They, who have achieved those, are regarded higher than those acquiring materialistic and physical objects. </a:t>
            </a:r>
          </a:p>
          <a:p>
            <a:pPr algn="just">
              <a:lnSpc>
                <a:spcPct val="90000"/>
              </a:lnSpc>
              <a:spcBef>
                <a:spcPct val="15000"/>
              </a:spcBef>
              <a:buFont typeface="Wingdings" panose="05000000000000000000" pitchFamily="2" charset="2"/>
              <a:buChar char="Ø"/>
            </a:pPr>
            <a:r>
              <a:rPr lang="en-US" dirty="0" smtClean="0"/>
              <a:t>The Saint, Mahatma, </a:t>
            </a:r>
            <a:r>
              <a:rPr lang="en-US" dirty="0" err="1" smtClean="0"/>
              <a:t>Sadhu</a:t>
            </a:r>
            <a:r>
              <a:rPr lang="en-US" dirty="0" smtClean="0"/>
              <a:t> are examples. </a:t>
            </a:r>
          </a:p>
          <a:p>
            <a:pPr>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Western Society</a:t>
            </a:r>
            <a:endParaRPr lang="en-US" b="1"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algn="just">
              <a:lnSpc>
                <a:spcPct val="90000"/>
              </a:lnSpc>
              <a:spcBef>
                <a:spcPct val="15000"/>
              </a:spcBef>
              <a:buNone/>
            </a:pPr>
            <a:r>
              <a:rPr lang="en-US" dirty="0" smtClean="0"/>
              <a:t>In the western societies, the following values are regarded as the success in lives-</a:t>
            </a:r>
          </a:p>
          <a:p>
            <a:pPr algn="just">
              <a:lnSpc>
                <a:spcPct val="90000"/>
              </a:lnSpc>
              <a:spcBef>
                <a:spcPct val="15000"/>
              </a:spcBef>
            </a:pPr>
            <a:r>
              <a:rPr lang="en-US" dirty="0" smtClean="0"/>
              <a:t>Achievement &amp; success,		</a:t>
            </a:r>
          </a:p>
          <a:p>
            <a:pPr algn="just">
              <a:lnSpc>
                <a:spcPct val="90000"/>
              </a:lnSpc>
              <a:spcBef>
                <a:spcPct val="15000"/>
              </a:spcBef>
            </a:pPr>
            <a:r>
              <a:rPr lang="en-US" dirty="0" smtClean="0"/>
              <a:t>Activity and work,</a:t>
            </a:r>
          </a:p>
          <a:p>
            <a:pPr algn="just">
              <a:lnSpc>
                <a:spcPct val="90000"/>
              </a:lnSpc>
              <a:spcBef>
                <a:spcPct val="15000"/>
              </a:spcBef>
            </a:pPr>
            <a:r>
              <a:rPr lang="en-US" dirty="0" smtClean="0"/>
              <a:t>Moral orientation,			</a:t>
            </a:r>
          </a:p>
          <a:p>
            <a:pPr algn="just">
              <a:lnSpc>
                <a:spcPct val="90000"/>
              </a:lnSpc>
              <a:spcBef>
                <a:spcPct val="15000"/>
              </a:spcBef>
            </a:pPr>
            <a:r>
              <a:rPr lang="en-US" dirty="0" smtClean="0"/>
              <a:t>Efficiency and practicability,</a:t>
            </a:r>
          </a:p>
          <a:p>
            <a:pPr algn="just">
              <a:lnSpc>
                <a:spcPct val="90000"/>
              </a:lnSpc>
              <a:spcBef>
                <a:spcPct val="15000"/>
              </a:spcBef>
            </a:pPr>
            <a:r>
              <a:rPr lang="en-US" dirty="0" smtClean="0"/>
              <a:t>Progress,				</a:t>
            </a:r>
          </a:p>
          <a:p>
            <a:pPr algn="just">
              <a:lnSpc>
                <a:spcPct val="90000"/>
              </a:lnSpc>
              <a:spcBef>
                <a:spcPct val="15000"/>
              </a:spcBef>
            </a:pPr>
            <a:r>
              <a:rPr lang="en-US" dirty="0" smtClean="0"/>
              <a:t>Material comforts,</a:t>
            </a:r>
          </a:p>
          <a:p>
            <a:pPr algn="just">
              <a:lnSpc>
                <a:spcPct val="90000"/>
              </a:lnSpc>
              <a:spcBef>
                <a:spcPct val="15000"/>
              </a:spcBef>
            </a:pPr>
            <a:r>
              <a:rPr lang="en-US" dirty="0" smtClean="0"/>
              <a:t>Equality,				</a:t>
            </a:r>
          </a:p>
          <a:p>
            <a:pPr algn="just">
              <a:lnSpc>
                <a:spcPct val="90000"/>
              </a:lnSpc>
              <a:spcBef>
                <a:spcPct val="15000"/>
              </a:spcBef>
            </a:pPr>
            <a:r>
              <a:rPr lang="en-US" dirty="0" smtClean="0"/>
              <a:t>Freedom,</a:t>
            </a:r>
          </a:p>
          <a:p>
            <a:pPr algn="just">
              <a:lnSpc>
                <a:spcPct val="90000"/>
              </a:lnSpc>
              <a:spcBef>
                <a:spcPct val="15000"/>
              </a:spcBef>
            </a:pPr>
            <a:r>
              <a:rPr lang="en-US" dirty="0" smtClean="0"/>
              <a:t>Use of technology,			</a:t>
            </a:r>
          </a:p>
          <a:p>
            <a:pPr algn="just">
              <a:lnSpc>
                <a:spcPct val="90000"/>
              </a:lnSpc>
              <a:spcBef>
                <a:spcPct val="15000"/>
              </a:spcBef>
            </a:pPr>
            <a:r>
              <a:rPr lang="en-US" dirty="0" smtClean="0"/>
              <a:t>Individualistic,</a:t>
            </a:r>
          </a:p>
          <a:p>
            <a:pPr algn="just">
              <a:lnSpc>
                <a:spcPct val="90000"/>
              </a:lnSpc>
              <a:spcBef>
                <a:spcPct val="15000"/>
              </a:spcBef>
            </a:pPr>
            <a:r>
              <a:rPr lang="en-US" dirty="0" smtClean="0"/>
              <a:t>High concern over time.</a:t>
            </a:r>
          </a:p>
          <a:p>
            <a:pPr algn="just"/>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943600"/>
          </a:xfrm>
        </p:spPr>
        <p:txBody>
          <a:bodyPr>
            <a:normAutofit fontScale="85000" lnSpcReduction="10000"/>
          </a:bodyPr>
          <a:lstStyle/>
          <a:p>
            <a:pPr algn="just">
              <a:lnSpc>
                <a:spcPct val="90000"/>
              </a:lnSpc>
              <a:buFont typeface="Wingdings" pitchFamily="2" charset="2"/>
              <a:buChar char="Ø"/>
            </a:pPr>
            <a:r>
              <a:rPr lang="en-US" dirty="0" smtClean="0"/>
              <a:t>Engineering practices in earlier days can only be traced from dusty manuscripts, and crumbling relics, explains as well the state of the world today as all the accounts of kings and philosophers, generals and politicians. </a:t>
            </a:r>
          </a:p>
          <a:p>
            <a:pPr algn="just">
              <a:lnSpc>
                <a:spcPct val="90000"/>
              </a:lnSpc>
              <a:buFont typeface="Wingdings" pitchFamily="2" charset="2"/>
              <a:buChar char="Ø"/>
            </a:pPr>
            <a:r>
              <a:rPr lang="en-US" dirty="0" smtClean="0"/>
              <a:t>Civilization has arisen only when men discovered how to raise crops and tame animals about 10,000 years ago. The revolution seems first taken place in the hills that curve around to the north of Iraq and Syria. From Iraq and Syria, agriculture revolution quickly spread to the valley of the Nile and the Indus, which in turn became centers of cultural radiations.</a:t>
            </a:r>
          </a:p>
          <a:p>
            <a:pPr algn="just">
              <a:lnSpc>
                <a:spcPct val="90000"/>
              </a:lnSpc>
              <a:buFont typeface="Wingdings" pitchFamily="2" charset="2"/>
              <a:buChar char="Ø"/>
            </a:pPr>
            <a:r>
              <a:rPr lang="en-US" dirty="0" smtClean="0"/>
              <a:t>Agricultural revolution brought about changes fully. In 3000 to 4000 BC, some of the farming villages of the Near and Middle East grew into cities. Then with a rush came metals, writings, large-scale government, science and other features of civilization, which save times for other works.</a:t>
            </a:r>
          </a:p>
          <a:p>
            <a:endParaRPr lang="en-US"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5943600"/>
          </a:xfrm>
        </p:spPr>
        <p:txBody>
          <a:bodyPr>
            <a:normAutofit fontScale="77500" lnSpcReduction="20000"/>
          </a:bodyPr>
          <a:lstStyle/>
          <a:p>
            <a:pPr algn="just">
              <a:lnSpc>
                <a:spcPct val="80000"/>
              </a:lnSpc>
              <a:buFont typeface="Wingdings" pitchFamily="2" charset="2"/>
              <a:buChar char="Ø"/>
            </a:pPr>
            <a:r>
              <a:rPr lang="en-US" dirty="0" smtClean="0"/>
              <a:t>Wealth and experiences piled up. Men undertook projects too large for a single craftsman, even with the help of his sons and apprentices.</a:t>
            </a:r>
          </a:p>
          <a:p>
            <a:pPr algn="just">
              <a:lnSpc>
                <a:spcPct val="80000"/>
              </a:lnSpc>
              <a:buFont typeface="Wingdings" pitchFamily="2" charset="2"/>
              <a:buChar char="Ø"/>
            </a:pPr>
            <a:r>
              <a:rPr lang="en-US" dirty="0" smtClean="0"/>
              <a:t> Those projects called for the work of hundred or even thousands of men, organized and directed towards a common goal. </a:t>
            </a:r>
          </a:p>
          <a:p>
            <a:pPr algn="just">
              <a:lnSpc>
                <a:spcPct val="80000"/>
              </a:lnSpc>
              <a:buFont typeface="Wingdings" pitchFamily="2" charset="2"/>
              <a:buChar char="Ø"/>
            </a:pPr>
            <a:r>
              <a:rPr lang="en-US" dirty="0" smtClean="0"/>
              <a:t>Hence arose a new class of men- the technician and Engineers. </a:t>
            </a:r>
          </a:p>
          <a:p>
            <a:pPr algn="just">
              <a:lnSpc>
                <a:spcPct val="80000"/>
              </a:lnSpc>
              <a:buFont typeface="Wingdings" pitchFamily="2" charset="2"/>
              <a:buChar char="Ø"/>
            </a:pPr>
            <a:r>
              <a:rPr lang="en-US" dirty="0" smtClean="0"/>
              <a:t>The technicians and engineers could negotiate with the king or priesthood for building a public works plans the details and directing the workmen.</a:t>
            </a:r>
          </a:p>
          <a:p>
            <a:pPr algn="just">
              <a:lnSpc>
                <a:spcPct val="80000"/>
              </a:lnSpc>
              <a:buFont typeface="Wingdings" pitchFamily="2" charset="2"/>
              <a:buChar char="Ø"/>
            </a:pPr>
            <a:r>
              <a:rPr lang="en-US" dirty="0" smtClean="0"/>
              <a:t> They combined practical experiences with knowledge of general, theoretical principles.</a:t>
            </a:r>
          </a:p>
          <a:p>
            <a:pPr algn="just">
              <a:lnSpc>
                <a:spcPct val="80000"/>
              </a:lnSpc>
              <a:buFont typeface="Wingdings" pitchFamily="2" charset="2"/>
              <a:buChar char="Ø"/>
            </a:pPr>
            <a:r>
              <a:rPr lang="en-US" dirty="0" smtClean="0"/>
              <a:t> Sometimes they were inventors, as well as contractors, designers and foremen, but all were men who could imagine something new and transfer a mental picture into physical reality. </a:t>
            </a:r>
          </a:p>
          <a:p>
            <a:pPr algn="just">
              <a:lnSpc>
                <a:spcPct val="80000"/>
              </a:lnSpc>
              <a:buFont typeface="Wingdings" pitchFamily="2" charset="2"/>
              <a:buChar char="Ø"/>
            </a:pPr>
            <a:r>
              <a:rPr lang="en-US" dirty="0" smtClean="0"/>
              <a:t>The mere fact of having large interconnected populations, thus, meant that inventions took place at faster rate than before, those inventions in turn made denser and more widely interconnected population possible. </a:t>
            </a:r>
          </a:p>
          <a:p>
            <a:endParaRPr lang="en-US"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943600"/>
          </a:xfrm>
        </p:spPr>
        <p:txBody>
          <a:bodyPr>
            <a:normAutofit fontScale="85000" lnSpcReduction="20000"/>
          </a:bodyPr>
          <a:lstStyle/>
          <a:p>
            <a:pPr algn="just">
              <a:lnSpc>
                <a:spcPct val="95000"/>
              </a:lnSpc>
              <a:spcBef>
                <a:spcPct val="10000"/>
              </a:spcBef>
              <a:buFont typeface="Wingdings" pitchFamily="2" charset="2"/>
              <a:buChar char="Ø"/>
            </a:pPr>
            <a:r>
              <a:rPr lang="en-US" dirty="0" smtClean="0"/>
              <a:t>Moreover, the inventions on which civilization was founded tended to spread. </a:t>
            </a:r>
          </a:p>
          <a:p>
            <a:pPr algn="just">
              <a:lnSpc>
                <a:spcPct val="95000"/>
              </a:lnSpc>
              <a:spcBef>
                <a:spcPct val="10000"/>
              </a:spcBef>
              <a:buFont typeface="Wingdings" pitchFamily="2" charset="2"/>
              <a:buChar char="Ø"/>
            </a:pPr>
            <a:r>
              <a:rPr lang="en-US" dirty="0" smtClean="0"/>
              <a:t>These inventions did not spread out evenly in all directions. </a:t>
            </a:r>
          </a:p>
          <a:p>
            <a:pPr algn="just">
              <a:lnSpc>
                <a:spcPct val="95000"/>
              </a:lnSpc>
              <a:spcBef>
                <a:spcPct val="10000"/>
              </a:spcBef>
              <a:buFont typeface="Wingdings" pitchFamily="2" charset="2"/>
              <a:buChar char="Ø"/>
            </a:pPr>
            <a:r>
              <a:rPr lang="en-US" dirty="0" smtClean="0"/>
              <a:t>They spread along trade route, and they spread to lands where these ideas could be profitably applied.</a:t>
            </a:r>
          </a:p>
          <a:p>
            <a:pPr algn="just">
              <a:lnSpc>
                <a:spcPct val="95000"/>
              </a:lnSpc>
              <a:spcBef>
                <a:spcPct val="10000"/>
              </a:spcBef>
              <a:buFont typeface="Wingdings" pitchFamily="2" charset="2"/>
              <a:buChar char="Ø"/>
            </a:pPr>
            <a:r>
              <a:rPr lang="en-US" dirty="0" smtClean="0"/>
              <a:t> Natural barriers such as deserts, and oceans stopped the spread; and they died out where conditions made them useless.</a:t>
            </a:r>
          </a:p>
          <a:p>
            <a:pPr algn="just">
              <a:lnSpc>
                <a:spcPct val="95000"/>
              </a:lnSpc>
              <a:spcBef>
                <a:spcPct val="10000"/>
              </a:spcBef>
              <a:buFont typeface="Wingdings" pitchFamily="2" charset="2"/>
              <a:buChar char="Ø"/>
            </a:pPr>
            <a:r>
              <a:rPr lang="en-US" dirty="0" smtClean="0"/>
              <a:t>Civilization failed to penetrate the Negro-Africa, being stopped by the barrier of the Sahara desert, the swamps of the White Nile, and the mountains of Abyssinia. </a:t>
            </a:r>
          </a:p>
          <a:p>
            <a:pPr algn="just">
              <a:lnSpc>
                <a:spcPct val="95000"/>
              </a:lnSpc>
              <a:spcBef>
                <a:spcPct val="10000"/>
              </a:spcBef>
              <a:buFont typeface="Wingdings" pitchFamily="2" charset="2"/>
              <a:buChar char="Ø"/>
            </a:pPr>
            <a:r>
              <a:rPr lang="en-US" dirty="0" smtClean="0"/>
              <a:t>Similarly, old world civilization failed to leap the watery barriers to reach the Pacific Islands, Australia, or the Americas. </a:t>
            </a:r>
          </a:p>
          <a:p>
            <a:pPr algn="just">
              <a:lnSpc>
                <a:spcPct val="95000"/>
              </a:lnSpc>
              <a:spcBef>
                <a:spcPct val="10000"/>
              </a:spcBef>
              <a:buFont typeface="Wingdings" pitchFamily="2" charset="2"/>
              <a:buChar char="Ø"/>
            </a:pPr>
            <a:r>
              <a:rPr lang="en-US" dirty="0" smtClean="0"/>
              <a:t>In another millennium, however the people of Central and South America began independently to develop their own civilizations.</a:t>
            </a:r>
          </a:p>
          <a:p>
            <a:endParaRPr lang="en-US"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458200" cy="6019800"/>
          </a:xfrm>
        </p:spPr>
        <p:txBody>
          <a:bodyPr>
            <a:normAutofit fontScale="85000" lnSpcReduction="20000"/>
          </a:bodyPr>
          <a:lstStyle/>
          <a:p>
            <a:pPr algn="just"/>
            <a:r>
              <a:rPr lang="en-US" dirty="0" smtClean="0"/>
              <a:t>Irrigators, Architects and Military engineers were the first engineers. </a:t>
            </a:r>
          </a:p>
          <a:p>
            <a:pPr algn="just"/>
            <a:r>
              <a:rPr lang="en-US" dirty="0" smtClean="0"/>
              <a:t>They were expected to be an expert at all three kinds of works. The Babylonian </a:t>
            </a:r>
            <a:r>
              <a:rPr lang="en-US" dirty="0" err="1" smtClean="0"/>
              <a:t>Gugallu</a:t>
            </a:r>
            <a:r>
              <a:rPr lang="en-US" dirty="0" smtClean="0"/>
              <a:t> or irrigation inspector was such an expert.</a:t>
            </a:r>
          </a:p>
          <a:p>
            <a:pPr algn="just"/>
            <a:r>
              <a:rPr lang="en-US" dirty="0" smtClean="0"/>
              <a:t>Soon the kings who ruled cities desired houses larger and more comfortable than the huts of stones, clay and reeds wherein people had been living. So, they called upon Architects to build Palaces.</a:t>
            </a:r>
          </a:p>
          <a:p>
            <a:pPr algn="just"/>
            <a:r>
              <a:rPr lang="en-US" dirty="0" smtClean="0"/>
              <a:t>Next, the priests insisted that the Gods would be offended, as they were not housed at least as splendid as the kings. So, the architects put up temples, containing statues of the gods and other arts of work.</a:t>
            </a:r>
          </a:p>
          <a:p>
            <a:pPr algn="just"/>
            <a:r>
              <a:rPr lang="en-US" dirty="0" smtClean="0"/>
              <a:t>To protect the wealth of the Gods and the Kings, military engineers built walls and dug moats around cities. Where stones were not available, bricks were used.</a:t>
            </a:r>
          </a:p>
          <a:p>
            <a:pPr algn="just"/>
            <a:endParaRPr lang="en-US" dirty="0"/>
          </a:p>
        </p:txBody>
      </p:sp>
      <p:sp>
        <p:nvSpPr>
          <p:cNvPr id="2" name="Slide Number Placeholder 1"/>
          <p:cNvSpPr>
            <a:spLocks noGrp="1"/>
          </p:cNvSpPr>
          <p:nvPr>
            <p:ph type="sldNum" sz="quarter" idx="12"/>
          </p:nvPr>
        </p:nvSpPr>
        <p:spPr/>
        <p:txBody>
          <a:bodyPr/>
          <a:lstStyle/>
          <a:p>
            <a:fld id="{DE713C39-A43A-4160-AB24-F3788DB8A26B}"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History of Engineering Practice in Eastern Society</a:t>
            </a:r>
            <a:endParaRPr lang="en-US" b="1" dirty="0"/>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t>Engineering practices in eastern societies can be with significant events as follows.</a:t>
            </a:r>
          </a:p>
          <a:p>
            <a:pPr marL="514350" indent="-514350" algn="just">
              <a:buFont typeface="+mj-lt"/>
              <a:buAutoNum type="arabicPeriod"/>
            </a:pPr>
            <a:r>
              <a:rPr lang="en-US" dirty="0" smtClean="0"/>
              <a:t>During 5000 BC, civilization developed near </a:t>
            </a:r>
            <a:r>
              <a:rPr lang="en-US" dirty="0" err="1" smtClean="0"/>
              <a:t>Yanshao</a:t>
            </a:r>
            <a:r>
              <a:rPr lang="en-US" dirty="0" smtClean="0"/>
              <a:t>, where people roamed seeking new soil for animals and agriculture. People used earthen pottery and stone tools.</a:t>
            </a:r>
          </a:p>
          <a:p>
            <a:pPr marL="514350" indent="-514350" algn="just">
              <a:buFont typeface="+mj-lt"/>
              <a:buAutoNum type="arabicPeriod"/>
            </a:pPr>
            <a:endParaRPr lang="en-US" dirty="0" smtClean="0"/>
          </a:p>
          <a:p>
            <a:pPr marL="514350" indent="-514350" algn="just">
              <a:buFont typeface="+mj-lt"/>
              <a:buAutoNum type="arabicPeriod"/>
            </a:pPr>
            <a:r>
              <a:rPr lang="en-US" dirty="0" smtClean="0"/>
              <a:t>During 4000 BC, early Chinese communities planned cities according to Grid pattern with intersecting streets at right angles to each other.</a:t>
            </a:r>
          </a:p>
          <a:p>
            <a:pPr marL="514350" indent="-514350" algn="just">
              <a:buFont typeface="+mj-lt"/>
              <a:buAutoNum type="arabicPeriod"/>
            </a:pPr>
            <a:endParaRPr lang="en-US" dirty="0" smtClean="0"/>
          </a:p>
          <a:p>
            <a:pPr marL="514350" indent="-514350" algn="just">
              <a:buFont typeface="+mj-lt"/>
              <a:buAutoNum type="arabicPeriod"/>
            </a:pPr>
            <a:r>
              <a:rPr lang="en-US" dirty="0" smtClean="0"/>
              <a:t>During 3300 – 3200 BC, Egyptians first developed a system of Division of Labor on closed societies in </a:t>
            </a:r>
            <a:r>
              <a:rPr lang="en-US" dirty="0" err="1" smtClean="0"/>
              <a:t>Sumar</a:t>
            </a:r>
            <a:r>
              <a:rPr lang="en-US" dirty="0" smtClean="0"/>
              <a:t> and Egypt, particularly among merchants and metal workers.</a:t>
            </a:r>
          </a:p>
        </p:txBody>
      </p:sp>
      <p:sp>
        <p:nvSpPr>
          <p:cNvPr id="4" name="Slide Number Placeholder 3"/>
          <p:cNvSpPr>
            <a:spLocks noGrp="1"/>
          </p:cNvSpPr>
          <p:nvPr>
            <p:ph type="sldNum" sz="quarter" idx="12"/>
          </p:nvPr>
        </p:nvSpPr>
        <p:spPr/>
        <p:txBody>
          <a:bodyPr/>
          <a:lstStyle/>
          <a:p>
            <a:fld id="{DE713C39-A43A-4160-AB24-F3788DB8A26B}"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Engineering Practice in Eastern.....</a:t>
            </a:r>
            <a:endParaRPr lang="en-US" b="1" dirty="0"/>
          </a:p>
        </p:txBody>
      </p:sp>
      <p:sp>
        <p:nvSpPr>
          <p:cNvPr id="3" name="Content Placeholder 2"/>
          <p:cNvSpPr>
            <a:spLocks noGrp="1"/>
          </p:cNvSpPr>
          <p:nvPr>
            <p:ph idx="1"/>
          </p:nvPr>
        </p:nvSpPr>
        <p:spPr>
          <a:xfrm>
            <a:off x="457200" y="1219200"/>
            <a:ext cx="8229600" cy="5638800"/>
          </a:xfrm>
        </p:spPr>
        <p:txBody>
          <a:bodyPr>
            <a:normAutofit fontScale="85000" lnSpcReduction="10000"/>
          </a:bodyPr>
          <a:lstStyle/>
          <a:p>
            <a:pPr marL="514350" indent="-514350" algn="just">
              <a:buFont typeface="+mj-lt"/>
              <a:buAutoNum type="arabicPeriod" startAt="5"/>
            </a:pPr>
            <a:r>
              <a:rPr lang="en-US" dirty="0" smtClean="0"/>
              <a:t>During 3500-3000 BC, in </a:t>
            </a:r>
            <a:r>
              <a:rPr lang="en-US" dirty="0" err="1" smtClean="0"/>
              <a:t>Sumeria</a:t>
            </a:r>
            <a:r>
              <a:rPr lang="en-US" dirty="0" smtClean="0"/>
              <a:t>, the appearance of towns and cities coincide with the production and distribution of goods through trades.</a:t>
            </a:r>
          </a:p>
          <a:p>
            <a:pPr marL="514350" indent="-514350" algn="just">
              <a:buFont typeface="+mj-lt"/>
              <a:buAutoNum type="arabicPeriod" startAt="5"/>
            </a:pPr>
            <a:r>
              <a:rPr lang="en-US" dirty="0" smtClean="0"/>
              <a:t>In 132 AD, Chinese philosopher Chang </a:t>
            </a:r>
            <a:r>
              <a:rPr lang="en-US" dirty="0" err="1" smtClean="0"/>
              <a:t>Heng</a:t>
            </a:r>
            <a:r>
              <a:rPr lang="en-US" dirty="0" smtClean="0"/>
              <a:t> invented a </a:t>
            </a:r>
            <a:r>
              <a:rPr lang="en-US" dirty="0" err="1" smtClean="0"/>
              <a:t>Seismoscope</a:t>
            </a:r>
            <a:r>
              <a:rPr lang="en-US" dirty="0" smtClean="0"/>
              <a:t>.</a:t>
            </a:r>
          </a:p>
          <a:p>
            <a:pPr marL="514350" indent="-514350" algn="just">
              <a:buFont typeface="+mj-lt"/>
              <a:buAutoNum type="arabicPeriod" startAt="5"/>
            </a:pPr>
            <a:r>
              <a:rPr lang="en-US" dirty="0" smtClean="0"/>
              <a:t>In 510 AD, China’s Grand Canal (Shan-Yang) in southern China was built connecting Yangtze (Chang-Jiang) and Huang-He (yellow river), which played a lifeline for north China providing a transportation route for grains and commodities.</a:t>
            </a:r>
          </a:p>
          <a:p>
            <a:pPr marL="514350" indent="-514350" algn="just">
              <a:buFont typeface="+mj-lt"/>
              <a:buAutoNum type="arabicPeriod" startAt="5"/>
            </a:pPr>
            <a:r>
              <a:rPr lang="en-US" dirty="0" smtClean="0"/>
              <a:t>During 704 AD, the Buddhist text “</a:t>
            </a:r>
            <a:r>
              <a:rPr lang="en-US" dirty="0" err="1" smtClean="0"/>
              <a:t>Dharani</a:t>
            </a:r>
            <a:r>
              <a:rPr lang="en-US" dirty="0" smtClean="0"/>
              <a:t> Sutra” was printed in Korea during 704-751 AD, using block-printing technique. It is the oldest existing printed book.</a:t>
            </a:r>
          </a:p>
        </p:txBody>
      </p:sp>
      <p:sp>
        <p:nvSpPr>
          <p:cNvPr id="4" name="Slide Number Placeholder 3"/>
          <p:cNvSpPr>
            <a:spLocks noGrp="1"/>
          </p:cNvSpPr>
          <p:nvPr>
            <p:ph type="sldNum" sz="quarter" idx="12"/>
          </p:nvPr>
        </p:nvSpPr>
        <p:spPr/>
        <p:txBody>
          <a:bodyPr/>
          <a:lstStyle/>
          <a:p>
            <a:fld id="{DE713C39-A43A-4160-AB24-F3788DB8A26B}"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Engineering Practice in Eastern.......</a:t>
            </a:r>
            <a:endParaRPr lang="en-US" b="1" dirty="0"/>
          </a:p>
        </p:txBody>
      </p:sp>
      <p:sp>
        <p:nvSpPr>
          <p:cNvPr id="3" name="Content Placeholder 2"/>
          <p:cNvSpPr>
            <a:spLocks noGrp="1"/>
          </p:cNvSpPr>
          <p:nvPr>
            <p:ph idx="1"/>
          </p:nvPr>
        </p:nvSpPr>
        <p:spPr>
          <a:xfrm>
            <a:off x="457200" y="1295400"/>
            <a:ext cx="8305800" cy="5334000"/>
          </a:xfrm>
        </p:spPr>
        <p:txBody>
          <a:bodyPr>
            <a:noAutofit/>
          </a:bodyPr>
          <a:lstStyle/>
          <a:p>
            <a:pPr marL="457200" indent="-457200" algn="just">
              <a:buFont typeface="+mj-lt"/>
              <a:buAutoNum type="arabicPeriod" startAt="9"/>
            </a:pPr>
            <a:r>
              <a:rPr lang="en-US" sz="2800" dirty="0" smtClean="0"/>
              <a:t>In 805 AD, the forerunners of Gun were invented, which is called ‘fire lance’, early models consisting of Roman Candles tied two spears, resembling flame throwers.</a:t>
            </a:r>
          </a:p>
          <a:p>
            <a:pPr marL="457200" indent="-457200" algn="just">
              <a:buFont typeface="+mj-lt"/>
              <a:buAutoNum type="arabicPeriod" startAt="9"/>
            </a:pPr>
            <a:r>
              <a:rPr lang="en-US" sz="2800" dirty="0" smtClean="0"/>
              <a:t>In 1040 AD, Chinese writer Tseng Kung – Liang published the first known Gun-powder formula for use in three weapons- a. Bomb held by a king of catapult, b. Bomb with hooks and c. Poison smoke ball</a:t>
            </a:r>
          </a:p>
          <a:p>
            <a:pPr marL="457200" indent="-457200" algn="just">
              <a:buFont typeface="+mj-lt"/>
              <a:buAutoNum type="arabicPeriod" startAt="9"/>
            </a:pPr>
            <a:r>
              <a:rPr lang="en-US" sz="2800" dirty="0" smtClean="0"/>
              <a:t>In 1045-1048 AD, Pi-Sang invented movable type of printing. Printing with movable type was developed in Europe in mid 15th century.</a:t>
            </a:r>
          </a:p>
          <a:p>
            <a:pPr algn="just"/>
            <a:endParaRPr lang="en-US" sz="3600" dirty="0" smtClean="0"/>
          </a:p>
          <a:p>
            <a:pPr algn="just"/>
            <a:endParaRPr lang="en-US" sz="3600" dirty="0"/>
          </a:p>
        </p:txBody>
      </p:sp>
      <p:sp>
        <p:nvSpPr>
          <p:cNvPr id="4" name="Slide Number Placeholder 3"/>
          <p:cNvSpPr>
            <a:spLocks noGrp="1"/>
          </p:cNvSpPr>
          <p:nvPr>
            <p:ph type="sldNum" sz="quarter" idx="12"/>
          </p:nvPr>
        </p:nvSpPr>
        <p:spPr/>
        <p:txBody>
          <a:bodyPr/>
          <a:lstStyle/>
          <a:p>
            <a:fld id="{DE713C39-A43A-4160-AB24-F3788DB8A26B}"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1">
            <a:schemeClr val="accent1"/>
          </a:lnRef>
          <a:fillRef idx="3">
            <a:schemeClr val="accent1"/>
          </a:fillRef>
          <a:effectRef idx="2">
            <a:schemeClr val="accent1"/>
          </a:effectRef>
          <a:fontRef idx="minor">
            <a:schemeClr val="lt1"/>
          </a:fontRef>
        </p:style>
        <p:txBody>
          <a:bodyPr/>
          <a:lstStyle/>
          <a:p>
            <a:r>
              <a:rPr lang="en-US" b="1" dirty="0" smtClean="0"/>
              <a:t>Engineering Practice in Eastern.....</a:t>
            </a:r>
            <a:endParaRPr lang="en-US" b="1"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marL="514350" indent="-514350" algn="just">
              <a:buFont typeface="+mj-lt"/>
              <a:buAutoNum type="arabicPeriod" startAt="12"/>
            </a:pPr>
            <a:r>
              <a:rPr lang="en-US" dirty="0" smtClean="0"/>
              <a:t>In 1250 AD, true guns with a gun powder chamber and strengthening explosion chamber to prevent splitting appeared in China. In less than a century, guns reached in Europe and changed to characters of medieval warfare.</a:t>
            </a:r>
          </a:p>
          <a:p>
            <a:pPr marL="514350" indent="-514350" algn="just">
              <a:buFont typeface="+mj-lt"/>
              <a:buAutoNum type="arabicPeriod" startAt="12"/>
            </a:pPr>
            <a:r>
              <a:rPr lang="en-US" dirty="0" smtClean="0"/>
              <a:t>In 1805 AD, </a:t>
            </a:r>
            <a:r>
              <a:rPr lang="en-US" dirty="0" err="1" smtClean="0"/>
              <a:t>Habaoka</a:t>
            </a:r>
            <a:r>
              <a:rPr lang="en-US" dirty="0" smtClean="0"/>
              <a:t> </a:t>
            </a:r>
            <a:r>
              <a:rPr lang="en-US" dirty="0" err="1" smtClean="0"/>
              <a:t>Seishu</a:t>
            </a:r>
            <a:r>
              <a:rPr lang="en-US" dirty="0" smtClean="0"/>
              <a:t> performed the first Surgery under a general anesthesia in Japan.</a:t>
            </a:r>
          </a:p>
          <a:p>
            <a:pPr marL="514350" indent="-514350" algn="just">
              <a:buFont typeface="+mj-lt"/>
              <a:buAutoNum type="arabicPeriod" startAt="12"/>
            </a:pPr>
            <a:r>
              <a:rPr lang="en-US" dirty="0" smtClean="0"/>
              <a:t>The Iranians built many bridges, however of which some survive from the time of </a:t>
            </a:r>
            <a:r>
              <a:rPr lang="en-US" dirty="0" err="1" smtClean="0"/>
              <a:t>Shapur</a:t>
            </a:r>
            <a:r>
              <a:rPr lang="en-US" dirty="0" smtClean="0"/>
              <a:t>-I (300 AD).</a:t>
            </a:r>
          </a:p>
          <a:p>
            <a:pPr algn="just"/>
            <a:endParaRPr lang="en-US" dirty="0"/>
          </a:p>
        </p:txBody>
      </p:sp>
      <p:sp>
        <p:nvSpPr>
          <p:cNvPr id="4" name="Slide Number Placeholder 3"/>
          <p:cNvSpPr>
            <a:spLocks noGrp="1"/>
          </p:cNvSpPr>
          <p:nvPr>
            <p:ph type="sldNum" sz="quarter" idx="12"/>
          </p:nvPr>
        </p:nvSpPr>
        <p:spPr/>
        <p:txBody>
          <a:bodyPr/>
          <a:lstStyle/>
          <a:p>
            <a:fld id="{DE713C39-A43A-4160-AB24-F3788DB8A26B}"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
            </a:r>
            <a:br>
              <a:rPr lang="en-US" b="1" dirty="0" smtClean="0"/>
            </a:br>
            <a:r>
              <a:rPr lang="en-US" b="1" dirty="0" smtClean="0"/>
              <a:t>Definitions of Society</a:t>
            </a:r>
            <a:br>
              <a:rPr lang="en-US" b="1" dirty="0" smtClean="0"/>
            </a:br>
            <a:endParaRPr lang="en-US" dirty="0"/>
          </a:p>
        </p:txBody>
      </p:sp>
      <p:sp>
        <p:nvSpPr>
          <p:cNvPr id="3" name="Content Placeholder 2"/>
          <p:cNvSpPr>
            <a:spLocks noGrp="1"/>
          </p:cNvSpPr>
          <p:nvPr>
            <p:ph idx="1"/>
          </p:nvPr>
        </p:nvSpPr>
        <p:spPr>
          <a:xfrm>
            <a:off x="457200" y="1219200"/>
            <a:ext cx="8382000" cy="5486400"/>
          </a:xfrm>
        </p:spPr>
        <p:txBody>
          <a:bodyPr>
            <a:normAutofit fontScale="77500" lnSpcReduction="20000"/>
          </a:bodyPr>
          <a:lstStyle/>
          <a:p>
            <a:pPr algn="just">
              <a:buNone/>
            </a:pPr>
            <a:r>
              <a:rPr lang="en-US" b="1" dirty="0" smtClean="0">
                <a:solidFill>
                  <a:srgbClr val="FF0000"/>
                </a:solidFill>
              </a:rPr>
              <a:t>A.W. Green:</a:t>
            </a:r>
          </a:p>
          <a:p>
            <a:pPr algn="just">
              <a:buNone/>
            </a:pPr>
            <a:r>
              <a:rPr lang="en-US" b="1" dirty="0" smtClean="0"/>
              <a:t> 	</a:t>
            </a:r>
            <a:r>
              <a:rPr lang="en-US" dirty="0" smtClean="0"/>
              <a:t>the largest group to which any individual belongs</a:t>
            </a:r>
          </a:p>
          <a:p>
            <a:pPr algn="just">
              <a:buNone/>
            </a:pPr>
            <a:r>
              <a:rPr lang="en-US" b="1" dirty="0" smtClean="0">
                <a:solidFill>
                  <a:srgbClr val="FF0000"/>
                </a:solidFill>
              </a:rPr>
              <a:t>Schaefer and </a:t>
            </a:r>
            <a:r>
              <a:rPr lang="en-US" b="1" dirty="0" err="1" smtClean="0">
                <a:solidFill>
                  <a:srgbClr val="FF0000"/>
                </a:solidFill>
              </a:rPr>
              <a:t>Lamm</a:t>
            </a:r>
            <a:r>
              <a:rPr lang="en-US" b="1" dirty="0" smtClean="0">
                <a:solidFill>
                  <a:srgbClr val="FF0000"/>
                </a:solidFill>
              </a:rPr>
              <a:t>: </a:t>
            </a:r>
          </a:p>
          <a:p>
            <a:pPr algn="just">
              <a:buNone/>
            </a:pPr>
            <a:r>
              <a:rPr lang="en-US" dirty="0" smtClean="0"/>
              <a:t>     the largest form of human group, which consists of people who share common heritage and culture.</a:t>
            </a:r>
          </a:p>
          <a:p>
            <a:pPr algn="just">
              <a:buNone/>
            </a:pPr>
            <a:r>
              <a:rPr lang="en-US" b="1" dirty="0" smtClean="0">
                <a:solidFill>
                  <a:srgbClr val="FF0000"/>
                </a:solidFill>
              </a:rPr>
              <a:t>Ian Robertson:</a:t>
            </a:r>
          </a:p>
          <a:p>
            <a:pPr algn="just">
              <a:buNone/>
            </a:pPr>
            <a:r>
              <a:rPr lang="en-US" b="1" dirty="0" smtClean="0"/>
              <a:t> 	</a:t>
            </a:r>
            <a:r>
              <a:rPr lang="en-US" dirty="0" smtClean="0"/>
              <a:t>society gives content, direction and meaning to our lives, and we, in turn, in countless ways, reshape the society that we leave to the next generation. Society is a population that occupies the same territory, is subject to the same political authority and participates in a common culture. </a:t>
            </a:r>
          </a:p>
          <a:p>
            <a:pPr algn="just">
              <a:buNone/>
            </a:pPr>
            <a:r>
              <a:rPr lang="en-US" b="1" dirty="0" smtClean="0">
                <a:solidFill>
                  <a:srgbClr val="FF0000"/>
                </a:solidFill>
              </a:rPr>
              <a:t>John F. </a:t>
            </a:r>
            <a:r>
              <a:rPr lang="en-US" b="1" dirty="0" err="1" smtClean="0">
                <a:solidFill>
                  <a:srgbClr val="FF0000"/>
                </a:solidFill>
              </a:rPr>
              <a:t>Cuber</a:t>
            </a:r>
            <a:r>
              <a:rPr lang="en-US" b="1" dirty="0" smtClean="0">
                <a:solidFill>
                  <a:srgbClr val="FF0000"/>
                </a:solidFill>
              </a:rPr>
              <a:t>: </a:t>
            </a:r>
          </a:p>
          <a:p>
            <a:pPr algn="just">
              <a:buNone/>
            </a:pPr>
            <a:r>
              <a:rPr lang="en-US" dirty="0" smtClean="0"/>
              <a:t>	a group of people who have lived long enough to become organized and to consider themselves and considered as a unit more or less distinct from other human units.</a:t>
            </a: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Engineering Practice in Eastern......</a:t>
            </a:r>
            <a:endParaRPr lang="en-US" b="1"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514350" indent="-514350" algn="just">
              <a:buFont typeface="+mj-lt"/>
              <a:buAutoNum type="arabicPeriod" startAt="15"/>
            </a:pPr>
            <a:r>
              <a:rPr lang="en-US" dirty="0" smtClean="0"/>
              <a:t>In 400 AD, the </a:t>
            </a:r>
            <a:r>
              <a:rPr lang="en-US" dirty="0" err="1" smtClean="0"/>
              <a:t>Sassaid</a:t>
            </a:r>
            <a:r>
              <a:rPr lang="en-US" dirty="0" smtClean="0"/>
              <a:t> kings built a great palace at Ctesiphon, which was a capital on Tigris, north east of deserted Babylon and downstream from the village of Baghdad. Part of this palace still stands, including most of the vaulted dining hall –“the widest single span vault of unreinforced brick work in the world.” The vault is 77 feet wide at the base and 112 feet high.</a:t>
            </a:r>
          </a:p>
          <a:p>
            <a:pPr marL="514350" indent="-514350" algn="just">
              <a:buFont typeface="+mj-lt"/>
              <a:buAutoNum type="arabicPeriod" startAt="15"/>
            </a:pPr>
            <a:endParaRPr lang="en-US" dirty="0" smtClean="0"/>
          </a:p>
          <a:p>
            <a:pPr marL="514350" indent="-514350" algn="just">
              <a:buFont typeface="+mj-lt"/>
              <a:buAutoNum type="arabicPeriod" startAt="15"/>
            </a:pPr>
            <a:r>
              <a:rPr lang="en-US" dirty="0" smtClean="0"/>
              <a:t>In 515 BC, Persian building method with stone instead of wood introduced in to India when Darius conquered the Punjab.</a:t>
            </a:r>
          </a:p>
          <a:p>
            <a:pPr algn="just"/>
            <a:endParaRPr lang="en-US" dirty="0"/>
          </a:p>
        </p:txBody>
      </p:sp>
      <p:sp>
        <p:nvSpPr>
          <p:cNvPr id="4" name="Slide Number Placeholder 3"/>
          <p:cNvSpPr>
            <a:spLocks noGrp="1"/>
          </p:cNvSpPr>
          <p:nvPr>
            <p:ph type="sldNum" sz="quarter" idx="12"/>
          </p:nvPr>
        </p:nvSpPr>
        <p:spPr/>
        <p:txBody>
          <a:bodyPr/>
          <a:lstStyle/>
          <a:p>
            <a:fld id="{DE713C39-A43A-4160-AB24-F3788DB8A26B}"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History of Engineering Practice in Western Society</a:t>
            </a:r>
            <a:endParaRPr lang="en-US" b="1" dirty="0"/>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pPr algn="just">
              <a:buNone/>
            </a:pPr>
            <a:r>
              <a:rPr lang="en-US" dirty="0" smtClean="0"/>
              <a:t>Engineering practices in western societies can be traced out with significant events as follows.</a:t>
            </a:r>
          </a:p>
          <a:p>
            <a:pPr marL="514350" indent="-514350" algn="just">
              <a:buFont typeface="+mj-lt"/>
              <a:buAutoNum type="arabicPeriod"/>
            </a:pPr>
            <a:r>
              <a:rPr lang="en-US" dirty="0" smtClean="0"/>
              <a:t>In 3000-1000 BC, Stonehenge – a monument consisting of concentric circles of stone oriented towards the Sun position on the summer solstice in England.</a:t>
            </a:r>
          </a:p>
          <a:p>
            <a:pPr marL="514350" indent="-514350" algn="just">
              <a:buFont typeface="+mj-lt"/>
              <a:buAutoNum type="arabicPeriod"/>
            </a:pPr>
            <a:r>
              <a:rPr lang="en-US" dirty="0" smtClean="0"/>
              <a:t>In 300-100 AD, agriculture and power appeared in ancient Mesoamerica.</a:t>
            </a:r>
          </a:p>
          <a:p>
            <a:pPr marL="514350" indent="-514350" algn="just">
              <a:buFont typeface="+mj-lt"/>
              <a:buAutoNum type="arabicPeriod"/>
            </a:pPr>
            <a:r>
              <a:rPr lang="en-US" dirty="0" smtClean="0"/>
              <a:t>In 250-900 AD, Maya created and maintained a sophisticated pair of interlocking calendar to help them plan ceremonies.</a:t>
            </a:r>
          </a:p>
          <a:p>
            <a:pPr marL="514350" indent="-514350" algn="just">
              <a:buFont typeface="+mj-lt"/>
              <a:buAutoNum type="arabicPeriod"/>
            </a:pPr>
            <a:r>
              <a:rPr lang="en-US" dirty="0" smtClean="0"/>
              <a:t>In 1268 AD, English scientist and philosopher Roger </a:t>
            </a:r>
            <a:r>
              <a:rPr lang="en-US" dirty="0" err="1" smtClean="0"/>
              <a:t>banon</a:t>
            </a:r>
            <a:r>
              <a:rPr lang="en-US" dirty="0" smtClean="0"/>
              <a:t> records a statement about using lenses to improve vision with eyeglasses. At the end of 13th century, many wealthy and elite people in Europe, Asia, and Africa wear glasses.</a:t>
            </a:r>
          </a:p>
        </p:txBody>
      </p:sp>
      <p:sp>
        <p:nvSpPr>
          <p:cNvPr id="4" name="Slide Number Placeholder 3"/>
          <p:cNvSpPr>
            <a:spLocks noGrp="1"/>
          </p:cNvSpPr>
          <p:nvPr>
            <p:ph type="sldNum" sz="quarter" idx="12"/>
          </p:nvPr>
        </p:nvSpPr>
        <p:spPr/>
        <p:txBody>
          <a:bodyPr/>
          <a:lstStyle/>
          <a:p>
            <a:fld id="{DE713C39-A43A-4160-AB24-F3788DB8A26B}"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Engineering Practice in Western......</a:t>
            </a:r>
            <a:endParaRPr lang="en-US"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marL="514350" indent="-514350" algn="just">
              <a:buFont typeface="+mj-lt"/>
              <a:buAutoNum type="arabicPeriod" startAt="5"/>
            </a:pPr>
            <a:r>
              <a:rPr lang="en-US" dirty="0" smtClean="0"/>
              <a:t>In 1487 AD </a:t>
            </a:r>
            <a:r>
              <a:rPr lang="en-US" dirty="0" err="1" smtClean="0"/>
              <a:t>Aztee</a:t>
            </a:r>
            <a:r>
              <a:rPr lang="en-US" dirty="0" smtClean="0"/>
              <a:t> ruler </a:t>
            </a:r>
            <a:r>
              <a:rPr lang="en-US" dirty="0" err="1" smtClean="0"/>
              <a:t>Ahuizotl</a:t>
            </a:r>
            <a:r>
              <a:rPr lang="en-US" dirty="0" smtClean="0"/>
              <a:t> dedicated the new Tempo Mayor (great temple), an enormous double pyramid in Tenochtitlan to the warrior God of the Sun.</a:t>
            </a:r>
          </a:p>
          <a:p>
            <a:pPr marL="514350" indent="-514350" algn="just">
              <a:buFont typeface="+mj-lt"/>
              <a:buAutoNum type="arabicPeriod" startAt="5"/>
            </a:pPr>
            <a:r>
              <a:rPr lang="en-US" dirty="0" smtClean="0"/>
              <a:t>In 1673 AD, English Mathematician, John </a:t>
            </a:r>
            <a:r>
              <a:rPr lang="en-US" dirty="0" err="1" smtClean="0"/>
              <a:t>Hadlley</a:t>
            </a:r>
            <a:r>
              <a:rPr lang="en-US" dirty="0" smtClean="0"/>
              <a:t> and American inventor Thomas </a:t>
            </a:r>
            <a:r>
              <a:rPr lang="en-US" dirty="0" err="1" smtClean="0"/>
              <a:t>Godfery</a:t>
            </a:r>
            <a:r>
              <a:rPr lang="en-US" dirty="0" smtClean="0"/>
              <a:t> independently invented the Sextant, an optical instrument to measure angular distance between any two objects.</a:t>
            </a:r>
          </a:p>
          <a:p>
            <a:pPr marL="514350" indent="-514350" algn="just">
              <a:buFont typeface="+mj-lt"/>
              <a:buAutoNum type="arabicPeriod" startAt="5"/>
            </a:pPr>
            <a:r>
              <a:rPr lang="en-US" dirty="0" smtClean="0"/>
              <a:t>In 1747-1752 AD, American Scientist Benjamin Franklin theorized that lightning is a form of electricity.</a:t>
            </a:r>
          </a:p>
          <a:p>
            <a:pPr marL="514350" indent="-514350" algn="just">
              <a:buFont typeface="+mj-lt"/>
              <a:buAutoNum type="arabicPeriod" startAt="5"/>
            </a:pPr>
            <a:r>
              <a:rPr lang="en-US" dirty="0" smtClean="0"/>
              <a:t>In 1780 AD, </a:t>
            </a:r>
            <a:r>
              <a:rPr lang="en-US" dirty="0" err="1" smtClean="0"/>
              <a:t>Scottist</a:t>
            </a:r>
            <a:r>
              <a:rPr lang="en-US" dirty="0" smtClean="0"/>
              <a:t> inventor James Watt and English manufacturer Matthew </a:t>
            </a:r>
            <a:r>
              <a:rPr lang="en-US" dirty="0" err="1" smtClean="0"/>
              <a:t>Boulton</a:t>
            </a:r>
            <a:r>
              <a:rPr lang="en-US" dirty="0" smtClean="0"/>
              <a:t> began manufacturing a steam engine for individual use.</a:t>
            </a:r>
          </a:p>
          <a:p>
            <a:pPr marL="514350" indent="-514350" algn="just">
              <a:buFont typeface="+mj-lt"/>
              <a:buAutoNum type="arabicPeriod" startAt="5"/>
            </a:pPr>
            <a:r>
              <a:rPr lang="en-US" dirty="0" smtClean="0"/>
              <a:t>In 1793 AD, American Eli Whitney invented the cotton gin, a device that rapidly and effectively removes the seeds from cotton fiber.</a:t>
            </a:r>
          </a:p>
          <a:p>
            <a:pPr algn="just"/>
            <a:endParaRPr lang="en-US" dirty="0"/>
          </a:p>
        </p:txBody>
      </p:sp>
      <p:sp>
        <p:nvSpPr>
          <p:cNvPr id="4" name="Slide Number Placeholder 3"/>
          <p:cNvSpPr>
            <a:spLocks noGrp="1"/>
          </p:cNvSpPr>
          <p:nvPr>
            <p:ph type="sldNum" sz="quarter" idx="12"/>
          </p:nvPr>
        </p:nvSpPr>
        <p:spPr/>
        <p:txBody>
          <a:bodyPr/>
          <a:lstStyle/>
          <a:p>
            <a:fld id="{DE713C39-A43A-4160-AB24-F3788DB8A26B}"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Engineering Practice in Western......</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marL="514350" indent="-514350" algn="just">
              <a:buFont typeface="+mj-lt"/>
              <a:buAutoNum type="arabicPeriod" startAt="10"/>
            </a:pPr>
            <a:r>
              <a:rPr lang="en-US" dirty="0" smtClean="0"/>
              <a:t>In 1807 AD, American inventor and engineer Robert Fulton inaugurated a new era of power driven navigation as a steamboat.</a:t>
            </a:r>
          </a:p>
          <a:p>
            <a:pPr marL="514350" indent="-514350" algn="just">
              <a:buFont typeface="+mj-lt"/>
              <a:buAutoNum type="arabicPeriod" startAt="10"/>
            </a:pPr>
            <a:r>
              <a:rPr lang="en-US" dirty="0" smtClean="0"/>
              <a:t>In 1660 AD, a fine opportunity for planned city was offered after a great fire of London by John Evelyn, the diarist and civil servant and Christopher Wren, an architect to Charles II for rebuilding the burnt city before the ashes cool down.</a:t>
            </a:r>
          </a:p>
          <a:p>
            <a:pPr marL="514350" indent="-514350" algn="just">
              <a:buFont typeface="+mj-lt"/>
              <a:buAutoNum type="arabicPeriod" startAt="10"/>
            </a:pPr>
            <a:r>
              <a:rPr lang="en-US" dirty="0" smtClean="0"/>
              <a:t>In 1548-1620, Simon Stevin discovered the triangle of forces in Netherlands, which helped to calculate the actual load on the members of cranes, trusses and other structures.</a:t>
            </a:r>
          </a:p>
        </p:txBody>
      </p:sp>
      <p:sp>
        <p:nvSpPr>
          <p:cNvPr id="4" name="Slide Number Placeholder 3"/>
          <p:cNvSpPr>
            <a:spLocks noGrp="1"/>
          </p:cNvSpPr>
          <p:nvPr>
            <p:ph type="sldNum" sz="quarter" idx="12"/>
          </p:nvPr>
        </p:nvSpPr>
        <p:spPr/>
        <p:txBody>
          <a:bodyPr/>
          <a:lstStyle/>
          <a:p>
            <a:fld id="{DE713C39-A43A-4160-AB24-F3788DB8A26B}" type="slidenum">
              <a:rPr lang="en-US" smtClean="0"/>
              <a:pPr/>
              <a:t>53</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
            </a:r>
            <a:br>
              <a:rPr lang="en-US" b="1" dirty="0" smtClean="0"/>
            </a:br>
            <a:r>
              <a:rPr lang="en-US" b="1" dirty="0" smtClean="0"/>
              <a:t>Definitions of Society</a:t>
            </a:r>
            <a:br>
              <a:rPr lang="en-US" b="1" dirty="0" smtClean="0"/>
            </a:br>
            <a:endParaRPr lang="en-US" dirty="0"/>
          </a:p>
        </p:txBody>
      </p:sp>
      <p:sp>
        <p:nvSpPr>
          <p:cNvPr id="3" name="Content Placeholder 2"/>
          <p:cNvSpPr>
            <a:spLocks noGrp="1"/>
          </p:cNvSpPr>
          <p:nvPr>
            <p:ph idx="1"/>
          </p:nvPr>
        </p:nvSpPr>
        <p:spPr>
          <a:xfrm>
            <a:off x="457200" y="990600"/>
            <a:ext cx="8458200" cy="5486400"/>
          </a:xfrm>
        </p:spPr>
        <p:txBody>
          <a:bodyPr>
            <a:normAutofit fontScale="77500" lnSpcReduction="20000"/>
          </a:bodyPr>
          <a:lstStyle/>
          <a:p>
            <a:pPr algn="just">
              <a:buNone/>
            </a:pPr>
            <a:r>
              <a:rPr lang="en-US" b="1" dirty="0">
                <a:solidFill>
                  <a:srgbClr val="FF0000"/>
                </a:solidFill>
              </a:rPr>
              <a:t>Ginsberg: </a:t>
            </a:r>
            <a:endParaRPr lang="en-US" b="1" dirty="0" smtClean="0">
              <a:solidFill>
                <a:srgbClr val="FF0000"/>
              </a:solidFill>
            </a:endParaRPr>
          </a:p>
          <a:p>
            <a:pPr algn="just">
              <a:buNone/>
            </a:pPr>
            <a:r>
              <a:rPr lang="en-US" dirty="0" smtClean="0"/>
              <a:t>	collection </a:t>
            </a:r>
            <a:r>
              <a:rPr lang="en-US" dirty="0"/>
              <a:t>of individuals </a:t>
            </a:r>
            <a:r>
              <a:rPr lang="en-US" dirty="0" smtClean="0"/>
              <a:t>united </a:t>
            </a:r>
            <a:r>
              <a:rPr lang="en-US" dirty="0"/>
              <a:t>by </a:t>
            </a:r>
            <a:r>
              <a:rPr lang="en-US" dirty="0" smtClean="0"/>
              <a:t>certain relation </a:t>
            </a:r>
            <a:r>
              <a:rPr lang="en-US" dirty="0"/>
              <a:t>or modes of behavior, which mark them off </a:t>
            </a:r>
            <a:r>
              <a:rPr lang="en-US" dirty="0" smtClean="0"/>
              <a:t>from others </a:t>
            </a:r>
            <a:r>
              <a:rPr lang="en-US" dirty="0"/>
              <a:t>who do not enter into these relations or who </a:t>
            </a:r>
            <a:r>
              <a:rPr lang="en-US" dirty="0" smtClean="0"/>
              <a:t>differ from </a:t>
            </a:r>
            <a:r>
              <a:rPr lang="en-US" dirty="0"/>
              <a:t>them in behavior</a:t>
            </a:r>
          </a:p>
          <a:p>
            <a:pPr algn="just">
              <a:buNone/>
            </a:pPr>
            <a:r>
              <a:rPr lang="en-US" dirty="0" smtClean="0">
                <a:solidFill>
                  <a:srgbClr val="FF0000"/>
                </a:solidFill>
              </a:rPr>
              <a:t> </a:t>
            </a:r>
            <a:r>
              <a:rPr lang="en-US" b="1" dirty="0">
                <a:solidFill>
                  <a:srgbClr val="FF0000"/>
                </a:solidFill>
              </a:rPr>
              <a:t>P. </a:t>
            </a:r>
            <a:r>
              <a:rPr lang="en-US" b="1" dirty="0" err="1">
                <a:solidFill>
                  <a:srgbClr val="FF0000"/>
                </a:solidFill>
              </a:rPr>
              <a:t>Gisbert</a:t>
            </a:r>
            <a:r>
              <a:rPr lang="en-US" b="1" dirty="0">
                <a:solidFill>
                  <a:srgbClr val="FF0000"/>
                </a:solidFill>
              </a:rPr>
              <a:t>: </a:t>
            </a:r>
            <a:endParaRPr lang="en-US" b="1" dirty="0" smtClean="0">
              <a:solidFill>
                <a:srgbClr val="FF0000"/>
              </a:solidFill>
            </a:endParaRPr>
          </a:p>
          <a:p>
            <a:pPr algn="just">
              <a:buNone/>
            </a:pPr>
            <a:r>
              <a:rPr lang="en-US" dirty="0" smtClean="0"/>
              <a:t>	complicated </a:t>
            </a:r>
            <a:r>
              <a:rPr lang="en-US" dirty="0"/>
              <a:t>network of social </a:t>
            </a:r>
            <a:r>
              <a:rPr lang="en-US" dirty="0" smtClean="0"/>
              <a:t>relationships by </a:t>
            </a:r>
            <a:r>
              <a:rPr lang="en-US" dirty="0"/>
              <a:t>which every human being is interconnected with </a:t>
            </a:r>
            <a:r>
              <a:rPr lang="en-US" dirty="0" smtClean="0"/>
              <a:t>his fellowmen</a:t>
            </a:r>
            <a:r>
              <a:rPr lang="en-US" dirty="0"/>
              <a:t>.</a:t>
            </a:r>
          </a:p>
          <a:p>
            <a:pPr algn="just">
              <a:buNone/>
            </a:pPr>
            <a:r>
              <a:rPr lang="en-US" dirty="0" smtClean="0"/>
              <a:t> </a:t>
            </a:r>
            <a:r>
              <a:rPr lang="en-US" b="1" dirty="0">
                <a:solidFill>
                  <a:srgbClr val="FF0000"/>
                </a:solidFill>
              </a:rPr>
              <a:t>MacIver and Page</a:t>
            </a:r>
            <a:r>
              <a:rPr lang="en-US" b="1" dirty="0" smtClean="0">
                <a:solidFill>
                  <a:srgbClr val="FF0000"/>
                </a:solidFill>
              </a:rPr>
              <a:t>:</a:t>
            </a:r>
          </a:p>
          <a:p>
            <a:pPr algn="just">
              <a:buNone/>
            </a:pPr>
            <a:r>
              <a:rPr lang="en-US" b="1" dirty="0" smtClean="0"/>
              <a:t> 	</a:t>
            </a:r>
            <a:r>
              <a:rPr lang="en-US" dirty="0" smtClean="0"/>
              <a:t>system </a:t>
            </a:r>
            <a:r>
              <a:rPr lang="en-US" dirty="0"/>
              <a:t>of usages and </a:t>
            </a:r>
            <a:r>
              <a:rPr lang="en-US" dirty="0" smtClean="0"/>
              <a:t>procedures, authority </a:t>
            </a:r>
            <a:r>
              <a:rPr lang="en-US" dirty="0"/>
              <a:t>and mutual aid, of many groupings </a:t>
            </a:r>
            <a:r>
              <a:rPr lang="en-US" dirty="0" smtClean="0"/>
              <a:t>and divisions</a:t>
            </a:r>
            <a:r>
              <a:rPr lang="en-US" dirty="0"/>
              <a:t>, of controls of human behavior and of liberties.</a:t>
            </a:r>
          </a:p>
          <a:p>
            <a:pPr algn="just">
              <a:buNone/>
            </a:pPr>
            <a:r>
              <a:rPr lang="en-US" b="1" dirty="0" smtClean="0">
                <a:solidFill>
                  <a:srgbClr val="FF0000"/>
                </a:solidFill>
              </a:rPr>
              <a:t>Catechism:</a:t>
            </a:r>
          </a:p>
          <a:p>
            <a:pPr algn="just">
              <a:buNone/>
            </a:pPr>
            <a:r>
              <a:rPr lang="en-US" dirty="0"/>
              <a:t>	</a:t>
            </a:r>
            <a:r>
              <a:rPr lang="en-US" dirty="0" smtClean="0"/>
              <a:t>A society is a group of persons bound together organically by a principle of unity that goes beyond each one of them.</a:t>
            </a: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1"/>
          </a:lnRef>
          <a:fillRef idx="3">
            <a:schemeClr val="accent1"/>
          </a:fillRef>
          <a:effectRef idx="2">
            <a:schemeClr val="accent1"/>
          </a:effectRef>
          <a:fontRef idx="minor">
            <a:schemeClr val="lt1"/>
          </a:fontRef>
        </p:style>
        <p:txBody>
          <a:bodyPr/>
          <a:lstStyle/>
          <a:p>
            <a:r>
              <a:rPr lang="en-US" b="1" dirty="0" smtClean="0"/>
              <a:t>Main Elements of Society</a:t>
            </a:r>
            <a:endParaRPr lang="en-US" b="1" dirty="0"/>
          </a:p>
        </p:txBody>
      </p:sp>
      <p:sp>
        <p:nvSpPr>
          <p:cNvPr id="3" name="Content Placeholder 2"/>
          <p:cNvSpPr>
            <a:spLocks noGrp="1"/>
          </p:cNvSpPr>
          <p:nvPr>
            <p:ph idx="1"/>
          </p:nvPr>
        </p:nvSpPr>
        <p:spPr>
          <a:xfrm>
            <a:off x="457200" y="1066800"/>
            <a:ext cx="8229600" cy="5257800"/>
          </a:xfrm>
        </p:spPr>
        <p:txBody>
          <a:bodyPr>
            <a:normAutofit fontScale="77500" lnSpcReduction="20000"/>
          </a:bodyPr>
          <a:lstStyle/>
          <a:p>
            <a:pPr algn="just">
              <a:buNone/>
            </a:pPr>
            <a:r>
              <a:rPr lang="en-US" dirty="0" smtClean="0">
                <a:solidFill>
                  <a:srgbClr val="FF0000"/>
                </a:solidFill>
              </a:rPr>
              <a:t>1.People and plurality: </a:t>
            </a:r>
          </a:p>
          <a:p>
            <a:pPr algn="just">
              <a:buNone/>
            </a:pPr>
            <a:r>
              <a:rPr lang="en-US" dirty="0" smtClean="0"/>
              <a:t>	Society consists of people of both sexes, of all ages, of different ideas, race, color.</a:t>
            </a:r>
          </a:p>
          <a:p>
            <a:pPr algn="just">
              <a:buNone/>
            </a:pPr>
            <a:r>
              <a:rPr lang="en-US" dirty="0" smtClean="0">
                <a:solidFill>
                  <a:srgbClr val="FF0000"/>
                </a:solidFill>
              </a:rPr>
              <a:t>2.Likeness:</a:t>
            </a:r>
          </a:p>
          <a:p>
            <a:pPr algn="just">
              <a:buFont typeface="Wingdings" pitchFamily="2" charset="2"/>
              <a:buChar char="Ø"/>
            </a:pPr>
            <a:r>
              <a:rPr lang="en-US" dirty="0" smtClean="0"/>
              <a:t>Likeness of members in a social group is the primary basis of their mutuality. </a:t>
            </a:r>
          </a:p>
          <a:p>
            <a:pPr algn="just">
              <a:buFont typeface="Wingdings" pitchFamily="2" charset="2"/>
              <a:buChar char="Ø"/>
            </a:pPr>
            <a:r>
              <a:rPr lang="en-US" dirty="0" smtClean="0"/>
              <a:t>May be in the beginning assumed or real common lineage, tribal affinity, family benefit or the compactness due to a common to time inculcated between and among the members in the group the feeling of likeness.</a:t>
            </a:r>
          </a:p>
          <a:p>
            <a:pPr algn="just">
              <a:buFont typeface="Wingdings" pitchFamily="2" charset="2"/>
              <a:buChar char="Ø"/>
            </a:pPr>
            <a:r>
              <a:rPr lang="en-US" dirty="0" smtClean="0"/>
              <a:t> Likeness means mutuality, and that means Society.</a:t>
            </a:r>
          </a:p>
          <a:p>
            <a:pPr algn="just">
              <a:buFont typeface="Wingdings" pitchFamily="2" charset="2"/>
              <a:buChar char="Ø"/>
            </a:pPr>
            <a:r>
              <a:rPr lang="en-US" dirty="0"/>
              <a:t>Likeness is the one element which must have strongly stimulated the group feelings in bringing men, women and children together. Likeness is the link-up for mutuality.</a:t>
            </a:r>
            <a:endParaRPr lang="en-US" dirty="0" smtClean="0"/>
          </a:p>
          <a:p>
            <a:pPr algn="just">
              <a:buNone/>
            </a:pPr>
            <a:endParaRPr lang="en-US"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Main Elements of Society......</a:t>
            </a:r>
            <a:endParaRPr lang="en-US" dirty="0"/>
          </a:p>
        </p:txBody>
      </p:sp>
      <p:sp>
        <p:nvSpPr>
          <p:cNvPr id="3" name="Content Placeholder 2"/>
          <p:cNvSpPr>
            <a:spLocks noGrp="1"/>
          </p:cNvSpPr>
          <p:nvPr>
            <p:ph idx="1"/>
          </p:nvPr>
        </p:nvSpPr>
        <p:spPr>
          <a:xfrm>
            <a:off x="304800" y="914400"/>
            <a:ext cx="8382000" cy="5715000"/>
          </a:xfrm>
        </p:spPr>
        <p:txBody>
          <a:bodyPr>
            <a:noAutofit/>
          </a:bodyPr>
          <a:lstStyle/>
          <a:p>
            <a:pPr algn="just" fontAlgn="base">
              <a:buNone/>
            </a:pPr>
            <a:r>
              <a:rPr lang="en-US" sz="2400" b="1" dirty="0">
                <a:solidFill>
                  <a:srgbClr val="FF0000"/>
                </a:solidFill>
              </a:rPr>
              <a:t>3. Differences:</a:t>
            </a:r>
          </a:p>
          <a:p>
            <a:pPr algn="just" fontAlgn="base">
              <a:buFont typeface="Wingdings" pitchFamily="2" charset="2"/>
              <a:buChar char="Ø"/>
            </a:pPr>
            <a:r>
              <a:rPr lang="en-US" sz="2400" dirty="0"/>
              <a:t>Sense of likeness in not always sufficient. It alone is not adequate for social </a:t>
            </a:r>
            <a:r>
              <a:rPr lang="en-US" sz="2400" dirty="0" smtClean="0"/>
              <a:t>organization. The </a:t>
            </a:r>
            <a:r>
              <a:rPr lang="en-US" sz="2400" dirty="0"/>
              <a:t>social structure of humanity is based on the family which rests upon the biological differences between the sexes, </a:t>
            </a:r>
            <a:r>
              <a:rPr lang="en-US" sz="2400" dirty="0" err="1"/>
              <a:t>viz</a:t>
            </a:r>
            <a:r>
              <a:rPr lang="en-US" sz="2400" dirty="0"/>
              <a:t>, men and women. </a:t>
            </a:r>
            <a:endParaRPr lang="en-US" sz="2400" dirty="0" smtClean="0"/>
          </a:p>
          <a:p>
            <a:pPr algn="just" fontAlgn="base">
              <a:buFont typeface="Wingdings" pitchFamily="2" charset="2"/>
              <a:buChar char="Ø"/>
            </a:pPr>
            <a:r>
              <a:rPr lang="en-US" sz="2400" dirty="0" smtClean="0"/>
              <a:t>The </a:t>
            </a:r>
            <a:r>
              <a:rPr lang="en-US" sz="2400" dirty="0"/>
              <a:t>economic structure of society is based upon division of </a:t>
            </a:r>
            <a:r>
              <a:rPr lang="en-US" sz="2400" dirty="0" smtClean="0"/>
              <a:t>labor </a:t>
            </a:r>
            <a:r>
              <a:rPr lang="en-US" sz="2400" dirty="0"/>
              <a:t>in which the professions and economic activities of people are different or dissimilar</a:t>
            </a:r>
            <a:r>
              <a:rPr lang="en-US" sz="2400" dirty="0" smtClean="0"/>
              <a:t>.</a:t>
            </a:r>
          </a:p>
          <a:p>
            <a:pPr algn="just" fontAlgn="base">
              <a:buFont typeface="Wingdings" pitchFamily="2" charset="2"/>
              <a:buChar char="Ø"/>
            </a:pPr>
            <a:r>
              <a:rPr lang="en-US" sz="2400" dirty="0" smtClean="0"/>
              <a:t> They </a:t>
            </a:r>
            <a:r>
              <a:rPr lang="en-US" sz="2400" dirty="0"/>
              <a:t>differ from each other in respect of their interests, capacities, abilities and tendencies etc. </a:t>
            </a:r>
            <a:endParaRPr lang="en-US" sz="2400" dirty="0" smtClean="0"/>
          </a:p>
          <a:p>
            <a:pPr algn="just" fontAlgn="base">
              <a:buFont typeface="Wingdings" pitchFamily="2" charset="2"/>
              <a:buChar char="Ø"/>
            </a:pPr>
            <a:r>
              <a:rPr lang="en-US" sz="2400" dirty="0" smtClean="0"/>
              <a:t> Life </a:t>
            </a:r>
            <a:r>
              <a:rPr lang="en-US" sz="2400" dirty="0"/>
              <a:t>would be boring, monotonous, prosaic and uninteresting if differences are not present. </a:t>
            </a:r>
            <a:endParaRPr lang="en-US" sz="2400" dirty="0" smtClean="0"/>
          </a:p>
          <a:p>
            <a:pPr algn="just" fontAlgn="base">
              <a:buFont typeface="Wingdings" pitchFamily="2" charset="2"/>
              <a:buChar char="Ø"/>
            </a:pPr>
            <a:r>
              <a:rPr lang="en-US" sz="2400" dirty="0" smtClean="0"/>
              <a:t>We </a:t>
            </a:r>
            <a:r>
              <a:rPr lang="en-US" sz="2400" dirty="0"/>
              <a:t>cannot imagine a society in which all people are adults or all old or all young. </a:t>
            </a:r>
          </a:p>
        </p:txBody>
      </p:sp>
      <p:sp>
        <p:nvSpPr>
          <p:cNvPr id="5" name="Slide Number Placeholder 4"/>
          <p:cNvSpPr>
            <a:spLocks noGrp="1"/>
          </p:cNvSpPr>
          <p:nvPr>
            <p:ph type="sldNum" sz="quarter" idx="12"/>
          </p:nvPr>
        </p:nvSpPr>
        <p:spPr/>
        <p:txBody>
          <a:bodyPr/>
          <a:lstStyle/>
          <a:p>
            <a:fld id="{DE713C39-A43A-4160-AB24-F3788DB8A26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smtClean="0"/>
              <a:t>Main Elements of Society......</a:t>
            </a:r>
            <a:endParaRPr lang="en-US" dirty="0"/>
          </a:p>
        </p:txBody>
      </p:sp>
      <p:sp>
        <p:nvSpPr>
          <p:cNvPr id="3" name="Content Placeholder 2"/>
          <p:cNvSpPr>
            <a:spLocks noGrp="1"/>
          </p:cNvSpPr>
          <p:nvPr>
            <p:ph idx="1"/>
          </p:nvPr>
        </p:nvSpPr>
        <p:spPr>
          <a:xfrm>
            <a:off x="304800" y="914400"/>
            <a:ext cx="8382000" cy="5791200"/>
          </a:xfrm>
        </p:spPr>
        <p:txBody>
          <a:bodyPr>
            <a:noAutofit/>
          </a:bodyPr>
          <a:lstStyle/>
          <a:p>
            <a:pPr algn="just" fontAlgn="base">
              <a:buNone/>
            </a:pPr>
            <a:r>
              <a:rPr lang="en-US" sz="2700" b="1" dirty="0">
                <a:solidFill>
                  <a:srgbClr val="FF0000"/>
                </a:solidFill>
              </a:rPr>
              <a:t>4. Interdependence:</a:t>
            </a:r>
          </a:p>
          <a:p>
            <a:pPr algn="just" fontAlgn="base">
              <a:buFont typeface="Wingdings" pitchFamily="2" charset="2"/>
              <a:buChar char="Ø"/>
            </a:pPr>
            <a:r>
              <a:rPr lang="en-US" sz="2700" dirty="0"/>
              <a:t>Society implies interdependence. It is another essential element to constitute society. It is not possible for human being to satisfy his desire in isolation</a:t>
            </a:r>
            <a:r>
              <a:rPr lang="en-US" sz="2700" dirty="0" smtClean="0"/>
              <a:t>.</a:t>
            </a:r>
            <a:endParaRPr lang="en-US" sz="2700" cap="all" dirty="0"/>
          </a:p>
          <a:p>
            <a:pPr algn="just" fontAlgn="base">
              <a:buFont typeface="Wingdings" pitchFamily="2" charset="2"/>
              <a:buChar char="Ø"/>
            </a:pPr>
            <a:r>
              <a:rPr lang="en-US" sz="2700" dirty="0"/>
              <a:t>He cannot live alone. He needs the help of others for his survival. </a:t>
            </a:r>
            <a:endParaRPr lang="en-US" sz="2700" dirty="0" smtClean="0"/>
          </a:p>
          <a:p>
            <a:pPr algn="just" fontAlgn="base">
              <a:buFont typeface="Wingdings" pitchFamily="2" charset="2"/>
              <a:buChar char="Ø"/>
            </a:pPr>
            <a:r>
              <a:rPr lang="en-US" sz="2700" dirty="0" smtClean="0"/>
              <a:t>One </a:t>
            </a:r>
            <a:r>
              <a:rPr lang="en-US" sz="2700" dirty="0"/>
              <a:t>depends upon the other for the satisfaction of one's needs.</a:t>
            </a:r>
            <a:endParaRPr lang="en-US" sz="2700" dirty="0" smtClean="0"/>
          </a:p>
          <a:p>
            <a:pPr algn="just" fontAlgn="base">
              <a:buFont typeface="Wingdings" pitchFamily="2" charset="2"/>
              <a:buChar char="Ø"/>
            </a:pPr>
            <a:r>
              <a:rPr lang="en-US" sz="2700" dirty="0" smtClean="0"/>
              <a:t>Today </a:t>
            </a:r>
            <a:r>
              <a:rPr lang="en-US" sz="2700" dirty="0"/>
              <a:t>not only countries but also continents depend upon one another. </a:t>
            </a:r>
            <a:endParaRPr lang="en-US" sz="2700" dirty="0" smtClean="0"/>
          </a:p>
          <a:p>
            <a:pPr algn="just" fontAlgn="base">
              <a:buFont typeface="Wingdings" pitchFamily="2" charset="2"/>
              <a:buChar char="Ø"/>
            </a:pPr>
            <a:r>
              <a:rPr lang="en-US" sz="2700" dirty="0" smtClean="0"/>
              <a:t>Likewise</a:t>
            </a:r>
            <a:r>
              <a:rPr lang="en-US" sz="2700" dirty="0"/>
              <a:t>, communities, social groups and nations are also interdependent.</a:t>
            </a:r>
          </a:p>
          <a:p>
            <a:pPr algn="just" fontAlgn="base">
              <a:buNone/>
            </a:pPr>
            <a:endParaRPr lang="en-US" sz="2700" dirty="0"/>
          </a:p>
        </p:txBody>
      </p:sp>
      <p:sp>
        <p:nvSpPr>
          <p:cNvPr id="5" name="Slide Number Placeholder 4"/>
          <p:cNvSpPr>
            <a:spLocks noGrp="1"/>
          </p:cNvSpPr>
          <p:nvPr>
            <p:ph type="sldNum" sz="quarter" idx="12"/>
          </p:nvPr>
        </p:nvSpPr>
        <p:spPr/>
        <p:txBody>
          <a:bodyPr/>
          <a:lstStyle/>
          <a:p>
            <a:fld id="{DE713C39-A43A-4160-AB24-F3788DB8A26B}"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10444</TotalTime>
  <Words>4170</Words>
  <Application>Microsoft Office PowerPoint</Application>
  <PresentationFormat>On-screen Show (4:3)</PresentationFormat>
  <Paragraphs>503</Paragraphs>
  <Slides>53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ＭＳ Ｐゴシック</vt:lpstr>
      <vt:lpstr>Arial</vt:lpstr>
      <vt:lpstr>Calibri</vt:lpstr>
      <vt:lpstr>Frutiger 45 Light</vt:lpstr>
      <vt:lpstr>Times</vt:lpstr>
      <vt:lpstr>Times New Roman</vt:lpstr>
      <vt:lpstr>Wingdings</vt:lpstr>
      <vt:lpstr>Office Theme</vt:lpstr>
      <vt:lpstr>Engineering Professional Practice</vt:lpstr>
      <vt:lpstr>Engineering Professional Practice</vt:lpstr>
      <vt:lpstr>Marking/Evaluation Scheme </vt:lpstr>
      <vt:lpstr>History of Engineering Practices</vt:lpstr>
      <vt:lpstr> Definitions of Society </vt:lpstr>
      <vt:lpstr> Definitions of Society </vt:lpstr>
      <vt:lpstr>Main Elements of Society</vt:lpstr>
      <vt:lpstr>Main Elements of Society......</vt:lpstr>
      <vt:lpstr>Main Elements of Society......</vt:lpstr>
      <vt:lpstr>Main Elements of Society......</vt:lpstr>
      <vt:lpstr>Main Elements of Society......</vt:lpstr>
      <vt:lpstr>Main Elements of Society......</vt:lpstr>
      <vt:lpstr>Types of Society</vt:lpstr>
      <vt:lpstr>Hunting and gathering society</vt:lpstr>
      <vt:lpstr>Pastoral society</vt:lpstr>
      <vt:lpstr> Horticultural society </vt:lpstr>
      <vt:lpstr>Agricultural society</vt:lpstr>
      <vt:lpstr>Industrial society</vt:lpstr>
      <vt:lpstr>Postindustrial society</vt:lpstr>
      <vt:lpstr>Types of Society</vt:lpstr>
      <vt:lpstr> Factors of Social Change </vt:lpstr>
      <vt:lpstr> Theories of Social Change </vt:lpstr>
      <vt:lpstr>Theories of Social Change.......</vt:lpstr>
      <vt:lpstr> Theories of Social Change......... </vt:lpstr>
      <vt:lpstr>TECHNOLOGY AND SOCIETY</vt:lpstr>
      <vt:lpstr>Positive Impacts Of Technology On Society</vt:lpstr>
      <vt:lpstr>PowerPoint Presentation</vt:lpstr>
      <vt:lpstr>PowerPoint Presentation</vt:lpstr>
      <vt:lpstr>PowerPoint Presentation</vt:lpstr>
      <vt:lpstr>PowerPoint Presentation</vt:lpstr>
      <vt:lpstr>Effects of Major Technological Developments</vt:lpstr>
      <vt:lpstr>Effects of Major Technological Developments ....</vt:lpstr>
      <vt:lpstr>Effects of Major Technological Developments ......</vt:lpstr>
      <vt:lpstr>Effects of Major Technological Developments .....</vt:lpstr>
      <vt:lpstr>Effects of Major Technological Developments ........</vt:lpstr>
      <vt:lpstr>Industry 1.0 to Industry 4.0</vt:lpstr>
      <vt:lpstr>Cyber Physical Systems</vt:lpstr>
      <vt:lpstr>Building blocks of Industry 4.0</vt:lpstr>
      <vt:lpstr>Eastern &amp; Western Society</vt:lpstr>
      <vt:lpstr>Eastern Society</vt:lpstr>
      <vt:lpstr>Western Society</vt:lpstr>
      <vt:lpstr>PowerPoint Presentation</vt:lpstr>
      <vt:lpstr>PowerPoint Presentation</vt:lpstr>
      <vt:lpstr>PowerPoint Presentation</vt:lpstr>
      <vt:lpstr>PowerPoint Presentation</vt:lpstr>
      <vt:lpstr>History of Engineering Practice in Eastern Society</vt:lpstr>
      <vt:lpstr>Engineering Practice in Eastern.....</vt:lpstr>
      <vt:lpstr>Engineering Practice in Eastern.......</vt:lpstr>
      <vt:lpstr>Engineering Practice in Eastern.....</vt:lpstr>
      <vt:lpstr>Engineering Practice in Eastern......</vt:lpstr>
      <vt:lpstr>History of Engineering Practice in Western Society</vt:lpstr>
      <vt:lpstr>Engineering Practice in Western......</vt:lpstr>
      <vt:lpstr>Engineering Practice in Western......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Professional Practice</dc:title>
  <dc:creator>Rabindra</dc:creator>
  <cp:lastModifiedBy>Dell</cp:lastModifiedBy>
  <cp:revision>36</cp:revision>
  <dcterms:created xsi:type="dcterms:W3CDTF">2018-05-02T06:36:43Z</dcterms:created>
  <dcterms:modified xsi:type="dcterms:W3CDTF">2019-04-30T07:46:59Z</dcterms:modified>
</cp:coreProperties>
</file>