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5" r:id="rId3"/>
    <p:sldId id="315" r:id="rId4"/>
    <p:sldId id="367" r:id="rId5"/>
    <p:sldId id="280" r:id="rId6"/>
    <p:sldId id="366" r:id="rId7"/>
    <p:sldId id="317" r:id="rId8"/>
    <p:sldId id="318" r:id="rId9"/>
    <p:sldId id="358" r:id="rId10"/>
    <p:sldId id="264" r:id="rId11"/>
    <p:sldId id="282" r:id="rId12"/>
    <p:sldId id="340" r:id="rId13"/>
    <p:sldId id="283" r:id="rId14"/>
    <p:sldId id="284" r:id="rId15"/>
    <p:sldId id="266" r:id="rId16"/>
    <p:sldId id="344" r:id="rId17"/>
    <p:sldId id="268" r:id="rId18"/>
    <p:sldId id="369" r:id="rId19"/>
    <p:sldId id="370" r:id="rId20"/>
    <p:sldId id="368" r:id="rId21"/>
    <p:sldId id="357" r:id="rId22"/>
    <p:sldId id="371" r:id="rId23"/>
    <p:sldId id="267" r:id="rId24"/>
    <p:sldId id="279" r:id="rId25"/>
    <p:sldId id="319" r:id="rId26"/>
    <p:sldId id="341" r:id="rId27"/>
    <p:sldId id="289" r:id="rId28"/>
    <p:sldId id="290" r:id="rId29"/>
    <p:sldId id="372" r:id="rId30"/>
    <p:sldId id="342" r:id="rId31"/>
    <p:sldId id="321" r:id="rId32"/>
    <p:sldId id="296" r:id="rId33"/>
    <p:sldId id="277" r:id="rId34"/>
    <p:sldId id="343" r:id="rId35"/>
    <p:sldId id="310" r:id="rId36"/>
    <p:sldId id="313" r:id="rId37"/>
    <p:sldId id="314" r:id="rId38"/>
    <p:sldId id="363" r:id="rId39"/>
    <p:sldId id="364" r:id="rId40"/>
    <p:sldId id="320" r:id="rId41"/>
    <p:sldId id="360" r:id="rId42"/>
    <p:sldId id="259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>
      <p:cViewPr>
        <p:scale>
          <a:sx n="77" d="100"/>
          <a:sy n="77" d="100"/>
        </p:scale>
        <p:origin x="-97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0"/>
    </p:cViewPr>
  </p:sorterViewPr>
  <p:notesViewPr>
    <p:cSldViewPr>
      <p:cViewPr varScale="1">
        <p:scale>
          <a:sx n="42" d="100"/>
          <a:sy n="42" d="100"/>
        </p:scale>
        <p:origin x="106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4EC2C7C-6BE3-4179-AD66-97B6289EC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Data Mining &amp; Data Warehousing (Unit 4)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89FD1-7463-44F5-AA86-0EEACB19DB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6B921-D186-4BB8-A5E6-EAE698C2058D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E2751-7749-484E-8CE8-CD28207BB8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Prepared By: Er. Milan Chikanbanjar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05C126-3B27-4616-921F-3ED37AD79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6272-3E5D-495A-BB69-60C23A9B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A66A-9E56-4236-BE38-8832A577000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138E-BE41-4B15-9E0C-B3BAD7155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C138E-BE41-4B15-9E0C-B3BAD71557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763000" cy="2666999"/>
          </a:xfrm>
        </p:spPr>
        <p:txBody>
          <a:bodyPr>
            <a:noAutofit/>
          </a:bodyPr>
          <a:lstStyle/>
          <a:p>
            <a:r>
              <a:rPr lang="en-US" sz="4500" b="1" dirty="0"/>
              <a:t>Unit 4 : Data Warehousing Technologies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8854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Extraction, Transformation, and Loading (ETL) Processes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Extraction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4948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Cleansing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Loading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Refreshing</a:t>
            </a:r>
          </a:p>
        </p:txBody>
      </p:sp>
    </p:spTree>
    <p:extLst>
      <p:ext uri="{BB962C8B-B14F-4D97-AF65-F5344CB8AC3E}">
        <p14:creationId xmlns:p14="http://schemas.microsoft.com/office/powerpoint/2010/main" val="42583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9739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47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86989" y="2401389"/>
            <a:ext cx="1447800" cy="3810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54290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cs typeface="Tahoma" pitchFamily="34" charset="0"/>
              </a:rPr>
              <a:t>Static extract</a:t>
            </a:r>
            <a:r>
              <a:rPr lang="en-US" sz="2400" dirty="0">
                <a:solidFill>
                  <a:srgbClr val="990000"/>
                </a:solidFill>
                <a:cs typeface="Tahoma" pitchFamily="34" charset="0"/>
              </a:rPr>
              <a:t> </a:t>
            </a:r>
            <a:r>
              <a:rPr lang="en-US" sz="2400" dirty="0">
                <a:cs typeface="Tahoma" pitchFamily="34" charset="0"/>
              </a:rPr>
              <a:t>= capturing a snapshot of the source data at a point in time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0" y="5429071"/>
            <a:ext cx="426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cs typeface="Tahoma" pitchFamily="34" charset="0"/>
              </a:rPr>
              <a:t>Incremental extract</a:t>
            </a:r>
            <a:r>
              <a:rPr lang="en-US" sz="2400" dirty="0">
                <a:solidFill>
                  <a:srgbClr val="990000"/>
                </a:solidFill>
                <a:cs typeface="Tahoma" pitchFamily="34" charset="0"/>
              </a:rPr>
              <a:t> </a:t>
            </a:r>
            <a:r>
              <a:rPr lang="en-US" sz="2400" dirty="0">
                <a:cs typeface="Tahoma" pitchFamily="34" charset="0"/>
              </a:rPr>
              <a:t>= capturing changes that have occurred since the last static extract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00" y="50074"/>
            <a:ext cx="8229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cs typeface="Tahoma" pitchFamily="34" charset="0"/>
              </a:rPr>
              <a:t>Capture/Extract…</a:t>
            </a:r>
            <a:r>
              <a:rPr lang="en-US" dirty="0">
                <a:cs typeface="Tahoma" pitchFamily="34" charset="0"/>
              </a:rPr>
              <a:t>obtaining a snapshot of a chosen subset of the source data for loading into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205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05200"/>
            <a:ext cx="8763000" cy="3276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Data is extracted from heterogeneous data sources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Each data source has its distinct set of characteristics that need to be managed and integrated into the ETL system in order to effectively extract data.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572000" cy="281940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93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/>
              <a:t>ETL process needs to effectively integrate systems that have different: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/>
              <a:t>DBMS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/>
              <a:t>Operating Systems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/>
              <a:t>Hardware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/>
              <a:t>Communication protocols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/>
              <a:t>Need to have a logical data map before the physical data can be transformed</a:t>
            </a:r>
          </a:p>
          <a:p>
            <a:pPr algn="just">
              <a:lnSpc>
                <a:spcPct val="80000"/>
              </a:lnSpc>
              <a:buNone/>
            </a:pPr>
            <a:endParaRPr lang="en-US" dirty="0"/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/>
              <a:t>The logical data map describes the relationship between the extreme starting points and the extreme ending points of your ETL system usually presented in a table or spreadsheet</a:t>
            </a:r>
          </a:p>
        </p:txBody>
      </p:sp>
    </p:spTree>
    <p:extLst>
      <p:ext uri="{BB962C8B-B14F-4D97-AF65-F5344CB8AC3E}">
        <p14:creationId xmlns:p14="http://schemas.microsoft.com/office/powerpoint/2010/main" val="27892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Some ETL Tools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395943"/>
              </p:ext>
            </p:extLst>
          </p:nvPr>
        </p:nvGraphicFramePr>
        <p:xfrm>
          <a:off x="1371600" y="914401"/>
          <a:ext cx="6477000" cy="5812023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15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Tool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Oracle Warehouse Builder (OWB)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Oracle  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Integrator (BODI)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 Objects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 Information Server (Ascential)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SAS Data Integration Studio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SAS Institute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PowerCenter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Informatica  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Oracle Data Integrator (Sunopsis)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Oracle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Migrator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 Builders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Integration Services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Talend Open Studio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Talend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DataFlow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1 Software (Sagent)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Integrator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Pervasive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Transformation Server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DataMirror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Transformation Manager 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ETL Solutions Ltd.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Manager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Cognos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DT/Studio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Embarcadero Technologies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ETL4ALL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IKAN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DB2 Warehouse Edition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Jitterbit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Jitterbit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Pentaho Data Integration 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Pentaho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4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Cleansing</a:t>
            </a:r>
          </a:p>
        </p:txBody>
      </p:sp>
    </p:spTree>
    <p:extLst>
      <p:ext uri="{BB962C8B-B14F-4D97-AF65-F5344CB8AC3E}">
        <p14:creationId xmlns:p14="http://schemas.microsoft.com/office/powerpoint/2010/main" val="200760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19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There are many possible reasons for noisy data (having incorrect attribute values).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data collection instruments used may be faulty.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There may have been human or computer errors occurring at data entry.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Errors in data transmission can also occur. There may be technology limitations, such as limited buffer size for coordinating synchronized data transfer and consumption.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Incorrect data may also result from inconsistencies in naming conventions or data codes used, or inconsistent formats for input fields, such as </a:t>
            </a:r>
            <a:r>
              <a:rPr lang="en-US" i="1" dirty="0"/>
              <a:t>date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Duplicate tuples also require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193020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68083-1698-4E12-91E1-E34BAF7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cleaning (or data cleansing</a:t>
            </a:r>
            <a:r>
              <a:rPr lang="en-US" dirty="0"/>
              <a:t>) routines work to “clean” the data by filling in missing values, smoothing noisy data, identifying or removing outliers, and resolving inconsistencies. </a:t>
            </a:r>
          </a:p>
          <a:p>
            <a:pPr algn="just"/>
            <a:r>
              <a:rPr lang="en-US" dirty="0"/>
              <a:t>If users believe the data are dirty, they are unlikely to trust the results of any data mining that has been applied to it. </a:t>
            </a:r>
          </a:p>
          <a:p>
            <a:pPr algn="just"/>
            <a:r>
              <a:rPr lang="en-US" dirty="0"/>
              <a:t>Furthermore, dirty data can cause confusion for the mining procedure, resulting in unreliable output. </a:t>
            </a:r>
          </a:p>
        </p:txBody>
      </p:sp>
    </p:spTree>
    <p:extLst>
      <p:ext uri="{BB962C8B-B14F-4D97-AF65-F5344CB8AC3E}">
        <p14:creationId xmlns:p14="http://schemas.microsoft.com/office/powerpoint/2010/main" val="56215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68083-1698-4E12-91E1-E34BAF7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Although most mining routines have some procedures for dealing with incomplete or noisy data, they are not always robust. </a:t>
            </a:r>
          </a:p>
          <a:p>
            <a:pPr algn="just"/>
            <a:r>
              <a:rPr lang="en-US" dirty="0"/>
              <a:t>Instead, they may concentrate on avoiding overfitting the data to the function being modeled. </a:t>
            </a:r>
          </a:p>
          <a:p>
            <a:pPr algn="just"/>
            <a:r>
              <a:rPr lang="en-US" dirty="0"/>
              <a:t>Therefore, a useful preprocessing step is to run your data through some data cleaning routines.</a:t>
            </a:r>
          </a:p>
          <a:p>
            <a:pPr algn="just"/>
            <a:r>
              <a:rPr lang="en-US" dirty="0"/>
              <a:t>More data and multiple sources could mean more errors in the data and harder to trace such errors which results in incorrect analysis.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EC9A7-2FBC-4022-8263-9039F6C1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83F47-E091-4753-9F0E-B8508A49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Incomplete, noisy, and inconsistent data are common place properties of large real-world databases and data warehouses. </a:t>
            </a:r>
          </a:p>
          <a:p>
            <a:pPr algn="just"/>
            <a:r>
              <a:rPr lang="en-US" dirty="0"/>
              <a:t>Incomplete data can occur for a number of reasons. </a:t>
            </a:r>
          </a:p>
          <a:p>
            <a:pPr lvl="1" algn="just"/>
            <a:r>
              <a:rPr lang="en-US" dirty="0"/>
              <a:t>Attributes of interest may not always be available, such as customer information for sales transaction data. </a:t>
            </a:r>
          </a:p>
          <a:p>
            <a:pPr lvl="1" algn="just"/>
            <a:r>
              <a:rPr lang="en-US" dirty="0"/>
              <a:t>Other data may not be included simply because it was not considered important at the time of entry. </a:t>
            </a:r>
          </a:p>
          <a:p>
            <a:pPr lvl="1" algn="just"/>
            <a:r>
              <a:rPr lang="en-US" dirty="0"/>
              <a:t>Relevant data may not be recorded due to a misunderstanding, or because of equipment malfunctions. </a:t>
            </a:r>
          </a:p>
          <a:p>
            <a:pPr lvl="1" algn="just"/>
            <a:r>
              <a:rPr lang="en-US" dirty="0"/>
              <a:t>Data that were inconsistent with other recorded data may have been deleted. </a:t>
            </a:r>
          </a:p>
          <a:p>
            <a:pPr lvl="1" algn="just"/>
            <a:r>
              <a:rPr lang="en-US" dirty="0"/>
              <a:t>Furthermore, the recording of the history or modifications to the data may have been overlooked. </a:t>
            </a:r>
          </a:p>
          <a:p>
            <a:pPr lvl="1" algn="just"/>
            <a:r>
              <a:rPr lang="en-US" dirty="0"/>
              <a:t>Missing data, particularly for tuples with missing values for some attributes, may need to be inferred.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2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rmAutofit/>
          </a:bodyPr>
          <a:lstStyle/>
          <a:p>
            <a:pPr marL="576263" indent="-463550" algn="just">
              <a:lnSpc>
                <a:spcPct val="90000"/>
              </a:lnSpc>
            </a:pPr>
            <a:r>
              <a:rPr lang="en-US" dirty="0"/>
              <a:t>So there are enormous problem, as most data is dirty.</a:t>
            </a:r>
          </a:p>
          <a:p>
            <a:pPr marL="576263" indent="-463550" algn="just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Warehouse is NOT just about arranging data, but should be clean for overall health of organization. </a:t>
            </a:r>
            <a:r>
              <a:rPr lang="en-US" b="1" dirty="0">
                <a:solidFill>
                  <a:srgbClr val="C00000"/>
                </a:solidFill>
              </a:rPr>
              <a:t>“We drink clean water”!</a:t>
            </a:r>
          </a:p>
          <a:p>
            <a:pPr marL="576263" indent="-463550" algn="just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Sometime called as </a:t>
            </a:r>
            <a:r>
              <a:rPr lang="en-US" b="1" dirty="0">
                <a:solidFill>
                  <a:srgbClr val="00B050"/>
                </a:solidFill>
              </a:rPr>
              <a:t>Data Scrubbing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US" b="1" dirty="0">
                <a:solidFill>
                  <a:srgbClr val="00B050"/>
                </a:solidFill>
              </a:rPr>
              <a:t>Cleaning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/>
          </a:p>
          <a:p>
            <a:pPr marL="576263" indent="-463550" algn="just">
              <a:lnSpc>
                <a:spcPct val="90000"/>
              </a:lnSpc>
            </a:pPr>
            <a:r>
              <a:rPr lang="en-US" dirty="0"/>
              <a:t>ETL software contains rudimentary data cleansing capabilities</a:t>
            </a:r>
          </a:p>
          <a:p>
            <a:pPr marL="576263" indent="-463550" algn="just">
              <a:lnSpc>
                <a:spcPct val="90000"/>
              </a:lnSpc>
            </a:pPr>
            <a:r>
              <a:rPr lang="en-US" dirty="0"/>
              <a:t>Specialized data cleansing software is often used. Leading data cleansing vendors include </a:t>
            </a:r>
            <a:r>
              <a:rPr lang="en-US" dirty="0" err="1"/>
              <a:t>Vality</a:t>
            </a:r>
            <a:r>
              <a:rPr lang="en-US" dirty="0"/>
              <a:t> (Integrity), Harte-Hanks (Trillium), and </a:t>
            </a:r>
            <a:r>
              <a:rPr lang="en-US" dirty="0" err="1"/>
              <a:t>Firstlogic</a:t>
            </a:r>
            <a:r>
              <a:rPr lang="en-US" dirty="0"/>
              <a:t> (</a:t>
            </a:r>
            <a:r>
              <a:rPr lang="en-US" dirty="0" err="1"/>
              <a:t>i.d.Centric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21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172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Why Cleansing?</a:t>
            </a:r>
          </a:p>
          <a:p>
            <a:pPr lvl="1" algn="just"/>
            <a:r>
              <a:rPr lang="en-US" sz="3200" dirty="0"/>
              <a:t>Data warehouse contains data that is analyzed for business decisions</a:t>
            </a:r>
          </a:p>
          <a:p>
            <a:pPr lvl="1" algn="just"/>
            <a:r>
              <a:rPr lang="en-US" sz="3200" dirty="0"/>
              <a:t>Source systems contain “dirty data” that must be cleansed.</a:t>
            </a:r>
          </a:p>
          <a:p>
            <a:pPr lvl="1" algn="just"/>
            <a:r>
              <a:rPr lang="en-US" sz="3200" dirty="0"/>
              <a:t>More data and multiple sources could mean more errors in the data and harder to trace such errors</a:t>
            </a:r>
          </a:p>
          <a:p>
            <a:pPr lvl="1" algn="just"/>
            <a:r>
              <a:rPr lang="en-US" sz="3200" dirty="0"/>
              <a:t>Results in incorrect analysis</a:t>
            </a:r>
          </a:p>
          <a:p>
            <a:pPr lvl="1"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Enormous problem, as most data is dirty. </a:t>
            </a:r>
            <a:r>
              <a:rPr lang="en-US" sz="3200" b="1" dirty="0">
                <a:solidFill>
                  <a:srgbClr val="C00000"/>
                </a:solidFill>
              </a:rPr>
              <a:t>(GIGO)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3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11A54-2C97-4C5E-99AF-23607838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477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cleaning step is one of the most important as it ensures the quality of the data in the data warehouse.</a:t>
            </a:r>
          </a:p>
          <a:p>
            <a:pPr algn="just"/>
            <a:r>
              <a:rPr lang="en-US" dirty="0"/>
              <a:t> Cleaning should perform basic data unification rules, such as:</a:t>
            </a:r>
          </a:p>
          <a:p>
            <a:pPr lvl="1"/>
            <a:r>
              <a:rPr lang="en-US" dirty="0"/>
              <a:t>Making identifiers unique (sex categories Male/Female/Unknown, M/F/null, Man/Woman/Not Available are translated to standard Male/Female/Unknown)</a:t>
            </a:r>
          </a:p>
          <a:p>
            <a:pPr lvl="1"/>
            <a:r>
              <a:rPr lang="en-US" dirty="0"/>
              <a:t>Convert null values into standardized Not Available/Not Provided value</a:t>
            </a:r>
          </a:p>
          <a:p>
            <a:pPr lvl="1"/>
            <a:r>
              <a:rPr lang="en-US" dirty="0"/>
              <a:t>Convert phone numbers, ZIP codes to a standardized form</a:t>
            </a:r>
          </a:p>
          <a:p>
            <a:pPr lvl="1"/>
            <a:r>
              <a:rPr lang="en-US" dirty="0"/>
              <a:t>Validate address fields, convert them into proper naming, e.g. Street/St/St./Str./</a:t>
            </a:r>
            <a:r>
              <a:rPr lang="en-US" dirty="0" err="1"/>
              <a:t>Str</a:t>
            </a:r>
            <a:endParaRPr lang="en-US" dirty="0"/>
          </a:p>
          <a:p>
            <a:pPr lvl="1"/>
            <a:r>
              <a:rPr lang="en-US" dirty="0"/>
              <a:t>Validate address fields against each other (State/Country, City/State, City/ZIP code, City/Street).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55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Reasons for “Dirty”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Dummy Values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Absence of Data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Multipurpose Fields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Cryptic Data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Contradicting Data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Inappropriate Use of Address Lines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Violation of Business Rules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Reused Primary Keys,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Non-Unique Identifiers</a:t>
            </a:r>
          </a:p>
          <a:p>
            <a:pPr algn="just">
              <a:lnSpc>
                <a:spcPct val="6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/>
              <a:t>Data Integration Problems</a:t>
            </a:r>
            <a:endParaRPr lang="en-US" sz="54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097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Examples: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/>
              <a:t>Dummy Data Problem:</a:t>
            </a:r>
          </a:p>
          <a:p>
            <a:pPr marL="400050" lvl="1" indent="0" algn="just">
              <a:buNone/>
            </a:pPr>
            <a:r>
              <a:rPr lang="en-US" sz="3600" dirty="0"/>
              <a:t>A clerk enters 999-99-9999 as a SSN rather than asking the customer for theirs.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/>
              <a:t>Reused Primary Keys:</a:t>
            </a:r>
          </a:p>
          <a:p>
            <a:pPr marL="400050" lvl="1" indent="0" algn="just">
              <a:buNone/>
            </a:pPr>
            <a:r>
              <a:rPr lang="en-US" sz="3600" dirty="0"/>
              <a:t>A branch bank is closed.  Several years later, a new branch is opened, and the old identifier is used again.</a:t>
            </a:r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715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Inconsistent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hlink"/>
                </a:solidFill>
              </a:rPr>
              <a:t>Same data, different representation</a:t>
            </a:r>
          </a:p>
          <a:p>
            <a:pPr marL="0" indent="0">
              <a:buNone/>
            </a:pPr>
            <a:r>
              <a:rPr lang="en-US" b="1" dirty="0"/>
              <a:t>Date value representations</a:t>
            </a:r>
            <a:br>
              <a:rPr lang="en-US" b="1" dirty="0"/>
            </a:br>
            <a:r>
              <a:rPr lang="en-US" sz="2400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970314     </a:t>
            </a:r>
            <a:r>
              <a:rPr lang="en-US" dirty="0"/>
              <a:t>                       </a:t>
            </a:r>
            <a:r>
              <a:rPr lang="en-US" sz="2400" dirty="0"/>
              <a:t>1997-03-14</a:t>
            </a:r>
            <a:br>
              <a:rPr lang="en-US" sz="2400" dirty="0"/>
            </a:br>
            <a:r>
              <a:rPr lang="en-US" sz="2400" dirty="0"/>
              <a:t>	03/14/1997		         14-MAR-1997 </a:t>
            </a:r>
          </a:p>
          <a:p>
            <a:pPr marL="0" indent="0">
              <a:buNone/>
            </a:pPr>
            <a:r>
              <a:rPr lang="en-US" sz="2400" dirty="0"/>
              <a:t>	March 14 1997	          2450521.5 (Julian date format)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Gender value representations</a:t>
            </a:r>
            <a:br>
              <a:rPr lang="en-US" b="1" dirty="0"/>
            </a:br>
            <a:r>
              <a:rPr lang="en-US" sz="2400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	- Male/Female		- M/F</a:t>
            </a:r>
            <a:br>
              <a:rPr lang="en-US" sz="2400" dirty="0"/>
            </a:br>
            <a:r>
              <a:rPr lang="en-US" sz="2400" dirty="0"/>
              <a:t>	- 0/1		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2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5027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7074" y="1206137"/>
            <a:ext cx="1371600" cy="3810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199" y="228600"/>
            <a:ext cx="83216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Tahoma" pitchFamily="34" charset="0"/>
              </a:rPr>
              <a:t>Scrub/Cleanse…</a:t>
            </a:r>
            <a:r>
              <a:rPr lang="en-US" dirty="0">
                <a:cs typeface="Tahoma" pitchFamily="34" charset="0"/>
              </a:rPr>
              <a:t>uses pattern recognition and AI techniques to upgrade data quality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200" y="5320605"/>
            <a:ext cx="41909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cs typeface="Tahoma" pitchFamily="34" charset="0"/>
              </a:rPr>
              <a:t>Fixing errors:</a:t>
            </a:r>
            <a:r>
              <a:rPr lang="en-US" b="1" dirty="0">
                <a:solidFill>
                  <a:srgbClr val="C00000"/>
                </a:solidFill>
                <a:cs typeface="Tahoma" pitchFamily="34" charset="0"/>
              </a:rPr>
              <a:t> </a:t>
            </a:r>
            <a:r>
              <a:rPr lang="en-US" sz="2000" dirty="0">
                <a:cs typeface="Tahoma" pitchFamily="34" charset="0"/>
              </a:rPr>
              <a:t>misspellings, erroneous dates, incorrect field usage, mismatched addresses, missing data, duplicate data, inconsistencies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18036" y="5257800"/>
            <a:ext cx="42973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cs typeface="Tahoma" pitchFamily="34" charset="0"/>
              </a:rPr>
              <a:t>Also:</a:t>
            </a:r>
            <a:r>
              <a:rPr lang="en-US" dirty="0">
                <a:solidFill>
                  <a:srgbClr val="C00000"/>
                </a:solidFill>
                <a:cs typeface="Tahoma" pitchFamily="34" charset="0"/>
              </a:rPr>
              <a:t> </a:t>
            </a:r>
            <a:r>
              <a:rPr lang="en-US" sz="2000" dirty="0">
                <a:cs typeface="Tahoma" pitchFamily="34" charset="0"/>
              </a:rPr>
              <a:t>decoding, reformatting, time stamping, conversion, key generation, merging, error detection/logging, locating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31810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utoUpdateAnimBg="0"/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9839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4000" dirty="0"/>
              <a:t>It is the main step where the ETL adds value.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/>
              <a:t>Actually changes data and provides guidance whether data can be used for its intended purposes.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/>
              <a:t>Performed in staging area.</a:t>
            </a:r>
          </a:p>
          <a:p>
            <a:pPr algn="just">
              <a:buFont typeface="Wingdings" pitchFamily="2" charset="2"/>
              <a:buChar char="v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1078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77B5E-9CC6-40B2-A46F-80418D6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019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applies a set of rules to transform the data from the source to the target. </a:t>
            </a:r>
          </a:p>
          <a:p>
            <a:pPr algn="just"/>
            <a:r>
              <a:rPr lang="en-US" dirty="0"/>
              <a:t>This includes converting any measured data to the same dimension (i.e. conformed dimension) using the same units so that they can later be joined. </a:t>
            </a:r>
          </a:p>
          <a:p>
            <a:pPr algn="just"/>
            <a:r>
              <a:rPr lang="en-US" dirty="0"/>
              <a:t>The transformation step also requires joining data from several sources, generating aggregates, generating surrogate keys, sorting, deriving new calculated values, and applying advanced validation rules.</a:t>
            </a:r>
          </a:p>
        </p:txBody>
      </p:sp>
    </p:spTree>
    <p:extLst>
      <p:ext uri="{BB962C8B-B14F-4D97-AF65-F5344CB8AC3E}">
        <p14:creationId xmlns:p14="http://schemas.microsoft.com/office/powerpoint/2010/main" val="378639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Extract, Transform and Load (ETL)  Definition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rmAutofit lnSpcReduction="10000"/>
          </a:bodyPr>
          <a:lstStyle/>
          <a:p>
            <a:pPr marL="533400" indent="-533400" algn="just">
              <a:lnSpc>
                <a:spcPct val="90000"/>
              </a:lnSpc>
              <a:buNone/>
            </a:pPr>
            <a:r>
              <a:rPr lang="en-US" dirty="0"/>
              <a:t>Three separate functions combined into one development tool:</a:t>
            </a:r>
          </a:p>
          <a:p>
            <a:pPr marL="533400" indent="-533400" algn="just">
              <a:lnSpc>
                <a:spcPct val="90000"/>
              </a:lnSpc>
              <a:buNone/>
            </a:pPr>
            <a:endParaRPr lang="en-US" dirty="0"/>
          </a:p>
          <a:p>
            <a:pPr marL="533400" indent="-53340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Extract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Reads data from a specified source and extracts a desired subset of data.</a:t>
            </a:r>
            <a:br>
              <a:rPr lang="en-US" dirty="0"/>
            </a:br>
            <a:endParaRPr lang="en-US" dirty="0"/>
          </a:p>
          <a:p>
            <a:pPr marL="533400" indent="-53340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Transform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Uses rules or lookup tables, or creating combinations with other data, to convert source data to the desired state.</a:t>
            </a:r>
            <a:br>
              <a:rPr lang="en-US" dirty="0"/>
            </a:br>
            <a:endParaRPr lang="en-US" dirty="0"/>
          </a:p>
          <a:p>
            <a:pPr marL="533400" indent="-53340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Load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Writes the resulting data to a target database</a:t>
            </a:r>
          </a:p>
        </p:txBody>
      </p:sp>
    </p:spTree>
    <p:extLst>
      <p:ext uri="{BB962C8B-B14F-4D97-AF65-F5344CB8AC3E}">
        <p14:creationId xmlns:p14="http://schemas.microsoft.com/office/powerpoint/2010/main" val="4277165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1733"/>
            <a:ext cx="8305800" cy="46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0" y="1116874"/>
            <a:ext cx="1143000" cy="3048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7500" y="152400"/>
            <a:ext cx="85979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Tahoma" pitchFamily="34" charset="0"/>
              </a:rPr>
              <a:t>Transform = </a:t>
            </a:r>
            <a:r>
              <a:rPr lang="en-US" dirty="0">
                <a:cs typeface="Tahoma" pitchFamily="34" charset="0"/>
              </a:rPr>
              <a:t>convert data from format of operational system to format of data warehouse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6236" y="5299167"/>
            <a:ext cx="37761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Record-level:</a:t>
            </a:r>
          </a:p>
          <a:p>
            <a:pPr algn="just"/>
            <a:r>
              <a:rPr lang="en-US" sz="2000" i="1" dirty="0">
                <a:cs typeface="Tahoma" pitchFamily="34" charset="0"/>
              </a:rPr>
              <a:t>Selection</a:t>
            </a:r>
            <a:r>
              <a:rPr lang="en-US" sz="2000" dirty="0">
                <a:cs typeface="Tahoma" pitchFamily="34" charset="0"/>
              </a:rPr>
              <a:t>–data partitioning</a:t>
            </a:r>
          </a:p>
          <a:p>
            <a:pPr algn="just"/>
            <a:r>
              <a:rPr lang="en-US" sz="2000" i="1" dirty="0">
                <a:cs typeface="Tahoma" pitchFamily="34" charset="0"/>
              </a:rPr>
              <a:t>Joining</a:t>
            </a:r>
            <a:r>
              <a:rPr lang="en-US" sz="2000" dirty="0">
                <a:cs typeface="Tahoma" pitchFamily="34" charset="0"/>
              </a:rPr>
              <a:t>–data combining</a:t>
            </a:r>
          </a:p>
          <a:p>
            <a:pPr algn="just"/>
            <a:r>
              <a:rPr lang="en-US" sz="2000" i="1" dirty="0">
                <a:cs typeface="Tahoma" pitchFamily="34" charset="0"/>
              </a:rPr>
              <a:t>Aggregation</a:t>
            </a:r>
            <a:r>
              <a:rPr lang="en-US" sz="2000" dirty="0">
                <a:cs typeface="Tahoma" pitchFamily="34" charset="0"/>
              </a:rPr>
              <a:t>–data summarization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91000" y="5334000"/>
            <a:ext cx="472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Field-level: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 </a:t>
            </a:r>
          </a:p>
          <a:p>
            <a:pPr algn="just"/>
            <a:r>
              <a:rPr lang="en-US" sz="2000" i="1" dirty="0">
                <a:cs typeface="Tahoma" pitchFamily="34" charset="0"/>
              </a:rPr>
              <a:t>single-field</a:t>
            </a:r>
            <a:r>
              <a:rPr lang="en-US" sz="2000" dirty="0">
                <a:cs typeface="Tahoma" pitchFamily="34" charset="0"/>
              </a:rPr>
              <a:t>–from one field to one field</a:t>
            </a:r>
          </a:p>
          <a:p>
            <a:pPr algn="just"/>
            <a:r>
              <a:rPr lang="en-US" sz="2000" i="1" dirty="0">
                <a:cs typeface="Tahoma" pitchFamily="34" charset="0"/>
              </a:rPr>
              <a:t>multi-field</a:t>
            </a:r>
            <a:r>
              <a:rPr lang="en-US" sz="2000" dirty="0">
                <a:cs typeface="Tahoma" pitchFamily="34" charset="0"/>
              </a:rPr>
              <a:t>–from many fields to one, or one field to many</a:t>
            </a:r>
          </a:p>
        </p:txBody>
      </p:sp>
    </p:spTree>
    <p:extLst>
      <p:ext uri="{BB962C8B-B14F-4D97-AF65-F5344CB8AC3E}">
        <p14:creationId xmlns:p14="http://schemas.microsoft.com/office/powerpoint/2010/main" val="31031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build="p" autoUpdateAnimBg="0"/>
      <p:bldP spid="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chemeClr val="tx2"/>
              </a:buClr>
              <a:buNone/>
            </a:pPr>
            <a:r>
              <a:rPr lang="en-US" sz="4400" dirty="0"/>
              <a:t> </a:t>
            </a:r>
            <a:r>
              <a:rPr lang="en-US" sz="4400" b="1" dirty="0"/>
              <a:t>Basic Tasks</a:t>
            </a:r>
          </a:p>
          <a:p>
            <a:pPr marL="1143000" lvl="1" indent="-742950">
              <a:lnSpc>
                <a:spcPct val="12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4000" dirty="0"/>
              <a:t>Selection</a:t>
            </a:r>
          </a:p>
          <a:p>
            <a:pPr marL="1143000" lvl="1" indent="-742950">
              <a:lnSpc>
                <a:spcPct val="12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4000" dirty="0"/>
              <a:t>Splitting/Joining</a:t>
            </a:r>
          </a:p>
          <a:p>
            <a:pPr marL="1143000" lvl="1" indent="-742950">
              <a:lnSpc>
                <a:spcPct val="12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4000" dirty="0"/>
              <a:t>Conversion</a:t>
            </a:r>
          </a:p>
          <a:p>
            <a:pPr marL="1143000" lvl="1" indent="-742950">
              <a:lnSpc>
                <a:spcPct val="12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4000" dirty="0"/>
              <a:t>Summarization</a:t>
            </a:r>
          </a:p>
          <a:p>
            <a:pPr marL="1143000" lvl="1" indent="-742950">
              <a:lnSpc>
                <a:spcPct val="12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4000" dirty="0"/>
              <a:t>Enrichment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70858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Most loads involve only change data rather than a bulk reloading of all of the data in the warehouse.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Data are physically moved to the data warehouse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The loading takes place within a “load window”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The trend is to near real time updates of the data warehouse as the warehouse is increasingly used for operational applications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4796"/>
            <a:ext cx="8550275" cy="51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86600" y="2286000"/>
            <a:ext cx="685800" cy="751115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800" y="164068"/>
            <a:ext cx="7772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Tahoma" pitchFamily="34" charset="0"/>
              </a:rPr>
              <a:t>Load/Index= </a:t>
            </a:r>
            <a:r>
              <a:rPr lang="en-US" dirty="0">
                <a:cs typeface="Tahoma" pitchFamily="34" charset="0"/>
              </a:rPr>
              <a:t>place transformed data into the warehouse and create indexes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6348" y="5791200"/>
            <a:ext cx="4054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Refresh mode: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 </a:t>
            </a:r>
            <a:r>
              <a:rPr lang="en-US" sz="2000" dirty="0">
                <a:cs typeface="Tahoma" pitchFamily="34" charset="0"/>
              </a:rPr>
              <a:t>bulk rewriting of target data at periodic intervals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03738" y="5795556"/>
            <a:ext cx="44116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Update mode: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Tahoma" pitchFamily="34" charset="0"/>
              </a:rPr>
              <a:t> </a:t>
            </a:r>
            <a:r>
              <a:rPr lang="en-US" sz="2000" dirty="0">
                <a:cs typeface="Tahoma" pitchFamily="34" charset="0"/>
              </a:rPr>
              <a:t>only changes in source data are written to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1735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utoUpdateAnimBg="0"/>
      <p:bldP spid="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600" dirty="0"/>
              <a:t>The loading process can be broken down into 2 different types:</a:t>
            </a:r>
          </a:p>
          <a:p>
            <a:pPr lvl="1" algn="just"/>
            <a:r>
              <a:rPr lang="en-US" sz="3200" dirty="0"/>
              <a:t>Initial Load</a:t>
            </a:r>
          </a:p>
          <a:p>
            <a:pPr lvl="1" algn="just"/>
            <a:r>
              <a:rPr lang="en-US" sz="3200" dirty="0"/>
              <a:t>Continuous Load (loading over time)</a:t>
            </a:r>
          </a:p>
          <a:p>
            <a:pPr marL="0" indent="0" algn="just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387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Refreshing</a:t>
            </a:r>
          </a:p>
        </p:txBody>
      </p:sp>
    </p:spTree>
    <p:extLst>
      <p:ext uri="{BB962C8B-B14F-4D97-AF65-F5344CB8AC3E}">
        <p14:creationId xmlns:p14="http://schemas.microsoft.com/office/powerpoint/2010/main" val="1548956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Data Refresh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3600" smtClean="0"/>
              <a:t>Propagate </a:t>
            </a:r>
            <a:r>
              <a:rPr lang="en-US" sz="3600" dirty="0"/>
              <a:t>updates from sources to the warehouse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3600" b="1" dirty="0"/>
              <a:t>Issues: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-- refresh techniques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3600" dirty="0"/>
              <a:t>Set by administrator depending on user needs and traffic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38BD1AA-B76F-47C8-88B8-CA0E0B79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Refreshing</a:t>
            </a:r>
          </a:p>
        </p:txBody>
      </p:sp>
    </p:spTree>
    <p:extLst>
      <p:ext uri="{BB962C8B-B14F-4D97-AF65-F5344CB8AC3E}">
        <p14:creationId xmlns:p14="http://schemas.microsoft.com/office/powerpoint/2010/main" val="933188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Refresh?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/>
              <a:t>periodically (e.g., every night, every week) or after significant events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/>
              <a:t>on every update: not warranted unless warehouse data require  current data (up to the minute stock quotes)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/>
              <a:t>refresh policy set by administrator based on user needs and traffic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/>
              <a:t>possibly different policies for different sources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4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Refresh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Full Extract from base tables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read entire source table: too expensive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maybe the only choice for legacy systems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90652-9B6B-438C-A7B7-2C7A7F88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172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Furthermore, these tools and utilities include the following functions:</a:t>
            </a:r>
          </a:p>
          <a:p>
            <a:pPr lvl="0"/>
            <a:r>
              <a:rPr lang="en-US" b="1" dirty="0"/>
              <a:t>Data extraction</a:t>
            </a:r>
            <a:r>
              <a:rPr lang="en-US" dirty="0"/>
              <a:t>, which typically gathers data from multiple, heterogeneous, and external sources</a:t>
            </a:r>
          </a:p>
          <a:p>
            <a:pPr lvl="0"/>
            <a:r>
              <a:rPr lang="en-US" b="1" dirty="0"/>
              <a:t>Data cleaning</a:t>
            </a:r>
            <a:r>
              <a:rPr lang="en-US" dirty="0"/>
              <a:t>, which detects errors in the data and rectifies them when possible</a:t>
            </a:r>
          </a:p>
          <a:p>
            <a:pPr lvl="0"/>
            <a:r>
              <a:rPr lang="en-US" b="1" dirty="0"/>
              <a:t>Data transformation</a:t>
            </a:r>
            <a:r>
              <a:rPr lang="en-US" dirty="0"/>
              <a:t>, which converts data from legacy or host format to warehouse format</a:t>
            </a:r>
          </a:p>
          <a:p>
            <a:pPr lvl="0"/>
            <a:r>
              <a:rPr lang="en-US" b="1" dirty="0"/>
              <a:t>Load</a:t>
            </a:r>
            <a:r>
              <a:rPr lang="en-US" dirty="0"/>
              <a:t>, which sorts, summarizes, consolidates, computes views, checks integrity, and builds indices and partitions</a:t>
            </a:r>
          </a:p>
          <a:p>
            <a:pPr lvl="0"/>
            <a:r>
              <a:rPr lang="en-US" b="1" dirty="0"/>
              <a:t>Refresh</a:t>
            </a:r>
            <a:r>
              <a:rPr lang="en-US" dirty="0"/>
              <a:t>, which propagates the updates from the data sources to the warehouse</a:t>
            </a:r>
          </a:p>
        </p:txBody>
      </p:sp>
    </p:spTree>
    <p:extLst>
      <p:ext uri="{BB962C8B-B14F-4D97-AF65-F5344CB8AC3E}">
        <p14:creationId xmlns:p14="http://schemas.microsoft.com/office/powerpoint/2010/main" val="2507656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ETL vs. 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ETL: </a:t>
            </a:r>
            <a:r>
              <a:rPr lang="en-US" dirty="0"/>
              <a:t>Extract, Transform, Load in which data transformation takes place on a separate transformation server.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10989"/>
            <a:ext cx="7894899" cy="331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72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2544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ELT: </a:t>
            </a:r>
            <a:r>
              <a:rPr lang="en-US" dirty="0"/>
              <a:t>Extract, Load, Transform in which data transformation takes place on  the data warehouse server. </a:t>
            </a:r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017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301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Thank you !!!</a:t>
            </a:r>
            <a:r>
              <a:rPr lang="en-US" sz="1100" b="1" dirty="0"/>
              <a:t/>
            </a:r>
            <a:br>
              <a:rPr lang="en-US" sz="1100" b="1" dirty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90268"/>
              </p:ext>
            </p:extLst>
          </p:nvPr>
        </p:nvGraphicFramePr>
        <p:xfrm>
          <a:off x="2182387" y="381000"/>
          <a:ext cx="4523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Picture 31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87" y="381000"/>
                        <a:ext cx="452321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3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44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ETL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600" dirty="0"/>
              <a:t>ETL, Short for </a:t>
            </a:r>
            <a:r>
              <a:rPr lang="en-US" sz="3600" b="1" i="1" dirty="0">
                <a:solidFill>
                  <a:srgbClr val="0070C0"/>
                </a:solidFill>
              </a:rPr>
              <a:t>e</a:t>
            </a:r>
            <a:r>
              <a:rPr lang="en-US" sz="3600" i="1" dirty="0">
                <a:solidFill>
                  <a:srgbClr val="0070C0"/>
                </a:solidFill>
              </a:rPr>
              <a:t>xtract</a:t>
            </a:r>
            <a:r>
              <a:rPr lang="en-US" sz="3600" i="1" dirty="0"/>
              <a:t>, </a:t>
            </a:r>
            <a:r>
              <a:rPr lang="en-US" sz="3600" b="1" i="1" dirty="0">
                <a:solidFill>
                  <a:srgbClr val="0070C0"/>
                </a:solidFill>
              </a:rPr>
              <a:t>t</a:t>
            </a:r>
            <a:r>
              <a:rPr lang="en-US" sz="3600" i="1" dirty="0">
                <a:solidFill>
                  <a:srgbClr val="0070C0"/>
                </a:solidFill>
              </a:rPr>
              <a:t>ransform</a:t>
            </a:r>
            <a:r>
              <a:rPr lang="en-US" sz="3600" i="1" dirty="0"/>
              <a:t>, and </a:t>
            </a:r>
            <a:r>
              <a:rPr lang="en-US" sz="3600" b="1" i="1" dirty="0">
                <a:solidFill>
                  <a:srgbClr val="0070C0"/>
                </a:solidFill>
              </a:rPr>
              <a:t>l</a:t>
            </a:r>
            <a:r>
              <a:rPr lang="en-US" sz="3600" i="1" dirty="0">
                <a:solidFill>
                  <a:srgbClr val="0070C0"/>
                </a:solidFill>
              </a:rPr>
              <a:t>oad</a:t>
            </a:r>
            <a:r>
              <a:rPr lang="en-US" sz="3600" i="1" dirty="0"/>
              <a:t> a</a:t>
            </a:r>
            <a:r>
              <a:rPr lang="en-US" sz="3600" dirty="0"/>
              <a:t>re the database functions that are combined into one tool. 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ETL is used to migrate data from one database to another, to form data marts and data warehouses and also to convert databases from one format or type to another. 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To get data out of the source and load it into the data warehouse – simply a process of copying data from one database to other</a:t>
            </a:r>
          </a:p>
        </p:txBody>
      </p:sp>
    </p:spTree>
    <p:extLst>
      <p:ext uri="{BB962C8B-B14F-4D97-AF65-F5344CB8AC3E}">
        <p14:creationId xmlns:p14="http://schemas.microsoft.com/office/powerpoint/2010/main" val="17996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448"/>
            <a:ext cx="8229600" cy="98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ETL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029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600" dirty="0"/>
              <a:t>Data is extracted from an OLTP database, transformed to match the data warehouse schema and loaded into the data warehouse database 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Many data warehouses also incorporate data from non-OLTP systems such as text files, legacy systems, and spreadsheets; such data also requires extraction, transformation, and loading.</a:t>
            </a:r>
          </a:p>
        </p:txBody>
      </p:sp>
    </p:spTree>
    <p:extLst>
      <p:ext uri="{BB962C8B-B14F-4D97-AF65-F5344CB8AC3E}">
        <p14:creationId xmlns:p14="http://schemas.microsoft.com/office/powerpoint/2010/main" val="13065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16"/>
          <p:cNvGrpSpPr>
            <a:grpSpLocks/>
          </p:cNvGrpSpPr>
          <p:nvPr/>
        </p:nvGrpSpPr>
        <p:grpSpPr bwMode="auto">
          <a:xfrm>
            <a:off x="0" y="762000"/>
            <a:ext cx="9144000" cy="5638800"/>
            <a:chOff x="0" y="480"/>
            <a:chExt cx="5760" cy="3552"/>
          </a:xfrm>
        </p:grpSpPr>
        <p:sp>
          <p:nvSpPr>
            <p:cNvPr id="7" name="AutoShape 201"/>
            <p:cNvSpPr>
              <a:spLocks noChangeArrowheads="1"/>
            </p:cNvSpPr>
            <p:nvPr/>
          </p:nvSpPr>
          <p:spPr bwMode="auto">
            <a:xfrm>
              <a:off x="0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AutoShape 203"/>
            <p:cNvSpPr>
              <a:spLocks noChangeArrowheads="1"/>
            </p:cNvSpPr>
            <p:nvPr/>
          </p:nvSpPr>
          <p:spPr bwMode="auto">
            <a:xfrm>
              <a:off x="4032" y="480"/>
              <a:ext cx="172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AutoShape 202"/>
            <p:cNvSpPr>
              <a:spLocks noChangeArrowheads="1"/>
            </p:cNvSpPr>
            <p:nvPr/>
          </p:nvSpPr>
          <p:spPr bwMode="auto">
            <a:xfrm>
              <a:off x="2016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3589" tIns="46795" rIns="93589" bIns="46795"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The ETL Cycle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" y="841375"/>
            <a:ext cx="2301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XTRACT</a:t>
            </a:r>
          </a:p>
          <a:p>
            <a:pPr>
              <a:defRPr/>
            </a:pPr>
            <a:r>
              <a:rPr lang="en-US" sz="1600" dirty="0"/>
              <a:t>The process of reading data from different sources.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276600" y="838200"/>
            <a:ext cx="3048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RANSFORM</a:t>
            </a:r>
          </a:p>
          <a:p>
            <a:pPr>
              <a:defRPr/>
            </a:pPr>
            <a:r>
              <a:rPr lang="en-US" sz="1600" dirty="0"/>
              <a:t>The process of transforming the extracted data from its original state into a consistent state so that it can be placed into another database.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705600" y="841375"/>
            <a:ext cx="2301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OAD</a:t>
            </a:r>
          </a:p>
          <a:p>
            <a:pPr>
              <a:defRPr/>
            </a:pPr>
            <a:r>
              <a:rPr lang="en-US" sz="1600" dirty="0"/>
              <a:t>The process of writing the data into the target source.</a:t>
            </a:r>
          </a:p>
        </p:txBody>
      </p:sp>
      <p:grpSp>
        <p:nvGrpSpPr>
          <p:cNvPr id="14" name="Group 232"/>
          <p:cNvGrpSpPr>
            <a:grpSpLocks/>
          </p:cNvGrpSpPr>
          <p:nvPr/>
        </p:nvGrpSpPr>
        <p:grpSpPr bwMode="auto">
          <a:xfrm>
            <a:off x="2895600" y="2819400"/>
            <a:ext cx="1600200" cy="1676400"/>
            <a:chOff x="1824" y="1776"/>
            <a:chExt cx="1008" cy="1056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1968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/>
                <a:t>TRANSFORM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824" y="2160"/>
              <a:ext cx="528" cy="672"/>
            </a:xfrm>
            <a:custGeom>
              <a:avLst/>
              <a:gdLst>
                <a:gd name="T0" fmla="*/ 0 w 528"/>
                <a:gd name="T1" fmla="*/ 672 h 672"/>
                <a:gd name="T2" fmla="*/ 528 w 528"/>
                <a:gd name="T3" fmla="*/ 672 h 672"/>
                <a:gd name="T4" fmla="*/ 528 w 52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" name="Group 233"/>
          <p:cNvGrpSpPr>
            <a:grpSpLocks/>
          </p:cNvGrpSpPr>
          <p:nvPr/>
        </p:nvGrpSpPr>
        <p:grpSpPr bwMode="auto">
          <a:xfrm>
            <a:off x="4495800" y="2819400"/>
            <a:ext cx="1828800" cy="609600"/>
            <a:chOff x="2832" y="1776"/>
            <a:chExt cx="1152" cy="384"/>
          </a:xfrm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3120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/>
                <a:t>CLEANSE</a:t>
              </a: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2832" y="1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" name="Group 213"/>
          <p:cNvGrpSpPr>
            <a:grpSpLocks/>
          </p:cNvGrpSpPr>
          <p:nvPr/>
        </p:nvGrpSpPr>
        <p:grpSpPr bwMode="auto">
          <a:xfrm>
            <a:off x="6096000" y="3429000"/>
            <a:ext cx="2073275" cy="2133600"/>
            <a:chOff x="3840" y="2160"/>
            <a:chExt cx="1306" cy="1344"/>
          </a:xfrm>
        </p:grpSpPr>
        <p:sp>
          <p:nvSpPr>
            <p:cNvPr id="21" name="Freeform 23"/>
            <p:cNvSpPr>
              <a:spLocks/>
            </p:cNvSpPr>
            <p:nvPr/>
          </p:nvSpPr>
          <p:spPr bwMode="auto">
            <a:xfrm flipH="1">
              <a:off x="3840" y="2160"/>
              <a:ext cx="432" cy="672"/>
            </a:xfrm>
            <a:custGeom>
              <a:avLst/>
              <a:gdLst>
                <a:gd name="T0" fmla="*/ 0 w 528"/>
                <a:gd name="T1" fmla="*/ 672 h 672"/>
                <a:gd name="T2" fmla="*/ 432 w 528"/>
                <a:gd name="T3" fmla="*/ 672 h 672"/>
                <a:gd name="T4" fmla="*/ 432 w 52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" name="Group 212"/>
            <p:cNvGrpSpPr>
              <a:grpSpLocks/>
            </p:cNvGrpSpPr>
            <p:nvPr/>
          </p:nvGrpSpPr>
          <p:grpSpPr bwMode="auto">
            <a:xfrm>
              <a:off x="4282" y="2160"/>
              <a:ext cx="864" cy="1344"/>
              <a:chOff x="4282" y="2160"/>
              <a:chExt cx="864" cy="134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4282" y="2640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1" dirty="0"/>
                  <a:t>LOAD</a:t>
                </a: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 flipV="1">
                <a:off x="4714" y="2160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 flipV="1">
                <a:off x="4714" y="302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11"/>
          <p:cNvGrpSpPr>
            <a:grpSpLocks/>
          </p:cNvGrpSpPr>
          <p:nvPr/>
        </p:nvGrpSpPr>
        <p:grpSpPr bwMode="auto">
          <a:xfrm>
            <a:off x="6721475" y="2667000"/>
            <a:ext cx="2286000" cy="3505200"/>
            <a:chOff x="4234" y="1680"/>
            <a:chExt cx="1440" cy="2208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4234" y="1776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Data Warehouse</a:t>
              </a:r>
            </a:p>
          </p:txBody>
        </p:sp>
        <p:sp>
          <p:nvSpPr>
            <p:cNvPr id="28" name="AutoShape 18"/>
            <p:cNvSpPr>
              <a:spLocks noChangeArrowheads="1"/>
            </p:cNvSpPr>
            <p:nvPr/>
          </p:nvSpPr>
          <p:spPr bwMode="auto">
            <a:xfrm>
              <a:off x="4282" y="3504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OLAP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5290" y="1680"/>
              <a:ext cx="384" cy="432"/>
              <a:chOff x="2640" y="2544"/>
              <a:chExt cx="576" cy="624"/>
            </a:xfrm>
          </p:grpSpPr>
          <p:sp>
            <p:nvSpPr>
              <p:cNvPr id="175" name="AutoShape 28"/>
              <p:cNvSpPr>
                <a:spLocks noChangeArrowheads="1"/>
              </p:cNvSpPr>
              <p:nvPr/>
            </p:nvSpPr>
            <p:spPr bwMode="auto">
              <a:xfrm>
                <a:off x="2640" y="2976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AutoShape 27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AutoShape 26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AutoShape 25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53"/>
            <p:cNvGrpSpPr>
              <a:grpSpLocks/>
            </p:cNvGrpSpPr>
            <p:nvPr/>
          </p:nvGrpSpPr>
          <p:grpSpPr bwMode="auto">
            <a:xfrm>
              <a:off x="4954" y="3120"/>
              <a:ext cx="720" cy="691"/>
              <a:chOff x="3648" y="2016"/>
              <a:chExt cx="1776" cy="1680"/>
            </a:xfrm>
          </p:grpSpPr>
          <p:sp>
            <p:nvSpPr>
              <p:cNvPr id="31" name="AutoShape 54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AutoShape 55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AutoShape 56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AutoShape 57"/>
              <p:cNvSpPr>
                <a:spLocks noChangeArrowheads="1"/>
              </p:cNvSpPr>
              <p:nvPr/>
            </p:nvSpPr>
            <p:spPr bwMode="auto">
              <a:xfrm>
                <a:off x="465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AutoShape 59"/>
              <p:cNvSpPr>
                <a:spLocks noChangeArrowheads="1"/>
              </p:cNvSpPr>
              <p:nvPr/>
            </p:nvSpPr>
            <p:spPr bwMode="auto">
              <a:xfrm>
                <a:off x="51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AutoShape 60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AutoShape 61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AutoShape 62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AutoShape 63"/>
              <p:cNvSpPr>
                <a:spLocks noChangeArrowheads="1"/>
              </p:cNvSpPr>
              <p:nvPr/>
            </p:nvSpPr>
            <p:spPr bwMode="auto">
              <a:xfrm>
                <a:off x="465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AutoShape 64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AutoShape 65"/>
              <p:cNvSpPr>
                <a:spLocks noChangeArrowheads="1"/>
              </p:cNvSpPr>
              <p:nvPr/>
            </p:nvSpPr>
            <p:spPr bwMode="auto">
              <a:xfrm>
                <a:off x="51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AutoShape 66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AutoShape 67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AutoShape 68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AutoShape 69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AutoShape 70"/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AutoShape 71"/>
              <p:cNvSpPr>
                <a:spLocks noChangeArrowheads="1"/>
              </p:cNvSpPr>
              <p:nvPr/>
            </p:nvSpPr>
            <p:spPr bwMode="auto">
              <a:xfrm>
                <a:off x="51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AutoShape 7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AutoShape 73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AutoShape 74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AutoShape 75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AutoShape 76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AutoShape 77"/>
              <p:cNvSpPr>
                <a:spLocks noChangeArrowheads="1"/>
              </p:cNvSpPr>
              <p:nvPr/>
            </p:nvSpPr>
            <p:spPr bwMode="auto">
              <a:xfrm>
                <a:off x="51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AutoShape 78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AutoShape 79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AutoShape 80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AutoShape 81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AutoShape 8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AutoShape 83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AutoShape 8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AutoShape 85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AutoShape 86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AutoShape 87"/>
              <p:cNvSpPr>
                <a:spLocks noChangeArrowheads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AutoShape 88"/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AutoShape 89"/>
              <p:cNvSpPr>
                <a:spLocks noChangeArrowheads="1"/>
              </p:cNvSpPr>
              <p:nvPr/>
            </p:nvSpPr>
            <p:spPr bwMode="auto">
              <a:xfrm>
                <a:off x="51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AutoShape 90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AutoShape 91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AutoShape 92"/>
              <p:cNvSpPr>
                <a:spLocks noChangeArrowheads="1"/>
              </p:cNvSpPr>
              <p:nvPr/>
            </p:nvSpPr>
            <p:spPr bwMode="auto">
              <a:xfrm>
                <a:off x="432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AutoShape 93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AutoShape 94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AutoShape 95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AutoShape 96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AutoShape 97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AutoShape 9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AutoShape 99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AutoShape 100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AutoShape 101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AutoShape 10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AutoShape 10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AutoShape 104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AutoShape 105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AutoShape 106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AutoShape 107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AutoShape 108"/>
              <p:cNvSpPr>
                <a:spLocks noChangeArrowheads="1"/>
              </p:cNvSpPr>
              <p:nvPr/>
            </p:nvSpPr>
            <p:spPr bwMode="auto">
              <a:xfrm>
                <a:off x="38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AutoShape 109"/>
              <p:cNvSpPr>
                <a:spLocks noChangeArrowheads="1"/>
              </p:cNvSpPr>
              <p:nvPr/>
            </p:nvSpPr>
            <p:spPr bwMode="auto">
              <a:xfrm>
                <a:off x="408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AutoShape 110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AutoShape 111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AutoShape 112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AutoShape 113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AutoShape 114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AutoShape 115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AutoShape 116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AutoShape 117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AutoShape 118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AutoShape 119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AutoShape 120"/>
              <p:cNvSpPr>
                <a:spLocks noChangeArrowheads="1"/>
              </p:cNvSpPr>
              <p:nvPr/>
            </p:nvSpPr>
            <p:spPr bwMode="auto">
              <a:xfrm>
                <a:off x="38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AutoShape 121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AutoShape 122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AutoShape 123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AutoShape 124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AutoShape 125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AutoShape 126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AutoShape 127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AutoShape 128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AutoShape 129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AutoShape 130"/>
              <p:cNvSpPr>
                <a:spLocks noChangeArrowheads="1"/>
              </p:cNvSpPr>
              <p:nvPr/>
            </p:nvSpPr>
            <p:spPr bwMode="auto">
              <a:xfrm>
                <a:off x="470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AutoShape 131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AutoShape 132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AutoShape 133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AutoShape 134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AutoShape 13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AutoShape 136"/>
              <p:cNvSpPr>
                <a:spLocks noChangeArrowheads="1"/>
              </p:cNvSpPr>
              <p:nvPr/>
            </p:nvSpPr>
            <p:spPr bwMode="auto">
              <a:xfrm>
                <a:off x="470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AutoShape 137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AutoShape 138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AutoShape 139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AutoShape 140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AutoShape 141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AutoShape 142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AutoShape 143"/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AutoShape 144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AutoShape 145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AutoShape 146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AutoShape 147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AutoShape 148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AutoShape 149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AutoShape 150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AutoShape 151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AutoShape 152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AutoShape 153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AutoShape 154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AutoShape 155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AutoShape 156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AutoShape 157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AutoShape 158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AutoShape 159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AutoShape 160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AutoShape 161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AutoShape 162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AutoShape 16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AutoShape 164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AutoShape 165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AutoShape 166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AutoShape 167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AutoShape 16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AutoShape 169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AutoShape 170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AutoShape 171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AutoShape 172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AutoShape 173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AutoShape 17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AutoShape 175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AutoShape 176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AutoShape 177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AutoShape 178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AutoShape 179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AutoShape 180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AutoShape 181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AutoShape 182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AutoShape 1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AutoShape 184"/>
              <p:cNvSpPr>
                <a:spLocks noChangeArrowheads="1"/>
              </p:cNvSpPr>
              <p:nvPr/>
            </p:nvSpPr>
            <p:spPr bwMode="auto">
              <a:xfrm>
                <a:off x="460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AutoShape 185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AutoShape 186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AutoShape 187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AutoShape 18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AutoShape 189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AutoShape 190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AutoShape 191"/>
              <p:cNvSpPr>
                <a:spLocks noChangeArrowheads="1"/>
              </p:cNvSpPr>
              <p:nvPr/>
            </p:nvSpPr>
            <p:spPr bwMode="auto">
              <a:xfrm>
                <a:off x="48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AutoShape 192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AutoShape 193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AutoShape 194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AutoShape 195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AutoShape 196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AutoShape 197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9" name="Group 230"/>
          <p:cNvGrpSpPr>
            <a:grpSpLocks/>
          </p:cNvGrpSpPr>
          <p:nvPr/>
        </p:nvGrpSpPr>
        <p:grpSpPr bwMode="auto">
          <a:xfrm>
            <a:off x="2819400" y="3429002"/>
            <a:ext cx="3962400" cy="3048001"/>
            <a:chOff x="1776" y="2160"/>
            <a:chExt cx="2496" cy="1920"/>
          </a:xfrm>
        </p:grpSpPr>
        <p:sp>
          <p:nvSpPr>
            <p:cNvPr id="180" name="Line 42"/>
            <p:cNvSpPr>
              <a:spLocks noChangeShapeType="1"/>
            </p:cNvSpPr>
            <p:nvPr/>
          </p:nvSpPr>
          <p:spPr bwMode="auto">
            <a:xfrm flipH="1" flipV="1">
              <a:off x="1776" y="3024"/>
              <a:ext cx="96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 flipH="1" flipV="1">
              <a:off x="2592" y="2160"/>
              <a:ext cx="288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Line 44"/>
            <p:cNvSpPr>
              <a:spLocks noChangeShapeType="1"/>
            </p:cNvSpPr>
            <p:nvPr/>
          </p:nvSpPr>
          <p:spPr bwMode="auto">
            <a:xfrm flipV="1">
              <a:off x="3168" y="2160"/>
              <a:ext cx="432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Line 45"/>
            <p:cNvSpPr>
              <a:spLocks noChangeShapeType="1"/>
            </p:cNvSpPr>
            <p:nvPr/>
          </p:nvSpPr>
          <p:spPr bwMode="auto">
            <a:xfrm flipV="1">
              <a:off x="3216" y="3024"/>
              <a:ext cx="1056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4" name="Group 218"/>
            <p:cNvGrpSpPr>
              <a:grpSpLocks/>
            </p:cNvGrpSpPr>
            <p:nvPr/>
          </p:nvGrpSpPr>
          <p:grpSpPr bwMode="auto">
            <a:xfrm>
              <a:off x="2736" y="3340"/>
              <a:ext cx="624" cy="528"/>
              <a:chOff x="432" y="1440"/>
              <a:chExt cx="624" cy="528"/>
            </a:xfrm>
          </p:grpSpPr>
          <p:sp>
            <p:nvSpPr>
              <p:cNvPr id="186" name="AutoShape 219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7" name="AutoShape 22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" name="AutoShape 221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85" name="Text Box 222"/>
            <p:cNvSpPr txBox="1">
              <a:spLocks noChangeArrowheads="1"/>
            </p:cNvSpPr>
            <p:nvPr/>
          </p:nvSpPr>
          <p:spPr bwMode="auto">
            <a:xfrm>
              <a:off x="2688" y="3673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/>
                <a:t>Temporary </a:t>
              </a:r>
            </a:p>
            <a:p>
              <a:pPr algn="ctr">
                <a:defRPr/>
              </a:pPr>
              <a:r>
                <a:rPr lang="en-US" b="1" dirty="0"/>
                <a:t>Data storage</a:t>
              </a:r>
            </a:p>
          </p:txBody>
        </p:sp>
      </p:grpSp>
      <p:grpSp>
        <p:nvGrpSpPr>
          <p:cNvPr id="189" name="Group 228"/>
          <p:cNvGrpSpPr>
            <a:grpSpLocks/>
          </p:cNvGrpSpPr>
          <p:nvPr/>
        </p:nvGrpSpPr>
        <p:grpSpPr bwMode="auto">
          <a:xfrm>
            <a:off x="1066800" y="3352800"/>
            <a:ext cx="1828800" cy="2209800"/>
            <a:chOff x="672" y="2112"/>
            <a:chExt cx="1152" cy="1392"/>
          </a:xfrm>
        </p:grpSpPr>
        <p:sp>
          <p:nvSpPr>
            <p:cNvPr id="190" name="Line 40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AutoShape 12"/>
            <p:cNvSpPr>
              <a:spLocks noChangeArrowheads="1"/>
            </p:cNvSpPr>
            <p:nvPr/>
          </p:nvSpPr>
          <p:spPr bwMode="auto">
            <a:xfrm>
              <a:off x="960" y="2640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/>
                <a:t>EXTRACT</a:t>
              </a:r>
            </a:p>
          </p:txBody>
        </p:sp>
        <p:sp>
          <p:nvSpPr>
            <p:cNvPr id="192" name="Line 39"/>
            <p:cNvSpPr>
              <a:spLocks noChangeShapeType="1"/>
            </p:cNvSpPr>
            <p:nvPr/>
          </p:nvSpPr>
          <p:spPr bwMode="auto">
            <a:xfrm flipV="1">
              <a:off x="1296" y="2160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47"/>
            <p:cNvSpPr>
              <a:spLocks noChangeShapeType="1"/>
            </p:cNvSpPr>
            <p:nvPr/>
          </p:nvSpPr>
          <p:spPr bwMode="auto">
            <a:xfrm flipV="1">
              <a:off x="72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Line 48"/>
            <p:cNvSpPr>
              <a:spLocks noChangeShapeType="1"/>
            </p:cNvSpPr>
            <p:nvPr/>
          </p:nvSpPr>
          <p:spPr bwMode="auto">
            <a:xfrm>
              <a:off x="720" y="2544"/>
              <a:ext cx="24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Line 227"/>
            <p:cNvSpPr>
              <a:spLocks noChangeShapeType="1"/>
            </p:cNvSpPr>
            <p:nvPr/>
          </p:nvSpPr>
          <p:spPr bwMode="auto">
            <a:xfrm>
              <a:off x="672" y="2112"/>
              <a:ext cx="480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96" name="AutoShape 14"/>
          <p:cNvSpPr>
            <a:spLocks noChangeArrowheads="1"/>
          </p:cNvSpPr>
          <p:nvPr/>
        </p:nvSpPr>
        <p:spPr bwMode="auto">
          <a:xfrm>
            <a:off x="1524000" y="28194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MIS Systems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(Acct, HR)</a:t>
            </a:r>
          </a:p>
        </p:txBody>
      </p:sp>
      <p:sp>
        <p:nvSpPr>
          <p:cNvPr id="197" name="AutoShape 15"/>
          <p:cNvSpPr>
            <a:spLocks noChangeArrowheads="1"/>
          </p:cNvSpPr>
          <p:nvPr/>
        </p:nvSpPr>
        <p:spPr bwMode="auto">
          <a:xfrm>
            <a:off x="76200" y="36576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Legacy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198" name="AutoShape 16"/>
          <p:cNvSpPr>
            <a:spLocks noChangeArrowheads="1"/>
          </p:cNvSpPr>
          <p:nvPr/>
        </p:nvSpPr>
        <p:spPr bwMode="auto">
          <a:xfrm>
            <a:off x="152400" y="5562600"/>
            <a:ext cx="28194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Other indigenous applications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(COBOL, VB, C++, Java)</a:t>
            </a:r>
          </a:p>
        </p:txBody>
      </p:sp>
      <p:sp>
        <p:nvSpPr>
          <p:cNvPr id="199" name="Text Box 46"/>
          <p:cNvSpPr txBox="1">
            <a:spLocks noChangeArrowheads="1"/>
          </p:cNvSpPr>
          <p:nvPr/>
        </p:nvSpPr>
        <p:spPr bwMode="auto">
          <a:xfrm>
            <a:off x="533400" y="4648200"/>
            <a:ext cx="727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800" b="1" dirty="0">
                <a:sym typeface="Wingdings" pitchFamily="2" charset="2"/>
              </a:rPr>
              <a:t></a:t>
            </a:r>
          </a:p>
        </p:txBody>
      </p:sp>
      <p:sp>
        <p:nvSpPr>
          <p:cNvPr id="200" name="AutoShape 35"/>
          <p:cNvSpPr>
            <a:spLocks noChangeArrowheads="1"/>
          </p:cNvSpPr>
          <p:nvPr/>
        </p:nvSpPr>
        <p:spPr bwMode="auto">
          <a:xfrm>
            <a:off x="228600" y="49530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1" name="Text Box 49"/>
          <p:cNvSpPr txBox="1">
            <a:spLocks noChangeArrowheads="1"/>
          </p:cNvSpPr>
          <p:nvPr/>
        </p:nvSpPr>
        <p:spPr bwMode="auto">
          <a:xfrm>
            <a:off x="76200" y="4495800"/>
            <a:ext cx="1527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/>
              <a:t>Archived data</a:t>
            </a:r>
          </a:p>
        </p:txBody>
      </p:sp>
      <p:grpSp>
        <p:nvGrpSpPr>
          <p:cNvPr id="202" name="Group 231"/>
          <p:cNvGrpSpPr>
            <a:grpSpLocks/>
          </p:cNvGrpSpPr>
          <p:nvPr/>
        </p:nvGrpSpPr>
        <p:grpSpPr bwMode="auto">
          <a:xfrm>
            <a:off x="0" y="2286000"/>
            <a:ext cx="1187450" cy="1128713"/>
            <a:chOff x="0" y="1440"/>
            <a:chExt cx="748" cy="711"/>
          </a:xfrm>
        </p:grpSpPr>
        <p:sp>
          <p:nvSpPr>
            <p:cNvPr id="203" name="Text Box 224"/>
            <p:cNvSpPr txBox="1">
              <a:spLocks noChangeArrowheads="1"/>
            </p:cNvSpPr>
            <p:nvPr/>
          </p:nvSpPr>
          <p:spPr bwMode="auto">
            <a:xfrm>
              <a:off x="96" y="1440"/>
              <a:ext cx="5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itchFamily="18" charset="2"/>
                </a:rPr>
                <a:t></a:t>
              </a:r>
            </a:p>
          </p:txBody>
        </p:sp>
        <p:sp>
          <p:nvSpPr>
            <p:cNvPr id="204" name="Text Box 225"/>
            <p:cNvSpPr txBox="1">
              <a:spLocks noChangeArrowheads="1"/>
            </p:cNvSpPr>
            <p:nvPr/>
          </p:nvSpPr>
          <p:spPr bwMode="auto">
            <a:xfrm>
              <a:off x="0" y="192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/>
                <a:t>www data</a:t>
              </a:r>
            </a:p>
          </p:txBody>
        </p:sp>
      </p:grpSp>
      <p:sp>
        <p:nvSpPr>
          <p:cNvPr id="205" name="AutoShape 36"/>
          <p:cNvSpPr>
            <a:spLocks noChangeArrowheads="1"/>
          </p:cNvSpPr>
          <p:nvPr/>
        </p:nvSpPr>
        <p:spPr bwMode="auto">
          <a:xfrm>
            <a:off x="304800" y="48768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3589" tIns="46795" rIns="93589" bIns="46795"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ETL Processing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-76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      Extracts </a:t>
            </a:r>
          </a:p>
          <a:p>
            <a:pPr algn="ctr">
              <a:defRPr/>
            </a:pPr>
            <a:r>
              <a:rPr lang="en-US" b="1" dirty="0"/>
              <a:t>    from </a:t>
            </a:r>
          </a:p>
          <a:p>
            <a:pPr algn="ctr">
              <a:defRPr/>
            </a:pPr>
            <a:r>
              <a:rPr lang="en-US" b="1" dirty="0"/>
              <a:t>    source </a:t>
            </a:r>
          </a:p>
          <a:p>
            <a:pPr algn="ctr">
              <a:defRPr/>
            </a:pPr>
            <a:r>
              <a:rPr lang="en-US" b="1" dirty="0"/>
              <a:t>    systems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219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      Data</a:t>
            </a:r>
          </a:p>
          <a:p>
            <a:pPr algn="ctr">
              <a:defRPr/>
            </a:pPr>
            <a:r>
              <a:rPr lang="en-US" b="1" dirty="0"/>
              <a:t>         Movement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5146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      Data </a:t>
            </a:r>
          </a:p>
          <a:p>
            <a:pPr algn="ctr">
              <a:defRPr/>
            </a:pPr>
            <a:r>
              <a:rPr lang="en-US" b="1" dirty="0"/>
              <a:t>          Transfor-</a:t>
            </a:r>
          </a:p>
          <a:p>
            <a:pPr algn="ctr">
              <a:defRPr/>
            </a:pPr>
            <a:r>
              <a:rPr lang="en-US" b="1" dirty="0"/>
              <a:t>        mation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1054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         Data </a:t>
            </a:r>
          </a:p>
          <a:p>
            <a:pPr algn="ctr">
              <a:defRPr/>
            </a:pPr>
            <a:r>
              <a:rPr lang="en-US" b="1" dirty="0"/>
              <a:t>         Loading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4008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      Index</a:t>
            </a:r>
          </a:p>
          <a:p>
            <a:pPr algn="ctr">
              <a:defRPr/>
            </a:pPr>
            <a:r>
              <a:rPr lang="en-US" b="1" dirty="0"/>
              <a:t>       Mainte-</a:t>
            </a:r>
          </a:p>
          <a:p>
            <a:pPr algn="ctr">
              <a:defRPr/>
            </a:pPr>
            <a:r>
              <a:rPr lang="en-US" b="1" dirty="0"/>
              <a:t>      </a:t>
            </a:r>
            <a:r>
              <a:rPr lang="en-US" b="1" dirty="0" err="1"/>
              <a:t>nance</a:t>
            </a:r>
            <a:endParaRPr lang="en-US" b="1" dirty="0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7696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      Statistics</a:t>
            </a:r>
          </a:p>
          <a:p>
            <a:pPr algn="ctr">
              <a:defRPr/>
            </a:pPr>
            <a:r>
              <a:rPr lang="en-US" b="1"/>
              <a:t>        Collection</a:t>
            </a: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38100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         Data </a:t>
            </a:r>
          </a:p>
          <a:p>
            <a:pPr algn="ctr">
              <a:defRPr/>
            </a:pPr>
            <a:r>
              <a:rPr lang="en-US" b="1"/>
              <a:t>       Cleansing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0" y="762000"/>
            <a:ext cx="91440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ETL is independent yet interrelated steps.</a:t>
            </a:r>
          </a:p>
          <a:p>
            <a:pPr algn="ctr"/>
            <a:endParaRPr lang="en-US" sz="1200" dirty="0"/>
          </a:p>
          <a:p>
            <a:pPr algn="ctr"/>
            <a:r>
              <a:rPr lang="en-US" sz="2400" dirty="0"/>
              <a:t>It is important to look at the big picture.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Data acquisition time may include… </a:t>
            </a:r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>
            <a:off x="3810000" y="5257800"/>
            <a:ext cx="4572000" cy="650875"/>
            <a:chOff x="2400" y="3840"/>
            <a:chExt cx="2880" cy="41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400" y="3917"/>
              <a:ext cx="943" cy="33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800">
                  <a:latin typeface="Verdana" pitchFamily="34" charset="0"/>
                </a:rPr>
                <a:t>Backup</a:t>
              </a: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360" y="3840"/>
              <a:ext cx="1920" cy="344"/>
            </a:xfrm>
            <a:custGeom>
              <a:avLst/>
              <a:gdLst>
                <a:gd name="T0" fmla="*/ 1920 w 1920"/>
                <a:gd name="T1" fmla="*/ 0 h 344"/>
                <a:gd name="T2" fmla="*/ 1296 w 1920"/>
                <a:gd name="T3" fmla="*/ 288 h 344"/>
                <a:gd name="T4" fmla="*/ 0 w 1920"/>
                <a:gd name="T5" fmla="*/ 336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344">
                  <a:moveTo>
                    <a:pt x="1920" y="0"/>
                  </a:moveTo>
                  <a:cubicBezTo>
                    <a:pt x="1768" y="116"/>
                    <a:pt x="1616" y="232"/>
                    <a:pt x="1296" y="288"/>
                  </a:cubicBezTo>
                  <a:cubicBezTo>
                    <a:pt x="976" y="344"/>
                    <a:pt x="488" y="340"/>
                    <a:pt x="0" y="33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14400" y="6019800"/>
            <a:ext cx="7544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Back-up is a major task, it is a Data Warehouse not a cube</a:t>
            </a:r>
          </a:p>
        </p:txBody>
      </p:sp>
    </p:spTree>
    <p:extLst>
      <p:ext uri="{BB962C8B-B14F-4D97-AF65-F5344CB8AC3E}">
        <p14:creationId xmlns:p14="http://schemas.microsoft.com/office/powerpoint/2010/main" val="738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build="p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6248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/>
              <a:t>ETL is often a complex combination of process and technology that consumes a significant portion of the data warehouse development efforts and requires the skills of business analysts, database designers, and application developers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/>
              <a:t>It is not a one time event as new data is added to the Data Warehouse periodically – i.e. monthly, daily, hourly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/>
              <a:t>Because ETL is an integral, ongoing, and recurring part of a data warehouse. It may be: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Automated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Well documented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Easily changeable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/>
              <a:t>When defining ETL for a data warehouse, it is important to think of ETL as a process, not a physical implementation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029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2000</Words>
  <Application>Microsoft Office PowerPoint</Application>
  <PresentationFormat>On-screen Show (4:3)</PresentationFormat>
  <Paragraphs>266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Clip</vt:lpstr>
      <vt:lpstr>Unit 4 : Data Warehousing Technologies and Implementation</vt:lpstr>
      <vt:lpstr>Introduction</vt:lpstr>
      <vt:lpstr>Extract, Transform and Load (ETL)  Definition </vt:lpstr>
      <vt:lpstr>PowerPoint Presentation</vt:lpstr>
      <vt:lpstr>ETL Overview</vt:lpstr>
      <vt:lpstr>ETL Overview</vt:lpstr>
      <vt:lpstr>PowerPoint Presentation</vt:lpstr>
      <vt:lpstr>PowerPoint Presentation</vt:lpstr>
      <vt:lpstr>PowerPoint Presentation</vt:lpstr>
      <vt:lpstr>Extraction, Transformation, and Loading (ETL) Processes</vt:lpstr>
      <vt:lpstr>Data Extraction</vt:lpstr>
      <vt:lpstr>PowerPoint Presentation</vt:lpstr>
      <vt:lpstr>PowerPoint Presentation</vt:lpstr>
      <vt:lpstr>PowerPoint Presentation</vt:lpstr>
      <vt:lpstr>Some ETL Tools</vt:lpstr>
      <vt:lpstr>Data Cleansing</vt:lpstr>
      <vt:lpstr>Data Cleansing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“Dirty” Data</vt:lpstr>
      <vt:lpstr>PowerPoint Presentation</vt:lpstr>
      <vt:lpstr>Inconsistent Data Representations</vt:lpstr>
      <vt:lpstr>PowerPoint Presentation</vt:lpstr>
      <vt:lpstr>Data Transformation</vt:lpstr>
      <vt:lpstr>Data Transformation</vt:lpstr>
      <vt:lpstr>PowerPoint Presentation</vt:lpstr>
      <vt:lpstr>PowerPoint Presentation</vt:lpstr>
      <vt:lpstr>PowerPoint Presentation</vt:lpstr>
      <vt:lpstr>Data Loading</vt:lpstr>
      <vt:lpstr>Data Loading</vt:lpstr>
      <vt:lpstr>PowerPoint Presentation</vt:lpstr>
      <vt:lpstr>PowerPoint Presentation</vt:lpstr>
      <vt:lpstr>Data Refreshing</vt:lpstr>
      <vt:lpstr>Data Refreshing</vt:lpstr>
      <vt:lpstr>When to Refresh?</vt:lpstr>
      <vt:lpstr>Refresh Techniques</vt:lpstr>
      <vt:lpstr>ETL vs. ELT</vt:lpstr>
      <vt:lpstr>PowerPoint Presentation</vt:lpstr>
      <vt:lpstr>Thank you !!!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</dc:creator>
  <cp:lastModifiedBy>User</cp:lastModifiedBy>
  <cp:revision>269</cp:revision>
  <cp:lastPrinted>2018-01-15T08:21:46Z</cp:lastPrinted>
  <dcterms:created xsi:type="dcterms:W3CDTF">2006-08-16T00:00:00Z</dcterms:created>
  <dcterms:modified xsi:type="dcterms:W3CDTF">2018-06-10T02:55:19Z</dcterms:modified>
</cp:coreProperties>
</file>