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7"/>
  </p:handoutMasterIdLst>
  <p:sldIdLst>
    <p:sldId id="260" r:id="rId2"/>
    <p:sldId id="357" r:id="rId3"/>
    <p:sldId id="363" r:id="rId4"/>
    <p:sldId id="364" r:id="rId5"/>
    <p:sldId id="369" r:id="rId6"/>
    <p:sldId id="365" r:id="rId7"/>
    <p:sldId id="366" r:id="rId8"/>
    <p:sldId id="367" r:id="rId9"/>
    <p:sldId id="370" r:id="rId10"/>
    <p:sldId id="368" r:id="rId11"/>
    <p:sldId id="371" r:id="rId12"/>
    <p:sldId id="372" r:id="rId13"/>
    <p:sldId id="375" r:id="rId14"/>
    <p:sldId id="373" r:id="rId15"/>
    <p:sldId id="374" r:id="rId16"/>
    <p:sldId id="376" r:id="rId17"/>
    <p:sldId id="377" r:id="rId18"/>
    <p:sldId id="378" r:id="rId19"/>
    <p:sldId id="379" r:id="rId20"/>
    <p:sldId id="380" r:id="rId21"/>
    <p:sldId id="284" r:id="rId22"/>
    <p:sldId id="285" r:id="rId23"/>
    <p:sldId id="305" r:id="rId24"/>
    <p:sldId id="381" r:id="rId25"/>
    <p:sldId id="311" r:id="rId26"/>
    <p:sldId id="286" r:id="rId27"/>
    <p:sldId id="287" r:id="rId28"/>
    <p:sldId id="317" r:id="rId29"/>
    <p:sldId id="312" r:id="rId30"/>
    <p:sldId id="278" r:id="rId31"/>
    <p:sldId id="382" r:id="rId32"/>
    <p:sldId id="383" r:id="rId33"/>
    <p:sldId id="274" r:id="rId34"/>
    <p:sldId id="384" r:id="rId35"/>
    <p:sldId id="385" r:id="rId36"/>
    <p:sldId id="386" r:id="rId37"/>
    <p:sldId id="349" r:id="rId38"/>
    <p:sldId id="348" r:id="rId39"/>
    <p:sldId id="350" r:id="rId40"/>
    <p:sldId id="351" r:id="rId41"/>
    <p:sldId id="279" r:id="rId42"/>
    <p:sldId id="387" r:id="rId43"/>
    <p:sldId id="388" r:id="rId44"/>
    <p:sldId id="280" r:id="rId45"/>
    <p:sldId id="358" r:id="rId46"/>
    <p:sldId id="389" r:id="rId47"/>
    <p:sldId id="359" r:id="rId48"/>
    <p:sldId id="271" r:id="rId49"/>
    <p:sldId id="291" r:id="rId50"/>
    <p:sldId id="292" r:id="rId51"/>
    <p:sldId id="296" r:id="rId52"/>
    <p:sldId id="298" r:id="rId53"/>
    <p:sldId id="307" r:id="rId54"/>
    <p:sldId id="360" r:id="rId55"/>
    <p:sldId id="390" r:id="rId56"/>
    <p:sldId id="361" r:id="rId57"/>
    <p:sldId id="391" r:id="rId58"/>
    <p:sldId id="288" r:id="rId59"/>
    <p:sldId id="290" r:id="rId60"/>
    <p:sldId id="289" r:id="rId61"/>
    <p:sldId id="272" r:id="rId62"/>
    <p:sldId id="322" r:id="rId63"/>
    <p:sldId id="295" r:id="rId64"/>
    <p:sldId id="362" r:id="rId65"/>
    <p:sldId id="392" r:id="rId66"/>
    <p:sldId id="293" r:id="rId67"/>
    <p:sldId id="297" r:id="rId68"/>
    <p:sldId id="308" r:id="rId69"/>
    <p:sldId id="309" r:id="rId70"/>
    <p:sldId id="263" r:id="rId71"/>
    <p:sldId id="355" r:id="rId72"/>
    <p:sldId id="356" r:id="rId73"/>
    <p:sldId id="325" r:id="rId74"/>
    <p:sldId id="327" r:id="rId75"/>
    <p:sldId id="395" r:id="rId76"/>
    <p:sldId id="329" r:id="rId77"/>
    <p:sldId id="396" r:id="rId78"/>
    <p:sldId id="328" r:id="rId79"/>
    <p:sldId id="282" r:id="rId80"/>
    <p:sldId id="326" r:id="rId81"/>
    <p:sldId id="313" r:id="rId82"/>
    <p:sldId id="314" r:id="rId83"/>
    <p:sldId id="330" r:id="rId84"/>
    <p:sldId id="397" r:id="rId85"/>
    <p:sldId id="331" r:id="rId86"/>
    <p:sldId id="398" r:id="rId87"/>
    <p:sldId id="332" r:id="rId88"/>
    <p:sldId id="267" r:id="rId89"/>
    <p:sldId id="393" r:id="rId90"/>
    <p:sldId id="315" r:id="rId91"/>
    <p:sldId id="399" r:id="rId92"/>
    <p:sldId id="283" r:id="rId93"/>
    <p:sldId id="394" r:id="rId94"/>
    <p:sldId id="333" r:id="rId95"/>
    <p:sldId id="259" r:id="rId9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1" autoAdjust="0"/>
  </p:normalViewPr>
  <p:slideViewPr>
    <p:cSldViewPr>
      <p:cViewPr>
        <p:scale>
          <a:sx n="73" d="100"/>
          <a:sy n="73" d="100"/>
        </p:scale>
        <p:origin x="-12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198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EC5C0AF-8730-447B-A580-A3589E2A2E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Data Mining &amp; Data Warehousing (Unit 5)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D3EFA70-D1DD-4A4C-B4A0-3B1F6C0BAC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9E617-73D2-4D3F-BE5F-A0552D8ACE1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25DADC2-39AB-4AD9-A561-E05FEEAD6E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Prepared By: Er. Milan Chikanbanjar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F3B3FF-69A7-4DCC-914F-5B74BC58CF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6E94D-7683-4BAD-9118-622D2416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0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3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e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219202"/>
            <a:ext cx="8686800" cy="2666999"/>
          </a:xfrm>
        </p:spPr>
        <p:txBody>
          <a:bodyPr>
            <a:noAutofit/>
          </a:bodyPr>
          <a:lstStyle/>
          <a:p>
            <a:r>
              <a:rPr lang="en-US" sz="4800" b="1" dirty="0"/>
              <a:t>Chapter 5 :</a:t>
            </a:r>
            <a:br>
              <a:rPr lang="en-US" sz="4800" b="1" dirty="0"/>
            </a:br>
            <a:r>
              <a:rPr lang="en-US" sz="4800" b="1" dirty="0"/>
              <a:t> </a:t>
            </a:r>
            <a:r>
              <a:rPr lang="en-US" sz="5400" b="1" dirty="0"/>
              <a:t>Data Warehouse to Data Mining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557368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6096000"/>
          </a:xfrm>
        </p:spPr>
        <p:txBody>
          <a:bodyPr>
            <a:normAutofit/>
          </a:bodyPr>
          <a:lstStyle/>
          <a:p>
            <a:pPr marL="609600" indent="-609600" algn="just">
              <a:buNone/>
            </a:pP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End-User Access Tools: </a:t>
            </a:r>
          </a:p>
          <a:p>
            <a:pPr algn="just"/>
            <a:r>
              <a:rPr lang="en-GB" dirty="0"/>
              <a:t>The principal purpose of data warehousing is to provide information to business users for strategic decision-making. </a:t>
            </a:r>
          </a:p>
          <a:p>
            <a:pPr algn="just"/>
            <a:r>
              <a:rPr lang="en-GB" dirty="0"/>
              <a:t>Users interact with the warehouse using end-user access tools. </a:t>
            </a:r>
          </a:p>
          <a:p>
            <a:pPr algn="just"/>
            <a:r>
              <a:rPr lang="en-GB" dirty="0"/>
              <a:t>There are three main groups of access tools:  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GB" dirty="0"/>
              <a:t>Data reporting, query tools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GB" dirty="0"/>
              <a:t>Online analytical processing (OLAP) tools  </a:t>
            </a:r>
            <a:endParaRPr lang="en-GB" i="1" dirty="0"/>
          </a:p>
          <a:p>
            <a:pPr marL="857250" lvl="1" indent="-457200" algn="just">
              <a:buFont typeface="+mj-lt"/>
              <a:buAutoNum type="arabicPeriod"/>
            </a:pPr>
            <a:r>
              <a:rPr lang="en-GB" dirty="0"/>
              <a:t>Data mining tools </a:t>
            </a:r>
            <a:endParaRPr lang="en-GB" i="1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3914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Design of a Data Warehouse: Three Data Warehouse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41020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v"/>
            </a:pPr>
            <a:r>
              <a:rPr lang="en-US" sz="2000" b="1" dirty="0">
                <a:solidFill>
                  <a:schemeClr val="hlink"/>
                </a:solidFill>
              </a:rPr>
              <a:t>Enterprise warehouse</a:t>
            </a:r>
            <a:endParaRPr lang="en-US" sz="2000" b="1" dirty="0"/>
          </a:p>
          <a:p>
            <a:pPr lvl="1" algn="just">
              <a:lnSpc>
                <a:spcPct val="110000"/>
              </a:lnSpc>
              <a:spcBef>
                <a:spcPct val="10000"/>
              </a:spcBef>
            </a:pPr>
            <a:r>
              <a:rPr lang="en-US" sz="2000" dirty="0"/>
              <a:t>collects all of the information about subjects spanning the entire organization</a:t>
            </a:r>
          </a:p>
          <a:p>
            <a:pPr lvl="1" algn="just">
              <a:lnSpc>
                <a:spcPct val="110000"/>
              </a:lnSpc>
              <a:spcBef>
                <a:spcPct val="10000"/>
              </a:spcBef>
            </a:pPr>
            <a:r>
              <a:rPr lang="en-US" sz="2000" dirty="0"/>
              <a:t>top down approach</a:t>
            </a:r>
          </a:p>
          <a:p>
            <a:pPr lvl="1" algn="just">
              <a:lnSpc>
                <a:spcPct val="110000"/>
              </a:lnSpc>
              <a:spcBef>
                <a:spcPct val="10000"/>
              </a:spcBef>
            </a:pPr>
            <a:r>
              <a:rPr lang="en-US" sz="2000" dirty="0"/>
              <a:t>the W. </a:t>
            </a:r>
            <a:r>
              <a:rPr lang="en-US" sz="2000" dirty="0" err="1"/>
              <a:t>Inmon</a:t>
            </a:r>
            <a:r>
              <a:rPr lang="en-US" sz="2000" dirty="0"/>
              <a:t> methodology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v"/>
            </a:pPr>
            <a:r>
              <a:rPr lang="en-US" sz="2000" b="1" dirty="0">
                <a:solidFill>
                  <a:schemeClr val="hlink"/>
                </a:solidFill>
              </a:rPr>
              <a:t>Data Mart</a:t>
            </a:r>
            <a:endParaRPr lang="en-US" sz="2000" b="1" dirty="0"/>
          </a:p>
          <a:p>
            <a:pPr lvl="1" algn="just">
              <a:lnSpc>
                <a:spcPct val="110000"/>
              </a:lnSpc>
              <a:spcBef>
                <a:spcPct val="10000"/>
              </a:spcBef>
            </a:pPr>
            <a:r>
              <a:rPr lang="en-US" sz="2000" dirty="0"/>
              <a:t>a subset of corporate-wide data that is of value to a specific groups of users.  Its scope is confined to specific, selected groups, such as marketing data mart</a:t>
            </a:r>
          </a:p>
          <a:p>
            <a:pPr lvl="2" algn="just">
              <a:lnSpc>
                <a:spcPct val="110000"/>
              </a:lnSpc>
              <a:spcBef>
                <a:spcPct val="10000"/>
              </a:spcBef>
            </a:pPr>
            <a:r>
              <a:rPr lang="en-US" sz="2000" dirty="0"/>
              <a:t>Independent vs. dependent (directly from warehouse) data mart</a:t>
            </a:r>
          </a:p>
          <a:p>
            <a:pPr lvl="2" algn="just">
              <a:lnSpc>
                <a:spcPct val="110000"/>
              </a:lnSpc>
              <a:spcBef>
                <a:spcPct val="10000"/>
              </a:spcBef>
            </a:pPr>
            <a:r>
              <a:rPr lang="en-US" sz="2000" dirty="0"/>
              <a:t>bottom up approach</a:t>
            </a:r>
          </a:p>
          <a:p>
            <a:pPr lvl="2" algn="just">
              <a:lnSpc>
                <a:spcPct val="110000"/>
              </a:lnSpc>
              <a:spcBef>
                <a:spcPct val="10000"/>
              </a:spcBef>
            </a:pPr>
            <a:r>
              <a:rPr lang="en-US" sz="2000" dirty="0"/>
              <a:t>the R. Kimball methodology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b="1" dirty="0">
                <a:solidFill>
                  <a:schemeClr val="hlink"/>
                </a:solidFill>
              </a:rPr>
              <a:t>Virtual warehouse</a:t>
            </a:r>
          </a:p>
          <a:p>
            <a:pPr lvl="1" algn="just">
              <a:lnSpc>
                <a:spcPct val="110000"/>
              </a:lnSpc>
              <a:spcBef>
                <a:spcPct val="10000"/>
              </a:spcBef>
            </a:pPr>
            <a:r>
              <a:rPr lang="en-US" sz="2000" dirty="0"/>
              <a:t>A set of views over operational databases</a:t>
            </a:r>
          </a:p>
          <a:p>
            <a:pPr lvl="1" algn="just">
              <a:lnSpc>
                <a:spcPct val="110000"/>
              </a:lnSpc>
              <a:spcBef>
                <a:spcPct val="10000"/>
              </a:spcBef>
            </a:pPr>
            <a:r>
              <a:rPr lang="en-US" sz="2000" dirty="0"/>
              <a:t>Only some of the possible summary views may be materialized</a:t>
            </a:r>
          </a:p>
        </p:txBody>
      </p:sp>
    </p:spTree>
    <p:extLst>
      <p:ext uri="{BB962C8B-B14F-4D97-AF65-F5344CB8AC3E}">
        <p14:creationId xmlns:p14="http://schemas.microsoft.com/office/powerpoint/2010/main" val="298228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512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The Data Mart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/>
              <a:t>The most common approach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/>
              <a:t>Begins with a single mart and architected marts are added over time for more subject areas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/>
              <a:t>Relatively inexpensive and easy to implement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/>
              <a:t>Can be used as a proof of concept for data warehousing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/>
              <a:t>Can postpone difficult decisions and activities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/>
              <a:t>Requires an overall integration plan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/>
              <a:t>The key is to have an overall plan, processes, and technologies for integrating the different marts. 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/>
              <a:t>The marts may be logically rather than physically separate.</a:t>
            </a:r>
          </a:p>
        </p:txBody>
      </p:sp>
    </p:spTree>
    <p:extLst>
      <p:ext uri="{BB962C8B-B14F-4D97-AF65-F5344CB8AC3E}">
        <p14:creationId xmlns:p14="http://schemas.microsoft.com/office/powerpoint/2010/main" val="377492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E19D71-9DBF-4BC7-BC05-60103DC80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>
            <a:noAutofit/>
          </a:bodyPr>
          <a:lstStyle/>
          <a:p>
            <a:pPr lvl="0" algn="just"/>
            <a:r>
              <a:rPr lang="en-US" sz="2800" dirty="0"/>
              <a:t>Data Mart is a subset of the information content of a data warehouse that is stored in its own database.</a:t>
            </a:r>
          </a:p>
          <a:p>
            <a:pPr lvl="0" algn="just"/>
            <a:r>
              <a:rPr lang="en-US" sz="2800" dirty="0"/>
              <a:t>Data mart may or may not be sourced from an enterprise data warehouse i.e. it could have been directly populated from source data.</a:t>
            </a:r>
          </a:p>
          <a:p>
            <a:pPr lvl="0" algn="just"/>
            <a:r>
              <a:rPr lang="en-US" sz="2800" dirty="0"/>
              <a:t>Data mart can improve query performance simply by reducing the volume of data that needs to be scanned to satisfy the query.</a:t>
            </a:r>
          </a:p>
          <a:p>
            <a:pPr lvl="0" algn="just"/>
            <a:r>
              <a:rPr lang="en-US" sz="2800" dirty="0"/>
              <a:t>Data marts are created along functional level to reduce the likelihood of queries requiring data outside the mart.</a:t>
            </a:r>
          </a:p>
          <a:p>
            <a:pPr lvl="0" algn="just"/>
            <a:r>
              <a:rPr lang="en-US" sz="2800" dirty="0"/>
              <a:t>Data marts may help in multiple queries or tools to access data by creating their own internal database structures.</a:t>
            </a:r>
          </a:p>
          <a:p>
            <a:pPr lvl="0" algn="just"/>
            <a:r>
              <a:rPr lang="en-US" sz="2800" dirty="0"/>
              <a:t>E.g.: Departmental Store, Banking System.</a:t>
            </a:r>
          </a:p>
        </p:txBody>
      </p:sp>
    </p:spTree>
    <p:extLst>
      <p:ext uri="{BB962C8B-B14F-4D97-AF65-F5344CB8AC3E}">
        <p14:creationId xmlns:p14="http://schemas.microsoft.com/office/powerpoint/2010/main" val="338669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Enterprise Warehouse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410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/>
              <a:t>A comprehensive warehouse is built initially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/>
              <a:t>An initial dependent data mart is built using a subset of the data in the warehouse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/>
              <a:t>Additional data marts are built using subsets of the data in the warehouse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/>
              <a:t>Like all complex projects, it is expensive, time consuming, and prone to failure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/>
              <a:t>When successful, it results in an integrated, scalable warehouse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/>
              <a:t>Even with the enterprise-wide strategy, the warehouse is developed in phases and each phase should be designed to deliver business value.</a:t>
            </a:r>
          </a:p>
        </p:txBody>
      </p:sp>
    </p:spTree>
    <p:extLst>
      <p:ext uri="{BB962C8B-B14F-4D97-AF65-F5344CB8AC3E}">
        <p14:creationId xmlns:p14="http://schemas.microsoft.com/office/powerpoint/2010/main" val="369896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69342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Data Warehouse Development: A Recommended Approach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6172200"/>
            <a:ext cx="77724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0" y="6172202"/>
            <a:ext cx="635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b="1">
                <a:latin typeface="Times New Roman" charset="0"/>
              </a:rPr>
              <a:t>Define a high-level corporate data model</a:t>
            </a:r>
            <a:endParaRPr lang="en-US" sz="2400">
              <a:latin typeface="Times New Roman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19200" y="4038600"/>
            <a:ext cx="1295400" cy="762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371602" y="4038602"/>
            <a:ext cx="1082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400" b="1">
                <a:latin typeface="Times New Roman" charset="0"/>
              </a:rPr>
              <a:t>Data Mart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2514600" y="4343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2667000" y="43434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124200" y="4038600"/>
            <a:ext cx="1295400" cy="762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276602" y="4038602"/>
            <a:ext cx="1082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400" b="1">
                <a:latin typeface="Times New Roman" charset="0"/>
              </a:rPr>
              <a:t>Data Mart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4419600" y="4343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4572000" y="43434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V="1">
            <a:off x="3657600" y="48006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1828800" y="48006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2133600" y="2362200"/>
            <a:ext cx="1752600" cy="990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638800" y="3810000"/>
            <a:ext cx="1981200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5410200" y="1600200"/>
            <a:ext cx="24384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3886200" y="2819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4953000" y="2819400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5257800" y="43434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52578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1828800" y="3352800"/>
            <a:ext cx="1066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3352800" y="2133600"/>
            <a:ext cx="2057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 flipV="1">
            <a:off x="3048000" y="3352800"/>
            <a:ext cx="762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V="1">
            <a:off x="6629400" y="51054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V="1">
            <a:off x="6553200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2133600" y="2362202"/>
            <a:ext cx="1905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Times New Roman" charset="0"/>
              </a:rPr>
              <a:t>Distributed Data Marts</a:t>
            </a:r>
            <a:endParaRPr lang="en-US" sz="2400">
              <a:latin typeface="Times New Roman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5486400" y="1828802"/>
            <a:ext cx="236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charset="0"/>
              </a:rPr>
              <a:t>Multi-Tier Data Warehouse</a:t>
            </a:r>
            <a:endParaRPr lang="en-US" sz="2000" b="1">
              <a:latin typeface="Times New Roman" charset="0"/>
            </a:endParaRP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5791200" y="3886202"/>
            <a:ext cx="1752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charset="0"/>
              </a:rPr>
              <a:t>Enterprise Data Warehouse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4495800" y="5486402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Times New Roman" charset="0"/>
              </a:rPr>
              <a:t>Model refinement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charset="0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1066800" y="5486402"/>
            <a:ext cx="193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charset="0"/>
              </a:rPr>
              <a:t>Model refinement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1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230B5-D03F-4762-B46F-C0F27FC3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mining Architecture: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24C1CA-320A-47AF-8121-B8EF4C4B4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18B9D95-3D8A-4927-B4C0-40F1823A837F}"/>
              </a:ext>
            </a:extLst>
          </p:cNvPr>
          <p:cNvPicPr/>
          <p:nvPr/>
        </p:nvPicPr>
        <p:blipFill>
          <a:blip r:embed="rId2">
            <a:grayscl/>
            <a:lum bright="-20000" contrast="40000"/>
          </a:blip>
          <a:srcRect/>
          <a:stretch>
            <a:fillRect/>
          </a:stretch>
        </p:blipFill>
        <p:spPr bwMode="auto">
          <a:xfrm>
            <a:off x="457200" y="838200"/>
            <a:ext cx="8229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4987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088340-A90C-45ED-A6BE-2855BB0C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dirty="0"/>
              <a:t>Major 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FBAA57-CE9E-4786-8079-D43A2CE2E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608638"/>
          </a:xfrm>
        </p:spPr>
        <p:txBody>
          <a:bodyPr>
            <a:normAutofit lnSpcReduction="10000"/>
          </a:bodyPr>
          <a:lstStyle/>
          <a:p>
            <a:pPr marL="609600" indent="-609600" algn="just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Database, data warehouse, World Wide Web, or other information repository: </a:t>
            </a:r>
          </a:p>
          <a:p>
            <a:pPr lvl="0"/>
            <a:r>
              <a:rPr lang="en-US" dirty="0"/>
              <a:t>This is one or a set of databases, data warehouses, spreadsheets, or other kinds of information repositories. </a:t>
            </a:r>
          </a:p>
          <a:p>
            <a:pPr lvl="0"/>
            <a:r>
              <a:rPr lang="en-US" dirty="0"/>
              <a:t>Data cleaning and data integration techniques may be performed on the data.</a:t>
            </a:r>
          </a:p>
          <a:p>
            <a:pPr marL="609600" indent="-609600" algn="just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Database or data warehouse server: </a:t>
            </a:r>
          </a:p>
          <a:p>
            <a:pPr lvl="0"/>
            <a:r>
              <a:rPr lang="en-US" dirty="0"/>
              <a:t>The database or data warehouse server is responsible for fetching the relevant data, based on the user’s data mining request.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2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71CFDF-FDED-46F4-BA82-D80EC20B7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4800"/>
            <a:ext cx="8382000" cy="6324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500" b="1" dirty="0">
                <a:solidFill>
                  <a:schemeClr val="accent5">
                    <a:lumMod val="75000"/>
                  </a:schemeClr>
                </a:solidFill>
              </a:rPr>
              <a:t>Knowledge base: </a:t>
            </a:r>
          </a:p>
          <a:p>
            <a:pPr algn="just"/>
            <a:r>
              <a:rPr lang="en-US" dirty="0"/>
              <a:t>This is the domain knowledge that is used to guide the search or evaluate the interestingness of resulting patterns. </a:t>
            </a:r>
          </a:p>
          <a:p>
            <a:pPr algn="just"/>
            <a:r>
              <a:rPr lang="en-US" dirty="0"/>
              <a:t>Such knowledge can include concept hierarchies, used to organize attributes or attribute values into different levels of abstraction. </a:t>
            </a:r>
          </a:p>
          <a:p>
            <a:pPr algn="just"/>
            <a:r>
              <a:rPr lang="en-US" sz="3500" b="1" dirty="0">
                <a:solidFill>
                  <a:schemeClr val="accent5">
                    <a:lumMod val="75000"/>
                  </a:schemeClr>
                </a:solidFill>
              </a:rPr>
              <a:t>Data mining engine: </a:t>
            </a:r>
          </a:p>
          <a:p>
            <a:pPr algn="just"/>
            <a:r>
              <a:rPr lang="en-US" dirty="0"/>
              <a:t>This is essential to the data mining system and ideally consists of a set of functional modules for tasks such as characterization, association and correlation analysis, classification, prediction, cluster analysis, outlier analysis, and evolution analysis.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5D3E2A-0ECA-4C7E-B4B0-F1D74215E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8600"/>
            <a:ext cx="8305800" cy="6400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Pattern evaluation module: </a:t>
            </a:r>
          </a:p>
          <a:p>
            <a:pPr algn="just"/>
            <a:r>
              <a:rPr lang="en-US" dirty="0"/>
              <a:t>This component typically employs interestingness measures and interacts with the data mining modules so as to focus the search toward interesting patterns. </a:t>
            </a:r>
          </a:p>
          <a:p>
            <a:pPr algn="just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User interface: </a:t>
            </a:r>
          </a:p>
          <a:p>
            <a:pPr algn="just"/>
            <a:r>
              <a:rPr lang="en-US" dirty="0"/>
              <a:t>This module communicates between users and the data mining system, allowing the user to interact with the system by specifying a data mining query or task, providing information to help focus the search, and performing exploratory data mining based on the intermediate data mining results. </a:t>
            </a:r>
          </a:p>
        </p:txBody>
      </p:sp>
    </p:spTree>
    <p:extLst>
      <p:ext uri="{BB962C8B-B14F-4D97-AF65-F5344CB8AC3E}">
        <p14:creationId xmlns:p14="http://schemas.microsoft.com/office/powerpoint/2010/main" val="412264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</a:rPr>
              <a:t>Data Warehouse Architecture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1571C77-4D53-4AFB-831E-58BC19CAA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61921F-A44E-4C27-BA61-CDECECF08370}"/>
              </a:ext>
            </a:extLst>
          </p:cNvPr>
          <p:cNvPicPr/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44564"/>
            <a:ext cx="8229600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73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4CF503-B4EE-48D5-9D12-B7E70F49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78276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OLAP (Online Analytical Processing) Architecture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9F2550-043A-4C8A-B774-FE95474E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2"/>
            <a:ext cx="8229600" cy="4068763"/>
          </a:xfrm>
        </p:spPr>
        <p:txBody>
          <a:bodyPr>
            <a:normAutofit/>
          </a:bodyPr>
          <a:lstStyle/>
          <a:p>
            <a:r>
              <a:rPr lang="en-US" sz="3600" dirty="0"/>
              <a:t>The term OLAP or online analytical processing was introduced in a paper entitled "Providing Analytical processing to User Analysts," by Dr. E. R Codd, the acknowledged "father" of the relational database model. </a:t>
            </a:r>
          </a:p>
        </p:txBody>
      </p:sp>
    </p:spTree>
    <p:extLst>
      <p:ext uri="{BB962C8B-B14F-4D97-AF65-F5344CB8AC3E}">
        <p14:creationId xmlns:p14="http://schemas.microsoft.com/office/powerpoint/2010/main" val="331650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400800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/>
              <a:t>OLAP</a:t>
            </a:r>
            <a:r>
              <a:rPr lang="en-US" sz="3600" dirty="0"/>
              <a:t> provides you with a very good view of </a:t>
            </a:r>
            <a:r>
              <a:rPr lang="en-US" sz="3600" i="1" dirty="0"/>
              <a:t>what is happening</a:t>
            </a:r>
            <a:r>
              <a:rPr lang="en-US" sz="3600" dirty="0"/>
              <a:t>, but can not predict </a:t>
            </a:r>
            <a:r>
              <a:rPr lang="en-US" sz="3600" i="1" dirty="0"/>
              <a:t>what will happen</a:t>
            </a:r>
            <a:r>
              <a:rPr lang="en-US" sz="3600" dirty="0"/>
              <a:t> </a:t>
            </a:r>
            <a:r>
              <a:rPr lang="en-US" sz="3600" i="1" dirty="0"/>
              <a:t>in the future </a:t>
            </a:r>
            <a:r>
              <a:rPr lang="en-US" sz="3600" dirty="0"/>
              <a:t>or </a:t>
            </a:r>
            <a:r>
              <a:rPr lang="en-US" sz="3600" i="1" dirty="0"/>
              <a:t>why it is happening</a:t>
            </a:r>
            <a:r>
              <a:rPr lang="en-US" sz="3600" dirty="0"/>
              <a:t>.</a:t>
            </a:r>
          </a:p>
          <a:p>
            <a:pPr algn="just"/>
            <a:r>
              <a:rPr lang="en-US" sz="3600" b="1" dirty="0"/>
              <a:t>OLAP</a:t>
            </a:r>
            <a:r>
              <a:rPr lang="en-US" sz="3600" dirty="0"/>
              <a:t> is a term used to describe the analysis of complex data from the data warehouse.</a:t>
            </a:r>
          </a:p>
          <a:p>
            <a:pPr algn="just"/>
            <a:r>
              <a:rPr lang="en-US" sz="3600" b="1" dirty="0"/>
              <a:t>OLAP</a:t>
            </a:r>
            <a:r>
              <a:rPr lang="en-US" sz="3600" dirty="0"/>
              <a:t> is an advanced data analysis environment that supports decision making, business modeling, and operations research activities.</a:t>
            </a:r>
          </a:p>
          <a:p>
            <a:pPr algn="just"/>
            <a:endParaRPr lang="en-US" sz="3600" dirty="0"/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2494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64008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cs typeface="Times New Roman" pitchFamily="18" charset="0"/>
              </a:rPr>
              <a:t>Can easily answer ‘</a:t>
            </a:r>
            <a:r>
              <a:rPr lang="en-US" dirty="0">
                <a:solidFill>
                  <a:srgbClr val="0070C0"/>
                </a:solidFill>
                <a:cs typeface="Times New Roman" pitchFamily="18" charset="0"/>
              </a:rPr>
              <a:t>who</a:t>
            </a:r>
            <a:r>
              <a:rPr lang="en-US" dirty="0">
                <a:cs typeface="Times New Roman" pitchFamily="18" charset="0"/>
              </a:rPr>
              <a:t>?’ and ‘</a:t>
            </a:r>
            <a:r>
              <a:rPr lang="en-US" dirty="0">
                <a:solidFill>
                  <a:srgbClr val="0070C0"/>
                </a:solidFill>
                <a:cs typeface="Times New Roman" pitchFamily="18" charset="0"/>
              </a:rPr>
              <a:t>what</a:t>
            </a:r>
            <a:r>
              <a:rPr lang="en-US" dirty="0">
                <a:cs typeface="Times New Roman" pitchFamily="18" charset="0"/>
              </a:rPr>
              <a:t>?’ questions, however, ability to answer ‘</a:t>
            </a:r>
            <a:r>
              <a:rPr lang="en-US" dirty="0">
                <a:solidFill>
                  <a:srgbClr val="0070C0"/>
                </a:solidFill>
                <a:cs typeface="Times New Roman" pitchFamily="18" charset="0"/>
              </a:rPr>
              <a:t>what if</a:t>
            </a:r>
            <a:r>
              <a:rPr lang="en-US" dirty="0">
                <a:cs typeface="Times New Roman" pitchFamily="18" charset="0"/>
              </a:rPr>
              <a:t>?’ and ‘</a:t>
            </a:r>
            <a:r>
              <a:rPr lang="en-US" dirty="0">
                <a:solidFill>
                  <a:srgbClr val="0070C0"/>
                </a:solidFill>
                <a:cs typeface="Times New Roman" pitchFamily="18" charset="0"/>
              </a:rPr>
              <a:t>why</a:t>
            </a:r>
            <a:r>
              <a:rPr lang="en-US" dirty="0">
                <a:cs typeface="Times New Roman" pitchFamily="18" charset="0"/>
              </a:rPr>
              <a:t>?’ type questions distinguishes OLAP from general-purpose query tools. </a:t>
            </a:r>
          </a:p>
          <a:p>
            <a:pPr algn="just"/>
            <a:r>
              <a:rPr lang="en-US" dirty="0">
                <a:cs typeface="Times New Roman" pitchFamily="18" charset="0"/>
              </a:rPr>
              <a:t>Enables users to gain a deeper understanding and knowledge about various aspects of their corporate data through fast, consistent, interactive access to a wide variety of possible views of the data. </a:t>
            </a:r>
          </a:p>
          <a:p>
            <a:pPr algn="just"/>
            <a:r>
              <a:rPr lang="en-US" dirty="0">
                <a:cs typeface="Times New Roman" pitchFamily="18" charset="0"/>
              </a:rPr>
              <a:t>Allows users to view corporate data in such a way that it is a better model of the true dimensionality of the enterprise.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63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77000"/>
          </a:xfrm>
        </p:spPr>
        <p:txBody>
          <a:bodyPr>
            <a:noAutofit/>
          </a:bodyPr>
          <a:lstStyle/>
          <a:p>
            <a:pPr marL="857250" lvl="1" indent="-457200" algn="just"/>
            <a:r>
              <a:rPr lang="en-US" sz="3200" dirty="0"/>
              <a:t>OLAP is a category of applications/technology for Collecting, managing, processing, and presenting multidimensional data for analysis and management purposes.</a:t>
            </a:r>
          </a:p>
          <a:p>
            <a:pPr marL="400050" lvl="1" indent="0" algn="just">
              <a:buNone/>
            </a:pPr>
            <a:endParaRPr lang="en-US" sz="2400" dirty="0"/>
          </a:p>
          <a:p>
            <a:pPr marL="457200" lvl="1" indent="0" algn="just">
              <a:spcBef>
                <a:spcPct val="50000"/>
              </a:spcBef>
              <a:buNone/>
            </a:pPr>
            <a:r>
              <a:rPr lang="en-US" sz="3200" dirty="0"/>
              <a:t>OLAP is </a:t>
            </a:r>
            <a:r>
              <a:rPr lang="en-US" sz="3200" b="1" dirty="0">
                <a:solidFill>
                  <a:srgbClr val="0070C0"/>
                </a:solidFill>
              </a:rPr>
              <a:t>FASMI</a:t>
            </a:r>
          </a:p>
          <a:p>
            <a:pPr marL="857250" lvl="1" indent="-457200" algn="just">
              <a:buFont typeface="Wingdings" pitchFamily="2" charset="2"/>
              <a:buChar char="Ø"/>
            </a:pPr>
            <a:r>
              <a:rPr lang="en-US" sz="3200" dirty="0"/>
              <a:t>Fast</a:t>
            </a:r>
          </a:p>
          <a:p>
            <a:pPr marL="857250" lvl="1" indent="-457200" algn="just">
              <a:buFont typeface="Wingdings" pitchFamily="2" charset="2"/>
              <a:buChar char="Ø"/>
            </a:pPr>
            <a:r>
              <a:rPr lang="en-US" sz="3200" dirty="0"/>
              <a:t>Analysis</a:t>
            </a:r>
          </a:p>
          <a:p>
            <a:pPr marL="857250" lvl="1" indent="-457200" algn="just">
              <a:buFont typeface="Wingdings" pitchFamily="2" charset="2"/>
              <a:buChar char="Ø"/>
            </a:pPr>
            <a:r>
              <a:rPr lang="en-US" sz="3200" dirty="0"/>
              <a:t>Shared</a:t>
            </a:r>
          </a:p>
          <a:p>
            <a:pPr marL="857250" lvl="1" indent="-457200" algn="just">
              <a:buFont typeface="Wingdings" pitchFamily="2" charset="2"/>
              <a:buChar char="Ø"/>
            </a:pPr>
            <a:r>
              <a:rPr lang="en-US" sz="3200" dirty="0"/>
              <a:t>Multidimensional</a:t>
            </a:r>
          </a:p>
          <a:p>
            <a:pPr marL="857250" lvl="1" indent="-457200" algn="just">
              <a:buFont typeface="Wingdings" pitchFamily="2" charset="2"/>
              <a:buChar char="Ø"/>
            </a:pPr>
            <a:r>
              <a:rPr lang="en-US" sz="3200" dirty="0"/>
              <a:t>Information</a:t>
            </a:r>
          </a:p>
          <a:p>
            <a:pPr marL="857250" lvl="1" indent="-457200" algn="just">
              <a:buFont typeface="Wingdings" pitchFamily="2" charset="2"/>
              <a:buChar char="Ø"/>
            </a:pPr>
            <a:endParaRPr lang="en-US" sz="2900" dirty="0"/>
          </a:p>
          <a:p>
            <a:pPr marL="400050" lvl="1" indent="0" algn="just">
              <a:buNone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535274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860033-29BE-41A2-B134-51A0C87E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Main characteristics of OLAP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7E861B-1960-4AB9-B3A9-980F7F247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28796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Multidimensional conceptual view </a:t>
            </a:r>
          </a:p>
          <a:p>
            <a:pPr lvl="0"/>
            <a:r>
              <a:rPr lang="en-US" dirty="0"/>
              <a:t>Multi user support</a:t>
            </a:r>
          </a:p>
          <a:p>
            <a:pPr lvl="0"/>
            <a:r>
              <a:rPr lang="en-US" dirty="0"/>
              <a:t>Accessibility </a:t>
            </a:r>
          </a:p>
          <a:p>
            <a:pPr lvl="0"/>
            <a:r>
              <a:rPr lang="en-US" dirty="0"/>
              <a:t>Storing</a:t>
            </a:r>
          </a:p>
          <a:p>
            <a:r>
              <a:rPr lang="en-US" dirty="0"/>
              <a:t>Uniform reporting performance</a:t>
            </a:r>
          </a:p>
          <a:p>
            <a:r>
              <a:rPr lang="en-US" dirty="0"/>
              <a:t>Facilitate interactive query and complex analysis for the users.</a:t>
            </a:r>
          </a:p>
          <a:p>
            <a:pPr lvl="0"/>
            <a:r>
              <a:rPr lang="en-US" dirty="0"/>
              <a:t>Provides ability to perform intricate calculations and comparisons.</a:t>
            </a:r>
          </a:p>
          <a:p>
            <a:pPr lvl="0"/>
            <a:r>
              <a:rPr lang="en-US" dirty="0"/>
              <a:t>Presents results in a number of meaningful ways, including charts and graphs.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84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OLAP and Data Mining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839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811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Examples of OLAP Applications in Various Functional Areas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5206"/>
            <a:ext cx="8409696" cy="340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024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94456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OLAP Benefits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5029200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cs typeface="Times New Roman" pitchFamily="18" charset="0"/>
              </a:rPr>
              <a:t>Increased productivity of end-users</a:t>
            </a:r>
            <a:r>
              <a:rPr lang="en-GB" sz="3600" dirty="0">
                <a:cs typeface="Times New Roman" pitchFamily="18" charset="0"/>
              </a:rPr>
              <a:t>.</a:t>
            </a:r>
            <a:endParaRPr lang="en-US" sz="3600" dirty="0">
              <a:cs typeface="Times New Roman" pitchFamily="18" charset="0"/>
            </a:endParaRPr>
          </a:p>
          <a:p>
            <a:pPr algn="just"/>
            <a:r>
              <a:rPr lang="en-US" sz="3600" dirty="0">
                <a:cs typeface="Times New Roman" pitchFamily="18" charset="0"/>
              </a:rPr>
              <a:t>Retention of organizational control over the integrity of corporate data.</a:t>
            </a:r>
          </a:p>
          <a:p>
            <a:pPr algn="just"/>
            <a:r>
              <a:rPr lang="en-US" sz="3600" dirty="0">
                <a:cs typeface="Times New Roman" pitchFamily="18" charset="0"/>
              </a:rPr>
              <a:t>Reduced query drag and network traffic on OLTP systems or on the data warehouse. </a:t>
            </a:r>
          </a:p>
          <a:p>
            <a:pPr algn="just"/>
            <a:r>
              <a:rPr lang="en-US" sz="3600" dirty="0">
                <a:cs typeface="Times New Roman" pitchFamily="18" charset="0"/>
              </a:rPr>
              <a:t>Improved potential revenue and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1438181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Strengths of OLAP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50292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3600" dirty="0"/>
              <a:t>It is a powerful visualization paradigm</a:t>
            </a:r>
          </a:p>
          <a:p>
            <a:pPr algn="just">
              <a:lnSpc>
                <a:spcPct val="130000"/>
              </a:lnSpc>
            </a:pPr>
            <a:r>
              <a:rPr lang="en-US" sz="3600" dirty="0"/>
              <a:t>It provides fast, interactive response times</a:t>
            </a:r>
          </a:p>
          <a:p>
            <a:pPr algn="just">
              <a:lnSpc>
                <a:spcPct val="130000"/>
              </a:lnSpc>
            </a:pPr>
            <a:r>
              <a:rPr lang="en-US" sz="3600" dirty="0"/>
              <a:t>It is good for analyzing time series</a:t>
            </a:r>
          </a:p>
          <a:p>
            <a:pPr algn="just">
              <a:lnSpc>
                <a:spcPct val="130000"/>
              </a:lnSpc>
            </a:pPr>
            <a:r>
              <a:rPr lang="en-US" sz="3600" dirty="0"/>
              <a:t>It can be useful to find some clusters and outliers</a:t>
            </a:r>
          </a:p>
          <a:p>
            <a:pPr algn="just">
              <a:lnSpc>
                <a:spcPct val="130000"/>
              </a:lnSpc>
            </a:pPr>
            <a:r>
              <a:rPr lang="en-US" sz="3600" dirty="0"/>
              <a:t>Many vendors offer OLAP tools</a:t>
            </a:r>
          </a:p>
        </p:txBody>
      </p:sp>
    </p:spTree>
    <p:extLst>
      <p:ext uri="{BB962C8B-B14F-4D97-AF65-F5344CB8AC3E}">
        <p14:creationId xmlns:p14="http://schemas.microsoft.com/office/powerpoint/2010/main" val="1076363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8423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OLAP for Decision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Goal of OLAP is to support ad-hoc querying for the business analyst</a:t>
            </a:r>
          </a:p>
          <a:p>
            <a:pPr algn="just"/>
            <a:r>
              <a:rPr lang="en-US" sz="2800" dirty="0"/>
              <a:t>Business analysts are familiar with spreadsheets</a:t>
            </a:r>
          </a:p>
          <a:p>
            <a:pPr algn="just"/>
            <a:r>
              <a:rPr lang="en-US" sz="2800" dirty="0"/>
              <a:t>Extend spreadsheet analysis model to work with warehouse data</a:t>
            </a:r>
          </a:p>
          <a:p>
            <a:pPr lvl="1" algn="just"/>
            <a:r>
              <a:rPr lang="en-US" sz="2400" dirty="0"/>
              <a:t>Large data set</a:t>
            </a:r>
          </a:p>
          <a:p>
            <a:pPr lvl="1" algn="just"/>
            <a:r>
              <a:rPr lang="en-US" sz="2400" dirty="0"/>
              <a:t>Semantically enriched to understand business terms (e.g., time, geography)</a:t>
            </a:r>
          </a:p>
          <a:p>
            <a:pPr lvl="1" algn="just"/>
            <a:r>
              <a:rPr lang="en-US" sz="2400" dirty="0"/>
              <a:t>Combined with reporting features</a:t>
            </a:r>
          </a:p>
          <a:p>
            <a:pPr algn="just"/>
            <a:r>
              <a:rPr lang="en-US" sz="2800" dirty="0"/>
              <a:t>Multidimensional  view of data is the foundation of OLAP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103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</a:rPr>
              <a:t>Data Warehouse Architecture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9" descr="D:\Database System 3e_tiff\Ch30-tif\DS3-Figure 30-01.t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" y="1066801"/>
            <a:ext cx="8610599" cy="545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96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OLAP Architecture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838200"/>
            <a:ext cx="5948136" cy="59436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935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AC08BE-60D7-49D3-8189-8C88E7020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7056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The three-tier architecture includes:</a:t>
            </a:r>
          </a:p>
          <a:p>
            <a:pPr lvl="1" algn="just"/>
            <a:r>
              <a:rPr lang="en-US" sz="2600" dirty="0"/>
              <a:t>Bottom Tier (Data warehouse server)</a:t>
            </a:r>
          </a:p>
          <a:p>
            <a:pPr lvl="1" algn="just"/>
            <a:r>
              <a:rPr lang="en-US" sz="2600" dirty="0"/>
              <a:t>Middle Tier (OLAP Server)</a:t>
            </a:r>
          </a:p>
          <a:p>
            <a:pPr lvl="1" algn="just"/>
            <a:r>
              <a:rPr lang="en-US" sz="2600" dirty="0"/>
              <a:t>Top Tier (Front end tools)</a:t>
            </a:r>
          </a:p>
          <a:p>
            <a:pPr algn="just"/>
            <a:r>
              <a:rPr lang="en-US" sz="2800" b="1" dirty="0"/>
              <a:t>Bottom Tier</a:t>
            </a:r>
            <a:endParaRPr lang="en-US" sz="2800" dirty="0"/>
          </a:p>
          <a:p>
            <a:pPr algn="just"/>
            <a:r>
              <a:rPr lang="en-US" sz="2600" dirty="0"/>
              <a:t>The bottom tier is a warehouse database server that is almost always a relational database system. </a:t>
            </a:r>
          </a:p>
          <a:p>
            <a:pPr algn="just"/>
            <a:r>
              <a:rPr lang="en-US" sz="2600" dirty="0"/>
              <a:t>Data is fed using backend tools and utilities. </a:t>
            </a:r>
          </a:p>
          <a:p>
            <a:pPr algn="just"/>
            <a:r>
              <a:rPr lang="en-US" sz="2600" dirty="0"/>
              <a:t>Data from operational database and external sources are extracted using application programs interfaces known as gateways. </a:t>
            </a:r>
          </a:p>
          <a:p>
            <a:pPr algn="just"/>
            <a:r>
              <a:rPr lang="en-US" sz="2600" dirty="0"/>
              <a:t>Examples of gateways include ODBC (Open database connection) and OLE-DB (Open linking and embedding for databases), by Microsoft, and JDBC (Java Database Connection).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1124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B55CC0-F9FE-44A6-8EE4-074C4588A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8439"/>
            <a:ext cx="8839200" cy="6430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Middle Tier</a:t>
            </a:r>
            <a:endParaRPr lang="en-US" dirty="0"/>
          </a:p>
          <a:p>
            <a:r>
              <a:rPr lang="en-US" dirty="0"/>
              <a:t>The middle tier is an OLAP server that is typically implemented using either:</a:t>
            </a:r>
          </a:p>
          <a:p>
            <a:pPr lvl="1"/>
            <a:r>
              <a:rPr lang="en-US" dirty="0"/>
              <a:t>A Relational OLAP(ROLAP) model, that is, an extended relational DBMS that maps operations on multidimensional data to standard relational operations; or</a:t>
            </a:r>
          </a:p>
          <a:p>
            <a:pPr lvl="1"/>
            <a:r>
              <a:rPr lang="en-US" dirty="0"/>
              <a:t>A Multidimensional PLAP (MOLAP) model, that is, a special-purpose server that directly implements multidimensional data and operations. </a:t>
            </a:r>
          </a:p>
          <a:p>
            <a:r>
              <a:rPr lang="en-US" b="1" dirty="0"/>
              <a:t>Top Tier</a:t>
            </a:r>
            <a:endParaRPr lang="en-US" dirty="0"/>
          </a:p>
          <a:p>
            <a:r>
              <a:rPr lang="en-US" dirty="0"/>
              <a:t>The top tier is a front-end client layer, which contains query and reporting tools, analysis tools, and/or data mining tools (e.g. trend analysis, prediction and so 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41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/>
          <a:lstStyle/>
          <a:p>
            <a:r>
              <a:rPr lang="en-US" b="1" dirty="0"/>
              <a:t>OLAP Architecture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3600" dirty="0"/>
              <a:t>Designed to use both operational and data warehouse data</a:t>
            </a:r>
          </a:p>
          <a:p>
            <a:pPr algn="just">
              <a:lnSpc>
                <a:spcPct val="90000"/>
              </a:lnSpc>
            </a:pPr>
            <a:r>
              <a:rPr lang="en-US" sz="3600" dirty="0"/>
              <a:t>Defined as an “advanced data analysis environment that supports decision making, business modeling, and an operation’s research activities”</a:t>
            </a:r>
          </a:p>
          <a:p>
            <a:pPr algn="just">
              <a:lnSpc>
                <a:spcPct val="90000"/>
              </a:lnSpc>
            </a:pPr>
            <a:r>
              <a:rPr lang="en-US" sz="3600" dirty="0"/>
              <a:t>In most implementations, data warehouse and OLAP are interrelated and complementary environments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2746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C1F02B-73FC-47BC-A0CF-851C5A0D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OLTP (Online Transaction Processing)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8F36E3-E013-45F3-8F65-1C84EC23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6416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OLTP is characterized by a large number of short online transactions (INSERT, UPDATE and DELETE). </a:t>
            </a:r>
          </a:p>
          <a:p>
            <a:pPr algn="just"/>
            <a:r>
              <a:rPr lang="en-US" dirty="0"/>
              <a:t>OLTP is used to carry out day to day business functions such as ERP (Enterprise Resource Planning), CRM (Customer Relationship Planning).</a:t>
            </a:r>
          </a:p>
          <a:p>
            <a:pPr algn="just"/>
            <a:r>
              <a:rPr lang="en-US" dirty="0"/>
              <a:t> OLTP system solved a critical business problem of automating daily business functions and running real time report and analysis. </a:t>
            </a:r>
          </a:p>
        </p:txBody>
      </p:sp>
    </p:spTree>
    <p:extLst>
      <p:ext uri="{BB962C8B-B14F-4D97-AF65-F5344CB8AC3E}">
        <p14:creationId xmlns:p14="http://schemas.microsoft.com/office/powerpoint/2010/main" val="2644627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A4B31-0F0B-4117-A0E0-65FAF9F4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OLTP Vs OLAP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37C3E3A3-EC70-4ED4-8E08-3C2E18E00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947578"/>
              </p:ext>
            </p:extLst>
          </p:nvPr>
        </p:nvGraphicFramePr>
        <p:xfrm>
          <a:off x="76201" y="592842"/>
          <a:ext cx="8915401" cy="6203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7615">
                  <a:extLst>
                    <a:ext uri="{9D8B030D-6E8A-4147-A177-3AD203B41FA5}">
                      <a16:colId xmlns:a16="http://schemas.microsoft.com/office/drawing/2014/main" xmlns="" val="410364370"/>
                    </a:ext>
                  </a:extLst>
                </a:gridCol>
                <a:gridCol w="3112585">
                  <a:extLst>
                    <a:ext uri="{9D8B030D-6E8A-4147-A177-3AD203B41FA5}">
                      <a16:colId xmlns:a16="http://schemas.microsoft.com/office/drawing/2014/main" xmlns="" val="2912713181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xmlns="" val="1031940325"/>
                    </a:ext>
                  </a:extLst>
                </a:gridCol>
              </a:tblGrid>
              <a:tr h="362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Facts/Characteristics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OLTP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OLAP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80426113"/>
                  </a:ext>
                </a:extLst>
              </a:tr>
              <a:tr h="7412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Source of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Operational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warehouse (From various database)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7480656"/>
                  </a:ext>
                </a:extLst>
              </a:tr>
              <a:tr h="7412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Purpose of data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Control and run fundamental business tasks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For planning, problem solving and decision support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68072734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Queries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Simple queries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Complex queries and algorithms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17965748"/>
                  </a:ext>
                </a:extLst>
              </a:tr>
              <a:tr h="7412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Processing Speed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Typically, very fast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Depends on data size, techniques and algorithms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44180202"/>
                  </a:ext>
                </a:extLst>
              </a:tr>
              <a:tr h="7412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Space requirements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Can be relatively small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Larger due to aggregated databases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44115027"/>
                  </a:ext>
                </a:extLst>
              </a:tr>
              <a:tr h="14992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Database Design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Highly Normalized with many tables. ER based, application-oriented.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Typically, de-normalized with fewer tables. Use of star or snowflake schema, subject-oriented.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19357721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Characteristics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Operational processing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Information processing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91263766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Orientation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Transaction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Analysis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8480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597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A4B31-0F0B-4117-A0E0-65FAF9F4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/>
              <a:t>OLAP Vs OLTP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249D9340-FF4B-4FC1-8043-FD314BE17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688100"/>
              </p:ext>
            </p:extLst>
          </p:nvPr>
        </p:nvGraphicFramePr>
        <p:xfrm>
          <a:off x="304800" y="762000"/>
          <a:ext cx="8686800" cy="6043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8702">
                  <a:extLst>
                    <a:ext uri="{9D8B030D-6E8A-4147-A177-3AD203B41FA5}">
                      <a16:colId xmlns:a16="http://schemas.microsoft.com/office/drawing/2014/main" xmlns="" val="1048003041"/>
                    </a:ext>
                  </a:extLst>
                </a:gridCol>
                <a:gridCol w="3260127">
                  <a:extLst>
                    <a:ext uri="{9D8B030D-6E8A-4147-A177-3AD203B41FA5}">
                      <a16:colId xmlns:a16="http://schemas.microsoft.com/office/drawing/2014/main" xmlns="" val="2113409611"/>
                    </a:ext>
                  </a:extLst>
                </a:gridCol>
                <a:gridCol w="3187971">
                  <a:extLst>
                    <a:ext uri="{9D8B030D-6E8A-4147-A177-3AD203B41FA5}">
                      <a16:colId xmlns:a16="http://schemas.microsoft.com/office/drawing/2014/main" xmlns="" val="2944827603"/>
                    </a:ext>
                  </a:extLst>
                </a:gridCol>
              </a:tblGrid>
              <a:tr h="11200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Nature of User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Operations workers (e.g. Clerk, DBA, Database professionals)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Knowledge Workers, Decision makers (e.g. manager, executive, analyst)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5251394"/>
                  </a:ext>
                </a:extLst>
              </a:tr>
              <a:tr h="741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Day-to-day operations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Long-term informational requirements, decision support.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47728028"/>
                  </a:ext>
                </a:extLst>
              </a:tr>
              <a:tr h="11200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Current, detailed, relational; guaranteed up to date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Historical, summarized, multidimensional; accuracy maintained over time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68445782"/>
                  </a:ext>
                </a:extLst>
              </a:tr>
              <a:tr h="362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Unit of Work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Short, simple transaction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Complex query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44818319"/>
                  </a:ext>
                </a:extLst>
              </a:tr>
              <a:tr h="362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Focus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</a:rPr>
                        <a:t>Data </a:t>
                      </a:r>
                      <a:r>
                        <a:rPr lang="en-US" sz="2000">
                          <a:effectLst/>
                        </a:rPr>
                        <a:t>in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Information out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73555061"/>
                  </a:ext>
                </a:extLst>
              </a:tr>
              <a:tr h="362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Number of users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Thousands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Hundreds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83719271"/>
                  </a:ext>
                </a:extLst>
              </a:tr>
              <a:tr h="362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DB Size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100M to GB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100GB to TB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29591004"/>
                  </a:ext>
                </a:extLst>
              </a:tr>
              <a:tr h="362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View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Detailed, flat relational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Summarized, multidimensional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6909802"/>
                  </a:ext>
                </a:extLst>
              </a:tr>
              <a:tr h="362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Access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Read/ Write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Mostly read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62265092"/>
                  </a:ext>
                </a:extLst>
              </a:tr>
              <a:tr h="362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Updates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All the time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Usually not allowed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62410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405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On-Line Analytical Mining (OLAM)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On-line analytical mining (OLAM) (also called OLAP mining) integrates on-line analytical processing (OLAP) with data mining and mining knowledge in multidimensional databases.</a:t>
            </a:r>
          </a:p>
          <a:p>
            <a:pPr algn="just"/>
            <a:r>
              <a:rPr lang="en-US" dirty="0"/>
              <a:t>OLAM is particularly important for the following reasons:</a:t>
            </a:r>
          </a:p>
          <a:p>
            <a:pPr marL="857250" lvl="1" indent="-457200" algn="just">
              <a:buFont typeface="Wingdings" pitchFamily="2" charset="2"/>
              <a:buChar char="Ø"/>
            </a:pPr>
            <a:r>
              <a:rPr lang="en-US" dirty="0"/>
              <a:t>High quality of data in data warehouses</a:t>
            </a:r>
          </a:p>
          <a:p>
            <a:pPr marL="857250" lvl="1" indent="-457200" algn="just">
              <a:buFont typeface="Wingdings" pitchFamily="2" charset="2"/>
              <a:buChar char="Ø"/>
            </a:pPr>
            <a:r>
              <a:rPr lang="en-US" dirty="0"/>
              <a:t>Available information processing infrastructure surrounding data warehouses</a:t>
            </a:r>
          </a:p>
          <a:p>
            <a:pPr marL="857250" lvl="1" indent="-457200" algn="just">
              <a:buFont typeface="Wingdings" pitchFamily="2" charset="2"/>
              <a:buChar char="Ø"/>
            </a:pPr>
            <a:r>
              <a:rPr lang="en-US" dirty="0"/>
              <a:t>OLAP-based exploratory data analysis</a:t>
            </a:r>
          </a:p>
          <a:p>
            <a:pPr marL="857250" lvl="1" indent="-457200" algn="just">
              <a:buFont typeface="Wingdings" pitchFamily="2" charset="2"/>
              <a:buChar char="Ø"/>
            </a:pPr>
            <a:r>
              <a:rPr lang="en-US" dirty="0"/>
              <a:t>On-line selection of data mining functions</a:t>
            </a:r>
          </a:p>
        </p:txBody>
      </p:sp>
    </p:spTree>
    <p:extLst>
      <p:ext uri="{BB962C8B-B14F-4D97-AF65-F5344CB8AC3E}">
        <p14:creationId xmlns:p14="http://schemas.microsoft.com/office/powerpoint/2010/main" val="3789070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59" y="76200"/>
            <a:ext cx="5638800" cy="6722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6517503"/>
            <a:ext cx="580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</a:t>
            </a:r>
          </a:p>
        </p:txBody>
      </p:sp>
    </p:spTree>
    <p:extLst>
      <p:ext uri="{BB962C8B-B14F-4D97-AF65-F5344CB8AC3E}">
        <p14:creationId xmlns:p14="http://schemas.microsoft.com/office/powerpoint/2010/main" val="580362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10600" cy="6248400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An OLAM server performs analytical mining in data cubes in a similar manner as an OLAP server performs on-line analytical processing.</a:t>
            </a:r>
          </a:p>
          <a:p>
            <a:pPr algn="just"/>
            <a:r>
              <a:rPr lang="en-US" sz="3600" dirty="0"/>
              <a:t>An integrated OLAM and OLAP architecture is shown in figure above, where the OLAM and OLAP servers both accept user on-line queries (or commands) via a graphical user interface API and work with the data cube in the data analysis via a cube API. </a:t>
            </a:r>
          </a:p>
        </p:txBody>
      </p:sp>
    </p:spTree>
    <p:extLst>
      <p:ext uri="{BB962C8B-B14F-4D97-AF65-F5344CB8AC3E}">
        <p14:creationId xmlns:p14="http://schemas.microsoft.com/office/powerpoint/2010/main" val="10275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86800" cy="60960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</a:rPr>
              <a:t>Operational Data Sources: </a:t>
            </a:r>
            <a:r>
              <a:rPr lang="en-GB" sz="2800" b="1" dirty="0"/>
              <a:t> </a:t>
            </a:r>
            <a:r>
              <a:rPr lang="en-GB" sz="2800" dirty="0"/>
              <a:t>It</a:t>
            </a:r>
            <a:r>
              <a:rPr lang="en-GB" sz="2800" b="1" dirty="0"/>
              <a:t> </a:t>
            </a:r>
            <a:r>
              <a:rPr lang="en-GB" sz="2800" dirty="0"/>
              <a:t>may include: </a:t>
            </a:r>
          </a:p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en-GB" sz="2800" dirty="0"/>
              <a:t>Network databases.</a:t>
            </a:r>
          </a:p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en-GB" sz="2800" dirty="0"/>
              <a:t>Departmental file systems and RDBMSs.</a:t>
            </a:r>
          </a:p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en-GB" sz="2800" dirty="0"/>
              <a:t>Private workstations and servers.</a:t>
            </a:r>
          </a:p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en-GB" sz="2800" dirty="0"/>
              <a:t>External systems (Internet, commercially available databases</a:t>
            </a:r>
            <a:r>
              <a:rPr lang="en-GB" sz="2800" dirty="0" smtClean="0"/>
              <a:t>).</a:t>
            </a:r>
          </a:p>
          <a:p>
            <a:pPr marL="0" indent="0" algn="just">
              <a:lnSpc>
                <a:spcPct val="90000"/>
              </a:lnSpc>
              <a:spcBef>
                <a:spcPct val="25000"/>
              </a:spcBef>
              <a:buNone/>
            </a:pPr>
            <a:endParaRPr lang="en-GB" sz="2800" dirty="0"/>
          </a:p>
          <a:p>
            <a:pPr algn="just" eaLnBrk="0" hangingPunct="0">
              <a:lnSpc>
                <a:spcPct val="90000"/>
              </a:lnSpc>
              <a:buClr>
                <a:schemeClr val="accent2"/>
              </a:buClr>
              <a:buFontTx/>
              <a:buNone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Operational Data Store (ODS): </a:t>
            </a:r>
            <a:endParaRPr lang="en-US" sz="28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just" eaLnBrk="0" hangingPunct="0">
              <a:lnSpc>
                <a:spcPct val="90000"/>
              </a:lnSpc>
              <a:buClr>
                <a:schemeClr val="accent2"/>
              </a:buClr>
            </a:pPr>
            <a:r>
              <a:rPr lang="en-US" sz="2800" dirty="0">
                <a:cs typeface="Times New Roman" pitchFamily="18" charset="0"/>
              </a:rPr>
              <a:t>It </a:t>
            </a:r>
            <a:r>
              <a:rPr lang="en-US" sz="2800" dirty="0">
                <a:cs typeface="Times New Roman" pitchFamily="18" charset="0"/>
              </a:rPr>
              <a:t>is a repository of current and integrated operational data used for analysis. </a:t>
            </a:r>
            <a:endParaRPr lang="en-GB" sz="2800" dirty="0">
              <a:cs typeface="Times New Roman" pitchFamily="18" charset="0"/>
            </a:endParaRPr>
          </a:p>
          <a:p>
            <a:pPr algn="just" eaLnBrk="0" hangingPunct="0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Often structured and supplied with data in same way as DW.</a:t>
            </a:r>
            <a:r>
              <a:rPr lang="en-GB" sz="2800" dirty="0"/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8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361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9"/>
            <a:ext cx="8229600" cy="5592763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A metadata directory is used to guide the access of the data cube. </a:t>
            </a:r>
          </a:p>
          <a:p>
            <a:pPr algn="just"/>
            <a:r>
              <a:rPr lang="en-US" sz="3600" dirty="0"/>
              <a:t>The data cube can be constructed by accessing and/or integrating multiple databases via an MDDB API and/or by filtering a data warehouse via a database API that may support OLE DB or ODBC connections.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12985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Server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010400" cy="4267200"/>
          </a:xfrm>
        </p:spPr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en-US" dirty="0"/>
              <a:t>Single processor (Uniprocessor)</a:t>
            </a:r>
          </a:p>
          <a:p>
            <a:pPr>
              <a:lnSpc>
                <a:spcPct val="180000"/>
              </a:lnSpc>
            </a:pPr>
            <a:r>
              <a:rPr lang="en-US" dirty="0"/>
              <a:t>Symmetric multiprocessor (SMP)</a:t>
            </a:r>
          </a:p>
          <a:p>
            <a:pPr>
              <a:lnSpc>
                <a:spcPct val="180000"/>
              </a:lnSpc>
            </a:pPr>
            <a:r>
              <a:rPr lang="en-US" dirty="0"/>
              <a:t>Massively parallel processor (MPP)</a:t>
            </a:r>
          </a:p>
        </p:txBody>
      </p:sp>
    </p:spTree>
    <p:extLst>
      <p:ext uri="{BB962C8B-B14F-4D97-AF65-F5344CB8AC3E}">
        <p14:creationId xmlns:p14="http://schemas.microsoft.com/office/powerpoint/2010/main" val="1675652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Server Options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03263"/>
            <a:ext cx="9144000" cy="5473739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675652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Server Options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" y="1295401"/>
            <a:ext cx="9143999" cy="5105401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675652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OLAP Server Options/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Categories of OLAP Tools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05400"/>
          </a:xfrm>
        </p:spPr>
        <p:txBody>
          <a:bodyPr>
            <a:noAutofit/>
          </a:bodyPr>
          <a:lstStyle/>
          <a:p>
            <a:pPr algn="just"/>
            <a:r>
              <a:rPr lang="en-US" sz="3600" dirty="0"/>
              <a:t>OLAP tools are categorized according to the architecture of the underlying database.</a:t>
            </a:r>
          </a:p>
          <a:p>
            <a:pPr algn="just"/>
            <a:r>
              <a:rPr lang="en-US" sz="3600" dirty="0"/>
              <a:t>Three main categories of OLAP tools includes:</a:t>
            </a:r>
          </a:p>
          <a:p>
            <a:pPr marL="857250" lvl="1" indent="-457200" algn="just">
              <a:buFont typeface="Wingdings" pitchFamily="2" charset="2"/>
              <a:buChar char="Ø"/>
            </a:pPr>
            <a:r>
              <a:rPr lang="en-US" sz="3200" dirty="0"/>
              <a:t>Relational OLAP (ROLAP)</a:t>
            </a:r>
          </a:p>
          <a:p>
            <a:pPr marL="857250" lvl="1" indent="-457200" algn="just">
              <a:buFont typeface="Wingdings" pitchFamily="2" charset="2"/>
              <a:buChar char="Ø"/>
            </a:pPr>
            <a:r>
              <a:rPr lang="en-US" sz="3200" dirty="0"/>
              <a:t>Multi-dimensional OLAP (MOLAP or MD-OLAP)</a:t>
            </a:r>
          </a:p>
          <a:p>
            <a:pPr marL="857250" lvl="1" indent="-457200" algn="just">
              <a:buFont typeface="Wingdings" pitchFamily="2" charset="2"/>
              <a:buChar char="Ø"/>
            </a:pPr>
            <a:r>
              <a:rPr lang="en-US" sz="3200" dirty="0"/>
              <a:t>DOLAP (Desktop OLAP)</a:t>
            </a:r>
          </a:p>
          <a:p>
            <a:pPr marL="857250" lvl="1" indent="-457200" algn="just">
              <a:buFont typeface="Wingdings" pitchFamily="2" charset="2"/>
              <a:buChar char="Ø"/>
            </a:pPr>
            <a:r>
              <a:rPr lang="en-US" sz="3200" dirty="0"/>
              <a:t>Hybrid OLAP (HOLAP )</a:t>
            </a:r>
          </a:p>
        </p:txBody>
      </p:sp>
    </p:spTree>
    <p:extLst>
      <p:ext uri="{BB962C8B-B14F-4D97-AF65-F5344CB8AC3E}">
        <p14:creationId xmlns:p14="http://schemas.microsoft.com/office/powerpoint/2010/main" val="4251250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5626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90000"/>
              </a:lnSpc>
            </a:pPr>
            <a:r>
              <a:rPr lang="en-US" dirty="0"/>
              <a:t>Relational OLAP (ROLAP) implementations are similar in functionality to MOLAP. 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 dirty="0"/>
              <a:t>However, these systems use an underlying RDBMS, rather than a specialized MDDB. 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 dirty="0"/>
              <a:t>This gives them better scalability since they are able to handle larger volumes of data than the MOLAP architectures. 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 dirty="0"/>
              <a:t>Also, ROLAP implementations typically have better drill-through because the detail data resides on the same database as the multidimensional data 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Relational OLAP (ROLAP)</a:t>
            </a:r>
          </a:p>
        </p:txBody>
      </p:sp>
    </p:spTree>
    <p:extLst>
      <p:ext uri="{BB962C8B-B14F-4D97-AF65-F5344CB8AC3E}">
        <p14:creationId xmlns:p14="http://schemas.microsoft.com/office/powerpoint/2010/main" val="2090086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Autofit/>
          </a:bodyPr>
          <a:lstStyle/>
          <a:p>
            <a:pPr marL="236538" indent="-236538" algn="just">
              <a:lnSpc>
                <a:spcPct val="90000"/>
              </a:lnSpc>
            </a:pPr>
            <a:r>
              <a:rPr lang="en-US" dirty="0"/>
              <a:t>The ROLAP environment is typically based on the use of a data structure known as a star or snowflake schema.</a:t>
            </a:r>
          </a:p>
          <a:p>
            <a:pPr marL="236538" indent="-236538" algn="just">
              <a:lnSpc>
                <a:spcPct val="90000"/>
              </a:lnSpc>
            </a:pPr>
            <a:r>
              <a:rPr lang="en-US" dirty="0"/>
              <a:t> Analogous to a virtual MDDB, a star or snowflake schema is a way of representing multidimensional data in a two-dimensional RDBMS. </a:t>
            </a:r>
          </a:p>
          <a:p>
            <a:pPr marL="236538" indent="-236538" algn="just">
              <a:lnSpc>
                <a:spcPct val="90000"/>
              </a:lnSpc>
            </a:pPr>
            <a:r>
              <a:rPr lang="en-US" dirty="0"/>
              <a:t>The data modeler builds a fact table, which is linked to multiple dimension tables. </a:t>
            </a:r>
          </a:p>
          <a:p>
            <a:pPr marL="236538" indent="-236538" algn="just">
              <a:lnSpc>
                <a:spcPct val="90000"/>
              </a:lnSpc>
            </a:pPr>
            <a:r>
              <a:rPr lang="en-US" dirty="0"/>
              <a:t>The dimension tables consist almost entirely of keys, such as location, time, and product, which point back to the detail records stored in the fact table.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Relational OLAP (ROLAP)</a:t>
            </a:r>
          </a:p>
        </p:txBody>
      </p:sp>
    </p:spTree>
    <p:extLst>
      <p:ext uri="{BB962C8B-B14F-4D97-AF65-F5344CB8AC3E}">
        <p14:creationId xmlns:p14="http://schemas.microsoft.com/office/powerpoint/2010/main" val="2090086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324600"/>
          </a:xfrm>
        </p:spPr>
        <p:txBody>
          <a:bodyPr>
            <a:noAutofit/>
          </a:bodyPr>
          <a:lstStyle/>
          <a:p>
            <a:pPr marL="0" indent="0" algn="just"/>
            <a:r>
              <a:rPr lang="en-US" sz="2900" dirty="0"/>
              <a:t>This type of data structure requires a great deal of initial planning and set up, and suffers from some of the same operational and flexibility concerns of MDDBs. </a:t>
            </a:r>
          </a:p>
          <a:p>
            <a:pPr marL="0" indent="0" algn="just"/>
            <a:r>
              <a:rPr lang="en-US" sz="2900" dirty="0"/>
              <a:t>Additionally, since the data structures are relational, SQL must be used to access the detail records. </a:t>
            </a:r>
          </a:p>
          <a:p>
            <a:pPr marL="0" indent="0" algn="just"/>
            <a:r>
              <a:rPr lang="en-US" sz="2900" dirty="0"/>
              <a:t>Therefore, the ROLAP engine must perform additional work to do comparisons, such as comparing the current quarter with this quarter last year. </a:t>
            </a:r>
          </a:p>
          <a:p>
            <a:pPr marL="0" indent="0" algn="just"/>
            <a:r>
              <a:rPr lang="en-US" sz="2900" dirty="0"/>
              <a:t>Again, IT must be heavily involved in defining, implementing, and maintaining the database. </a:t>
            </a:r>
          </a:p>
          <a:p>
            <a:pPr marL="0" indent="0" algn="just"/>
            <a:r>
              <a:rPr lang="en-US" sz="2900" dirty="0"/>
              <a:t>Furthermore, the ROLAP architecture often restricts the user from performing OLAP operations in a mobile environment</a:t>
            </a:r>
          </a:p>
          <a:p>
            <a:pPr marL="0" indent="0" algn="just">
              <a:buNone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5797275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3262" y="381000"/>
            <a:ext cx="5748338" cy="5943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Relational Online Analytical Processing (ROLAP)</a:t>
            </a:r>
          </a:p>
          <a:p>
            <a:pPr lvl="1" algn="just"/>
            <a:r>
              <a:rPr lang="en-US" dirty="0"/>
              <a:t>OLAP functionality using relational database and familiar query tools to store and analyze multidimensional data</a:t>
            </a:r>
          </a:p>
          <a:p>
            <a:pPr algn="just"/>
            <a:r>
              <a:rPr lang="en-US" dirty="0"/>
              <a:t>Adds following extensions to traditional RDBMS:</a:t>
            </a:r>
          </a:p>
          <a:p>
            <a:pPr lvl="1" algn="just"/>
            <a:r>
              <a:rPr lang="en-US" sz="2400" dirty="0"/>
              <a:t>Multidimensional data schema support within RDBMS</a:t>
            </a:r>
          </a:p>
          <a:p>
            <a:pPr lvl="1" algn="just"/>
            <a:r>
              <a:rPr lang="en-US" sz="2400" dirty="0"/>
              <a:t>Data access language and query performance optimized for multidimensional data</a:t>
            </a:r>
          </a:p>
          <a:p>
            <a:pPr algn="just"/>
            <a:r>
              <a:rPr lang="en-US" dirty="0"/>
              <a:t>Support for Very Large Databases</a:t>
            </a:r>
          </a:p>
          <a:p>
            <a:pPr algn="just"/>
            <a:r>
              <a:rPr lang="en-US" dirty="0"/>
              <a:t>Tune a relational DBMS to support star schemas.</a:t>
            </a:r>
          </a:p>
          <a:p>
            <a:pPr algn="just"/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3182938"/>
            <a:ext cx="1446212" cy="825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sz="2000" b="1" dirty="0">
                <a:solidFill>
                  <a:srgbClr val="000066"/>
                </a:solidFill>
              </a:rPr>
              <a:t>ROLAP- </a:t>
            </a:r>
          </a:p>
          <a:p>
            <a:pPr algn="ctr"/>
            <a:r>
              <a:rPr lang="de-DE" sz="2000" b="1" dirty="0">
                <a:solidFill>
                  <a:srgbClr val="000066"/>
                </a:solidFill>
              </a:rPr>
              <a:t>Engine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904875" y="2651125"/>
            <a:ext cx="11112" cy="50800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 type="triangle" w="med" len="med"/>
            <a:tailEnd type="triangle" w="med" len="med"/>
          </a:ln>
          <a:effectLst>
            <a:prstShdw prst="shdw17" dist="17961" dir="2700000">
              <a:schemeClr val="bg1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228600" y="4481515"/>
            <a:ext cx="1479550" cy="928687"/>
            <a:chOff x="1689" y="3337"/>
            <a:chExt cx="932" cy="585"/>
          </a:xfrm>
        </p:grpSpPr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1689" y="3337"/>
              <a:ext cx="932" cy="585"/>
              <a:chOff x="2224" y="3159"/>
              <a:chExt cx="1762" cy="789"/>
            </a:xfrm>
          </p:grpSpPr>
          <p:grpSp>
            <p:nvGrpSpPr>
              <p:cNvPr id="20" name="Group 9"/>
              <p:cNvGrpSpPr>
                <a:grpSpLocks/>
              </p:cNvGrpSpPr>
              <p:nvPr/>
            </p:nvGrpSpPr>
            <p:grpSpPr bwMode="auto">
              <a:xfrm>
                <a:off x="2224" y="3159"/>
                <a:ext cx="1762" cy="789"/>
                <a:chOff x="2224" y="3159"/>
                <a:chExt cx="1762" cy="789"/>
              </a:xfrm>
            </p:grpSpPr>
            <p:sp>
              <p:nvSpPr>
                <p:cNvPr id="22" name="Freeform 10"/>
                <p:cNvSpPr>
                  <a:spLocks/>
                </p:cNvSpPr>
                <p:nvPr/>
              </p:nvSpPr>
              <p:spPr bwMode="auto">
                <a:xfrm>
                  <a:off x="2224" y="3276"/>
                  <a:ext cx="1762" cy="672"/>
                </a:xfrm>
                <a:custGeom>
                  <a:avLst/>
                  <a:gdLst>
                    <a:gd name="T0" fmla="*/ 1761 w 1964"/>
                    <a:gd name="T1" fmla="*/ 7 h 550"/>
                    <a:gd name="T2" fmla="*/ 1761 w 1964"/>
                    <a:gd name="T3" fmla="*/ 552 h 550"/>
                    <a:gd name="T4" fmla="*/ 1732 w 1964"/>
                    <a:gd name="T5" fmla="*/ 573 h 550"/>
                    <a:gd name="T6" fmla="*/ 1690 w 1964"/>
                    <a:gd name="T7" fmla="*/ 593 h 550"/>
                    <a:gd name="T8" fmla="*/ 1627 w 1964"/>
                    <a:gd name="T9" fmla="*/ 610 h 550"/>
                    <a:gd name="T10" fmla="*/ 1544 w 1964"/>
                    <a:gd name="T11" fmla="*/ 627 h 550"/>
                    <a:gd name="T12" fmla="*/ 1432 w 1964"/>
                    <a:gd name="T13" fmla="*/ 641 h 550"/>
                    <a:gd name="T14" fmla="*/ 1313 w 1964"/>
                    <a:gd name="T15" fmla="*/ 652 h 550"/>
                    <a:gd name="T16" fmla="*/ 1187 w 1964"/>
                    <a:gd name="T17" fmla="*/ 661 h 550"/>
                    <a:gd name="T18" fmla="*/ 1069 w 1964"/>
                    <a:gd name="T19" fmla="*/ 666 h 550"/>
                    <a:gd name="T20" fmla="*/ 957 w 1964"/>
                    <a:gd name="T21" fmla="*/ 671 h 550"/>
                    <a:gd name="T22" fmla="*/ 838 w 1964"/>
                    <a:gd name="T23" fmla="*/ 671 h 550"/>
                    <a:gd name="T24" fmla="*/ 698 w 1964"/>
                    <a:gd name="T25" fmla="*/ 666 h 550"/>
                    <a:gd name="T26" fmla="*/ 580 w 1964"/>
                    <a:gd name="T27" fmla="*/ 662 h 550"/>
                    <a:gd name="T28" fmla="*/ 453 w 1964"/>
                    <a:gd name="T29" fmla="*/ 655 h 550"/>
                    <a:gd name="T30" fmla="*/ 342 w 1964"/>
                    <a:gd name="T31" fmla="*/ 644 h 550"/>
                    <a:gd name="T32" fmla="*/ 251 w 1964"/>
                    <a:gd name="T33" fmla="*/ 633 h 550"/>
                    <a:gd name="T34" fmla="*/ 160 w 1964"/>
                    <a:gd name="T35" fmla="*/ 617 h 550"/>
                    <a:gd name="T36" fmla="*/ 90 w 1964"/>
                    <a:gd name="T37" fmla="*/ 600 h 550"/>
                    <a:gd name="T38" fmla="*/ 56 w 1964"/>
                    <a:gd name="T39" fmla="*/ 589 h 550"/>
                    <a:gd name="T40" fmla="*/ 21 w 1964"/>
                    <a:gd name="T41" fmla="*/ 572 h 550"/>
                    <a:gd name="T42" fmla="*/ 0 w 1964"/>
                    <a:gd name="T43" fmla="*/ 551 h 550"/>
                    <a:gd name="T44" fmla="*/ 0 w 1964"/>
                    <a:gd name="T45" fmla="*/ 0 h 550"/>
                    <a:gd name="T46" fmla="*/ 1761 w 1964"/>
                    <a:gd name="T47" fmla="*/ 7 h 55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964" h="550">
                      <a:moveTo>
                        <a:pt x="1963" y="6"/>
                      </a:moveTo>
                      <a:lnTo>
                        <a:pt x="1963" y="452"/>
                      </a:lnTo>
                      <a:lnTo>
                        <a:pt x="1931" y="469"/>
                      </a:lnTo>
                      <a:lnTo>
                        <a:pt x="1884" y="485"/>
                      </a:lnTo>
                      <a:lnTo>
                        <a:pt x="1814" y="499"/>
                      </a:lnTo>
                      <a:lnTo>
                        <a:pt x="1721" y="513"/>
                      </a:lnTo>
                      <a:lnTo>
                        <a:pt x="1596" y="525"/>
                      </a:lnTo>
                      <a:lnTo>
                        <a:pt x="1464" y="534"/>
                      </a:lnTo>
                      <a:lnTo>
                        <a:pt x="1323" y="541"/>
                      </a:lnTo>
                      <a:lnTo>
                        <a:pt x="1191" y="545"/>
                      </a:lnTo>
                      <a:lnTo>
                        <a:pt x="1067" y="549"/>
                      </a:lnTo>
                      <a:lnTo>
                        <a:pt x="934" y="549"/>
                      </a:lnTo>
                      <a:lnTo>
                        <a:pt x="778" y="545"/>
                      </a:lnTo>
                      <a:lnTo>
                        <a:pt x="646" y="542"/>
                      </a:lnTo>
                      <a:lnTo>
                        <a:pt x="505" y="536"/>
                      </a:lnTo>
                      <a:lnTo>
                        <a:pt x="381" y="527"/>
                      </a:lnTo>
                      <a:lnTo>
                        <a:pt x="280" y="518"/>
                      </a:lnTo>
                      <a:lnTo>
                        <a:pt x="178" y="505"/>
                      </a:lnTo>
                      <a:lnTo>
                        <a:pt x="100" y="491"/>
                      </a:lnTo>
                      <a:lnTo>
                        <a:pt x="62" y="482"/>
                      </a:lnTo>
                      <a:lnTo>
                        <a:pt x="23" y="468"/>
                      </a:lnTo>
                      <a:lnTo>
                        <a:pt x="0" y="451"/>
                      </a:lnTo>
                      <a:lnTo>
                        <a:pt x="0" y="0"/>
                      </a:lnTo>
                      <a:lnTo>
                        <a:pt x="1963" y="6"/>
                      </a:lnTo>
                    </a:path>
                  </a:pathLst>
                </a:custGeom>
                <a:gradFill rotWithShape="0">
                  <a:gsLst>
                    <a:gs pos="0">
                      <a:srgbClr val="006600"/>
                    </a:gs>
                    <a:gs pos="50000">
                      <a:srgbClr val="00CC00"/>
                    </a:gs>
                    <a:gs pos="100000">
                      <a:srgbClr val="006600"/>
                    </a:gs>
                  </a:gsLst>
                  <a:lin ang="0" scaled="1"/>
                </a:gradFill>
                <a:ln w="12700" cap="rnd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Oval 11"/>
                <p:cNvSpPr>
                  <a:spLocks noChangeArrowheads="1"/>
                </p:cNvSpPr>
                <p:nvPr/>
              </p:nvSpPr>
              <p:spPr bwMode="auto">
                <a:xfrm>
                  <a:off x="2225" y="3159"/>
                  <a:ext cx="1759" cy="232"/>
                </a:xfrm>
                <a:prstGeom prst="ellipse">
                  <a:avLst/>
                </a:prstGeom>
                <a:solidFill>
                  <a:srgbClr val="00CC00"/>
                </a:solidFill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" name="Oval 12"/>
              <p:cNvSpPr>
                <a:spLocks noChangeArrowheads="1"/>
              </p:cNvSpPr>
              <p:nvPr/>
            </p:nvSpPr>
            <p:spPr bwMode="auto">
              <a:xfrm>
                <a:off x="2225" y="3159"/>
                <a:ext cx="1759" cy="232"/>
              </a:xfrm>
              <a:prstGeom prst="ellips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1862" y="3548"/>
              <a:ext cx="610" cy="260"/>
              <a:chOff x="4185" y="717"/>
              <a:chExt cx="904" cy="45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4185" y="717"/>
                <a:ext cx="904" cy="84"/>
              </a:xfrm>
              <a:prstGeom prst="rect">
                <a:avLst/>
              </a:prstGeom>
              <a:gradFill rotWithShape="0">
                <a:gsLst>
                  <a:gs pos="0">
                    <a:srgbClr val="0099FF"/>
                  </a:gs>
                  <a:gs pos="100000">
                    <a:srgbClr val="CBCBCB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4185" y="809"/>
                <a:ext cx="904" cy="84"/>
              </a:xfrm>
              <a:prstGeom prst="rect">
                <a:avLst/>
              </a:prstGeom>
              <a:solidFill>
                <a:srgbClr val="CBCBCB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4185" y="901"/>
                <a:ext cx="904" cy="83"/>
              </a:xfrm>
              <a:prstGeom prst="rect">
                <a:avLst/>
              </a:prstGeom>
              <a:solidFill>
                <a:srgbClr val="CBCBCB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17"/>
              <p:cNvSpPr>
                <a:spLocks noChangeArrowheads="1"/>
              </p:cNvSpPr>
              <p:nvPr/>
            </p:nvSpPr>
            <p:spPr bwMode="auto">
              <a:xfrm>
                <a:off x="4185" y="992"/>
                <a:ext cx="904" cy="84"/>
              </a:xfrm>
              <a:prstGeom prst="rect">
                <a:avLst/>
              </a:prstGeom>
              <a:solidFill>
                <a:srgbClr val="CBCBCB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18"/>
              <p:cNvSpPr>
                <a:spLocks noChangeArrowheads="1"/>
              </p:cNvSpPr>
              <p:nvPr/>
            </p:nvSpPr>
            <p:spPr bwMode="auto">
              <a:xfrm>
                <a:off x="4185" y="1084"/>
                <a:ext cx="904" cy="84"/>
              </a:xfrm>
              <a:prstGeom prst="rect">
                <a:avLst/>
              </a:prstGeom>
              <a:solidFill>
                <a:srgbClr val="CBCBCB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9"/>
              <p:cNvSpPr>
                <a:spLocks noChangeShapeType="1"/>
              </p:cNvSpPr>
              <p:nvPr/>
            </p:nvSpPr>
            <p:spPr bwMode="auto">
              <a:xfrm>
                <a:off x="4242" y="805"/>
                <a:ext cx="0" cy="36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0"/>
              <p:cNvSpPr>
                <a:spLocks noChangeShapeType="1"/>
              </p:cNvSpPr>
              <p:nvPr/>
            </p:nvSpPr>
            <p:spPr bwMode="auto">
              <a:xfrm>
                <a:off x="4303" y="805"/>
                <a:ext cx="0" cy="36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>
                <a:off x="4424" y="805"/>
                <a:ext cx="0" cy="36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2"/>
              <p:cNvSpPr>
                <a:spLocks noChangeShapeType="1"/>
              </p:cNvSpPr>
              <p:nvPr/>
            </p:nvSpPr>
            <p:spPr bwMode="auto">
              <a:xfrm>
                <a:off x="4728" y="805"/>
                <a:ext cx="0" cy="36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3"/>
              <p:cNvSpPr>
                <a:spLocks noChangeShapeType="1"/>
              </p:cNvSpPr>
              <p:nvPr/>
            </p:nvSpPr>
            <p:spPr bwMode="auto">
              <a:xfrm>
                <a:off x="4850" y="805"/>
                <a:ext cx="0" cy="36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4"/>
              <p:cNvSpPr>
                <a:spLocks noChangeShapeType="1"/>
              </p:cNvSpPr>
              <p:nvPr/>
            </p:nvSpPr>
            <p:spPr bwMode="auto">
              <a:xfrm>
                <a:off x="5032" y="805"/>
                <a:ext cx="0" cy="36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-152400" y="5464175"/>
            <a:ext cx="232886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de-DE" b="1" dirty="0"/>
              <a:t>Relational DB</a:t>
            </a:r>
          </a:p>
        </p:txBody>
      </p:sp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265114" y="1492250"/>
            <a:ext cx="1198563" cy="1150938"/>
            <a:chOff x="2664" y="1090"/>
            <a:chExt cx="755" cy="725"/>
          </a:xfrm>
        </p:grpSpPr>
        <p:graphicFrame>
          <p:nvGraphicFramePr>
            <p:cNvPr id="26" name="Object 27"/>
            <p:cNvGraphicFramePr>
              <a:graphicFrameLocks noChangeAspect="1"/>
            </p:cNvGraphicFramePr>
            <p:nvPr/>
          </p:nvGraphicFramePr>
          <p:xfrm>
            <a:off x="2664" y="1090"/>
            <a:ext cx="755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2" name="Clip" r:id="rId3" imgW="2013509" imgH="1930298" progId="">
                    <p:embed/>
                  </p:oleObj>
                </mc:Choice>
                <mc:Fallback>
                  <p:oleObj name="Clip" r:id="rId3" imgW="2013509" imgH="1930298" progId="">
                    <p:embed/>
                    <p:pic>
                      <p:nvPicPr>
                        <p:cNvPr id="0" name="Picture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" y="1090"/>
                          <a:ext cx="755" cy="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" name="Group 28"/>
            <p:cNvGrpSpPr>
              <a:grpSpLocks/>
            </p:cNvGrpSpPr>
            <p:nvPr/>
          </p:nvGrpSpPr>
          <p:grpSpPr bwMode="auto">
            <a:xfrm>
              <a:off x="3001" y="1241"/>
              <a:ext cx="235" cy="215"/>
              <a:chOff x="2837" y="2344"/>
              <a:chExt cx="407" cy="395"/>
            </a:xfrm>
          </p:grpSpPr>
          <p:grpSp>
            <p:nvGrpSpPr>
              <p:cNvPr id="28" name="Group 29"/>
              <p:cNvGrpSpPr>
                <a:grpSpLocks/>
              </p:cNvGrpSpPr>
              <p:nvPr/>
            </p:nvGrpSpPr>
            <p:grpSpPr bwMode="auto">
              <a:xfrm>
                <a:off x="2837" y="2344"/>
                <a:ext cx="407" cy="395"/>
                <a:chOff x="2592" y="1776"/>
                <a:chExt cx="528" cy="432"/>
              </a:xfrm>
            </p:grpSpPr>
            <p:sp>
              <p:nvSpPr>
                <p:cNvPr id="36" name="AutoShape 30"/>
                <p:cNvSpPr>
                  <a:spLocks noChangeArrowheads="1"/>
                </p:cNvSpPr>
                <p:nvPr/>
              </p:nvSpPr>
              <p:spPr bwMode="auto">
                <a:xfrm>
                  <a:off x="2596" y="1780"/>
                  <a:ext cx="520" cy="424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hlink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675" y="1776"/>
                  <a:ext cx="112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2" y="1776"/>
                  <a:ext cx="111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925" y="1776"/>
                  <a:ext cx="112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" name="Group 34"/>
                <p:cNvGrpSpPr>
                  <a:grpSpLocks/>
                </p:cNvGrpSpPr>
                <p:nvPr/>
              </p:nvGrpSpPr>
              <p:grpSpPr bwMode="auto">
                <a:xfrm>
                  <a:off x="3008" y="1857"/>
                  <a:ext cx="112" cy="270"/>
                  <a:chOff x="3008" y="1857"/>
                  <a:chExt cx="112" cy="270"/>
                </a:xfrm>
              </p:grpSpPr>
              <p:sp>
                <p:nvSpPr>
                  <p:cNvPr id="55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08" y="2019"/>
                    <a:ext cx="112" cy="108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08" y="1857"/>
                    <a:ext cx="112" cy="108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08" y="1938"/>
                    <a:ext cx="112" cy="108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759" y="1776"/>
                  <a:ext cx="111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9"/>
                <p:cNvSpPr>
                  <a:spLocks noChangeShapeType="1"/>
                </p:cNvSpPr>
                <p:nvPr/>
              </p:nvSpPr>
              <p:spPr bwMode="auto">
                <a:xfrm>
                  <a:off x="2675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40"/>
                <p:cNvSpPr>
                  <a:spLocks noChangeShapeType="1"/>
                </p:cNvSpPr>
                <p:nvPr/>
              </p:nvSpPr>
              <p:spPr bwMode="auto">
                <a:xfrm>
                  <a:off x="2759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41"/>
                <p:cNvSpPr>
                  <a:spLocks noChangeShapeType="1"/>
                </p:cNvSpPr>
                <p:nvPr/>
              </p:nvSpPr>
              <p:spPr bwMode="auto">
                <a:xfrm>
                  <a:off x="2842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42"/>
                <p:cNvSpPr>
                  <a:spLocks noChangeShapeType="1"/>
                </p:cNvSpPr>
                <p:nvPr/>
              </p:nvSpPr>
              <p:spPr bwMode="auto">
                <a:xfrm>
                  <a:off x="2925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43"/>
                <p:cNvSpPr>
                  <a:spLocks noChangeShapeType="1"/>
                </p:cNvSpPr>
                <p:nvPr/>
              </p:nvSpPr>
              <p:spPr bwMode="auto">
                <a:xfrm>
                  <a:off x="3037" y="1857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44"/>
                <p:cNvSpPr>
                  <a:spLocks noChangeShapeType="1"/>
                </p:cNvSpPr>
                <p:nvPr/>
              </p:nvSpPr>
              <p:spPr bwMode="auto">
                <a:xfrm>
                  <a:off x="3064" y="1830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45"/>
                <p:cNvSpPr>
                  <a:spLocks noChangeShapeType="1"/>
                </p:cNvSpPr>
                <p:nvPr/>
              </p:nvSpPr>
              <p:spPr bwMode="auto">
                <a:xfrm>
                  <a:off x="3092" y="1803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2592" y="1965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592" y="2046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592" y="2127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2619" y="1857"/>
                  <a:ext cx="418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2648" y="1830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2675" y="1803"/>
                  <a:ext cx="417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52"/>
              <p:cNvGrpSpPr>
                <a:grpSpLocks/>
              </p:cNvGrpSpPr>
              <p:nvPr/>
            </p:nvGrpSpPr>
            <p:grpSpPr bwMode="auto">
              <a:xfrm>
                <a:off x="3029" y="2394"/>
                <a:ext cx="171" cy="197"/>
                <a:chOff x="2842" y="1830"/>
                <a:chExt cx="222" cy="216"/>
              </a:xfrm>
            </p:grpSpPr>
            <p:sp>
              <p:nvSpPr>
                <p:cNvPr id="30" name="Line 53"/>
                <p:cNvSpPr>
                  <a:spLocks noChangeShapeType="1"/>
                </p:cNvSpPr>
                <p:nvPr/>
              </p:nvSpPr>
              <p:spPr bwMode="auto">
                <a:xfrm>
                  <a:off x="2842" y="1884"/>
                  <a:ext cx="0" cy="162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54"/>
                <p:cNvSpPr>
                  <a:spLocks noChangeShapeType="1"/>
                </p:cNvSpPr>
                <p:nvPr/>
              </p:nvSpPr>
              <p:spPr bwMode="auto">
                <a:xfrm>
                  <a:off x="2842" y="2046"/>
                  <a:ext cx="16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3008" y="1992"/>
                  <a:ext cx="56" cy="5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56"/>
                <p:cNvSpPr>
                  <a:spLocks noChangeShapeType="1"/>
                </p:cNvSpPr>
                <p:nvPr/>
              </p:nvSpPr>
              <p:spPr bwMode="auto">
                <a:xfrm>
                  <a:off x="3064" y="1830"/>
                  <a:ext cx="0" cy="162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57"/>
                <p:cNvSpPr>
                  <a:spLocks noChangeShapeType="1"/>
                </p:cNvSpPr>
                <p:nvPr/>
              </p:nvSpPr>
              <p:spPr bwMode="auto">
                <a:xfrm>
                  <a:off x="2898" y="1830"/>
                  <a:ext cx="16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2842" y="1830"/>
                  <a:ext cx="56" cy="5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8" name="Line 7"/>
          <p:cNvSpPr>
            <a:spLocks noChangeShapeType="1"/>
          </p:cNvSpPr>
          <p:nvPr/>
        </p:nvSpPr>
        <p:spPr bwMode="auto">
          <a:xfrm flipV="1">
            <a:off x="936625" y="4013200"/>
            <a:ext cx="0" cy="66040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 type="triangle" w="med" len="med"/>
            <a:tailEnd type="triangle" w="med" len="med"/>
          </a:ln>
          <a:effectLst>
            <a:prstShdw prst="shdw17" dist="17961" dir="2700000">
              <a:schemeClr val="bg1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62"/>
          <p:cNvSpPr>
            <a:spLocks noChangeArrowheads="1"/>
          </p:cNvSpPr>
          <p:nvPr/>
        </p:nvSpPr>
        <p:spPr bwMode="auto">
          <a:xfrm>
            <a:off x="139700" y="879475"/>
            <a:ext cx="1808162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de-DE" sz="2000" b="1"/>
              <a:t>Frontend </a:t>
            </a:r>
          </a:p>
          <a:p>
            <a:pPr algn="ctr"/>
            <a:r>
              <a:rPr lang="de-DE" sz="2000" b="1"/>
              <a:t>Tool</a:t>
            </a:r>
          </a:p>
        </p:txBody>
      </p:sp>
      <p:sp>
        <p:nvSpPr>
          <p:cNvPr id="60" name="Rectangle 63"/>
          <p:cNvSpPr>
            <a:spLocks noChangeArrowheads="1"/>
          </p:cNvSpPr>
          <p:nvPr/>
        </p:nvSpPr>
        <p:spPr bwMode="auto">
          <a:xfrm>
            <a:off x="971550" y="4114802"/>
            <a:ext cx="703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de-DE" b="1"/>
              <a:t>SQL</a:t>
            </a:r>
          </a:p>
        </p:txBody>
      </p:sp>
      <p:sp>
        <p:nvSpPr>
          <p:cNvPr id="61" name="Rectangle 64"/>
          <p:cNvSpPr>
            <a:spLocks noChangeArrowheads="1"/>
          </p:cNvSpPr>
          <p:nvPr/>
        </p:nvSpPr>
        <p:spPr bwMode="auto">
          <a:xfrm>
            <a:off x="831850" y="2590800"/>
            <a:ext cx="1389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de-DE" b="1"/>
              <a:t>MD-Interface</a:t>
            </a:r>
          </a:p>
        </p:txBody>
      </p:sp>
      <p:grpSp>
        <p:nvGrpSpPr>
          <p:cNvPr id="62" name="Group 65"/>
          <p:cNvGrpSpPr>
            <a:grpSpLocks/>
          </p:cNvGrpSpPr>
          <p:nvPr/>
        </p:nvGrpSpPr>
        <p:grpSpPr bwMode="auto">
          <a:xfrm>
            <a:off x="2336802" y="3249615"/>
            <a:ext cx="703263" cy="536575"/>
            <a:chOff x="4116" y="1864"/>
            <a:chExt cx="623" cy="405"/>
          </a:xfrm>
        </p:grpSpPr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4116" y="1922"/>
              <a:ext cx="623" cy="347"/>
            </a:xfrm>
            <a:custGeom>
              <a:avLst/>
              <a:gdLst>
                <a:gd name="T0" fmla="*/ 622 w 623"/>
                <a:gd name="T1" fmla="*/ 3 h 347"/>
                <a:gd name="T2" fmla="*/ 622 w 623"/>
                <a:gd name="T3" fmla="*/ 285 h 347"/>
                <a:gd name="T4" fmla="*/ 612 w 623"/>
                <a:gd name="T5" fmla="*/ 296 h 347"/>
                <a:gd name="T6" fmla="*/ 597 w 623"/>
                <a:gd name="T7" fmla="*/ 305 h 347"/>
                <a:gd name="T8" fmla="*/ 574 w 623"/>
                <a:gd name="T9" fmla="*/ 314 h 347"/>
                <a:gd name="T10" fmla="*/ 545 w 623"/>
                <a:gd name="T11" fmla="*/ 323 h 347"/>
                <a:gd name="T12" fmla="*/ 505 w 623"/>
                <a:gd name="T13" fmla="*/ 331 h 347"/>
                <a:gd name="T14" fmla="*/ 464 w 623"/>
                <a:gd name="T15" fmla="*/ 337 h 347"/>
                <a:gd name="T16" fmla="*/ 419 w 623"/>
                <a:gd name="T17" fmla="*/ 341 h 347"/>
                <a:gd name="T18" fmla="*/ 377 w 623"/>
                <a:gd name="T19" fmla="*/ 343 h 347"/>
                <a:gd name="T20" fmla="*/ 338 w 623"/>
                <a:gd name="T21" fmla="*/ 346 h 347"/>
                <a:gd name="T22" fmla="*/ 296 w 623"/>
                <a:gd name="T23" fmla="*/ 346 h 347"/>
                <a:gd name="T24" fmla="*/ 246 w 623"/>
                <a:gd name="T25" fmla="*/ 343 h 347"/>
                <a:gd name="T26" fmla="*/ 204 w 623"/>
                <a:gd name="T27" fmla="*/ 342 h 347"/>
                <a:gd name="T28" fmla="*/ 160 w 623"/>
                <a:gd name="T29" fmla="*/ 338 h 347"/>
                <a:gd name="T30" fmla="*/ 120 w 623"/>
                <a:gd name="T31" fmla="*/ 332 h 347"/>
                <a:gd name="T32" fmla="*/ 88 w 623"/>
                <a:gd name="T33" fmla="*/ 326 h 347"/>
                <a:gd name="T34" fmla="*/ 56 w 623"/>
                <a:gd name="T35" fmla="*/ 318 h 347"/>
                <a:gd name="T36" fmla="*/ 31 w 623"/>
                <a:gd name="T37" fmla="*/ 309 h 347"/>
                <a:gd name="T38" fmla="*/ 19 w 623"/>
                <a:gd name="T39" fmla="*/ 303 h 347"/>
                <a:gd name="T40" fmla="*/ 7 w 623"/>
                <a:gd name="T41" fmla="*/ 295 h 347"/>
                <a:gd name="T42" fmla="*/ 0 w 623"/>
                <a:gd name="T43" fmla="*/ 284 h 347"/>
                <a:gd name="T44" fmla="*/ 0 w 623"/>
                <a:gd name="T45" fmla="*/ 0 h 347"/>
                <a:gd name="T46" fmla="*/ 622 w 623"/>
                <a:gd name="T47" fmla="*/ 3 h 3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23" h="347">
                  <a:moveTo>
                    <a:pt x="622" y="3"/>
                  </a:moveTo>
                  <a:lnTo>
                    <a:pt x="622" y="285"/>
                  </a:lnTo>
                  <a:lnTo>
                    <a:pt x="612" y="296"/>
                  </a:lnTo>
                  <a:lnTo>
                    <a:pt x="597" y="305"/>
                  </a:lnTo>
                  <a:lnTo>
                    <a:pt x="574" y="314"/>
                  </a:lnTo>
                  <a:lnTo>
                    <a:pt x="545" y="323"/>
                  </a:lnTo>
                  <a:lnTo>
                    <a:pt x="505" y="331"/>
                  </a:lnTo>
                  <a:lnTo>
                    <a:pt x="464" y="337"/>
                  </a:lnTo>
                  <a:lnTo>
                    <a:pt x="419" y="341"/>
                  </a:lnTo>
                  <a:lnTo>
                    <a:pt x="377" y="343"/>
                  </a:lnTo>
                  <a:lnTo>
                    <a:pt x="338" y="346"/>
                  </a:lnTo>
                  <a:lnTo>
                    <a:pt x="296" y="346"/>
                  </a:lnTo>
                  <a:lnTo>
                    <a:pt x="246" y="343"/>
                  </a:lnTo>
                  <a:lnTo>
                    <a:pt x="204" y="342"/>
                  </a:lnTo>
                  <a:lnTo>
                    <a:pt x="160" y="338"/>
                  </a:lnTo>
                  <a:lnTo>
                    <a:pt x="120" y="332"/>
                  </a:lnTo>
                  <a:lnTo>
                    <a:pt x="88" y="326"/>
                  </a:lnTo>
                  <a:lnTo>
                    <a:pt x="56" y="318"/>
                  </a:lnTo>
                  <a:lnTo>
                    <a:pt x="31" y="309"/>
                  </a:lnTo>
                  <a:lnTo>
                    <a:pt x="19" y="303"/>
                  </a:lnTo>
                  <a:lnTo>
                    <a:pt x="7" y="295"/>
                  </a:lnTo>
                  <a:lnTo>
                    <a:pt x="0" y="284"/>
                  </a:lnTo>
                  <a:lnTo>
                    <a:pt x="0" y="0"/>
                  </a:lnTo>
                  <a:lnTo>
                    <a:pt x="622" y="3"/>
                  </a:lnTo>
                </a:path>
              </a:pathLst>
            </a:custGeom>
            <a:gradFill rotWithShape="0">
              <a:gsLst>
                <a:gs pos="0">
                  <a:srgbClr val="00CC00"/>
                </a:gs>
                <a:gs pos="50000">
                  <a:srgbClr val="CCFF33"/>
                </a:gs>
                <a:gs pos="100000">
                  <a:srgbClr val="00CC00"/>
                </a:gs>
              </a:gsLst>
              <a:lin ang="0" scaled="1"/>
            </a:gradFill>
            <a:ln w="12700" cap="rnd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67"/>
            <p:cNvSpPr>
              <a:spLocks noChangeArrowheads="1"/>
            </p:cNvSpPr>
            <p:nvPr/>
          </p:nvSpPr>
          <p:spPr bwMode="auto">
            <a:xfrm>
              <a:off x="4118" y="1864"/>
              <a:ext cx="613" cy="117"/>
            </a:xfrm>
            <a:prstGeom prst="ellipse">
              <a:avLst/>
            </a:prstGeom>
            <a:solidFill>
              <a:srgbClr val="CCFF33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1860550" y="3867152"/>
            <a:ext cx="1382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de-DE" sz="2000" b="1" dirty="0">
                <a:solidFill>
                  <a:srgbClr val="000066"/>
                </a:solidFill>
              </a:rPr>
              <a:t>Meta Data</a:t>
            </a:r>
          </a:p>
        </p:txBody>
      </p:sp>
      <p:sp>
        <p:nvSpPr>
          <p:cNvPr id="66" name="Line 69"/>
          <p:cNvSpPr>
            <a:spLocks noChangeShapeType="1"/>
          </p:cNvSpPr>
          <p:nvPr/>
        </p:nvSpPr>
        <p:spPr bwMode="auto">
          <a:xfrm>
            <a:off x="1631952" y="3565525"/>
            <a:ext cx="557213" cy="635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 type="triangle" w="med" len="med"/>
            <a:tailEnd type="triangle" w="med" len="med"/>
          </a:ln>
          <a:effectLst>
            <a:prstShdw prst="shdw17" dist="17961" dir="2700000">
              <a:schemeClr val="bg1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99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10600" cy="6019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/>
              <a:t>ROLAP is a fastest growing style of OLAP technology. </a:t>
            </a:r>
          </a:p>
          <a:p>
            <a:pPr algn="just"/>
            <a:r>
              <a:rPr lang="en-GB" dirty="0"/>
              <a:t>Supports RDBMS products using a metadata layer - avoids need to create a static multi-dimensional data structure - facilitates the creation of multiple multi-dimensional views of the two-dimensional relation. </a:t>
            </a:r>
          </a:p>
          <a:p>
            <a:pPr algn="just"/>
            <a:r>
              <a:rPr lang="en-GB" dirty="0"/>
              <a:t>To improve performance, some products use SQL engines to support complexity of multi-dimensional analysis, while others recommend, or require, the use of highly </a:t>
            </a:r>
            <a:r>
              <a:rPr lang="en-GB" dirty="0" err="1"/>
              <a:t>denormalized</a:t>
            </a:r>
            <a:r>
              <a:rPr lang="en-GB" dirty="0"/>
              <a:t> database designs such as the star schema.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D690FB-94DB-4488-8D4B-AB8ABAC6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382000" cy="6324600"/>
          </a:xfrm>
        </p:spPr>
        <p:txBody>
          <a:bodyPr>
            <a:normAutofit/>
          </a:bodyPr>
          <a:lstStyle/>
          <a:p>
            <a:pPr algn="just" eaLnBrk="0" hangingPunct="0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May act simply as staging area for data to be moved into the warehouse.</a:t>
            </a:r>
          </a:p>
          <a:p>
            <a:pPr algn="just" eaLnBrk="0" hangingPunct="0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Provides users with the ease of use of a relational database while remaining distant from decision support functions of the DW.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Load Manager: </a:t>
            </a:r>
          </a:p>
          <a:p>
            <a:r>
              <a:rPr lang="en-GB" dirty="0"/>
              <a:t>Operations include:</a:t>
            </a:r>
          </a:p>
          <a:p>
            <a:pPr lvl="1"/>
            <a:r>
              <a:rPr lang="en-US" dirty="0"/>
              <a:t>perform all the operations necessary to support the extract and load process. </a:t>
            </a:r>
          </a:p>
          <a:p>
            <a:pPr lvl="1"/>
            <a:r>
              <a:rPr lang="en-US" dirty="0"/>
              <a:t>fast load the extracted data into a temporary data store </a:t>
            </a:r>
          </a:p>
          <a:p>
            <a:pPr lvl="1"/>
            <a:r>
              <a:rPr lang="en-US" dirty="0"/>
              <a:t>perform simple transformations into a structure similar to the one in the data warehouse.</a:t>
            </a:r>
          </a:p>
        </p:txBody>
      </p:sp>
    </p:spTree>
    <p:extLst>
      <p:ext uri="{BB962C8B-B14F-4D97-AF65-F5344CB8AC3E}">
        <p14:creationId xmlns:p14="http://schemas.microsoft.com/office/powerpoint/2010/main" val="18274843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Typical Architecture for ROLAP Tools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7" descr="DS3-Figure 32-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39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5616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943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With ROLAP data remains in the original relational tables, a separate set of relational tables is used to store and reference aggregation data. ROLAP is ideal for large databases or legacy data that is infrequently queried. </a:t>
            </a:r>
          </a:p>
          <a:p>
            <a:pPr algn="just"/>
            <a:r>
              <a:rPr lang="en-US" altLang="en-GB" dirty="0"/>
              <a:t>ROLAP Products:</a:t>
            </a:r>
          </a:p>
          <a:p>
            <a:pPr lvl="1" algn="just"/>
            <a:r>
              <a:rPr lang="en-US" altLang="en-GB" sz="2400" dirty="0"/>
              <a:t>IBM DB2, Oracle, Sybase IQ, </a:t>
            </a:r>
            <a:r>
              <a:rPr lang="en-US" altLang="en-GB" sz="2400" dirty="0" err="1"/>
              <a:t>RedBrick</a:t>
            </a:r>
            <a:r>
              <a:rPr lang="en-US" altLang="en-GB" sz="2400" dirty="0"/>
              <a:t>, Informix</a:t>
            </a:r>
          </a:p>
          <a:p>
            <a:pPr algn="just"/>
            <a:r>
              <a:rPr lang="en-US" dirty="0"/>
              <a:t>ROLAP Tools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ORACLE 8i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ORACLE Reports; ORACLE Discoverer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ORACLE Warehouse Builder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Arbors Software’s </a:t>
            </a:r>
            <a:r>
              <a:rPr lang="en-US" sz="2400" dirty="0" err="1"/>
              <a:t>Essbase</a:t>
            </a:r>
            <a:endParaRPr lang="en-US" sz="2400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71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GB" b="1" dirty="0">
                <a:solidFill>
                  <a:schemeClr val="accent6">
                    <a:lumMod val="50000"/>
                  </a:schemeClr>
                </a:solidFill>
              </a:rPr>
              <a:t>Advantages of ROLAP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>
            <a:normAutofit/>
          </a:bodyPr>
          <a:lstStyle/>
          <a:p>
            <a:pPr algn="just"/>
            <a:r>
              <a:rPr lang="en-US" altLang="en-GB" dirty="0"/>
              <a:t>Define complex, multi-dimensional data with simple model</a:t>
            </a:r>
          </a:p>
          <a:p>
            <a:pPr algn="just"/>
            <a:r>
              <a:rPr lang="en-US" altLang="en-GB" dirty="0"/>
              <a:t>Reduces the number of joins a query has to process</a:t>
            </a:r>
          </a:p>
          <a:p>
            <a:pPr algn="just"/>
            <a:r>
              <a:rPr lang="en-US" altLang="en-GB" dirty="0"/>
              <a:t>Allows the data warehouse to evolve with rel. low maintenance</a:t>
            </a:r>
          </a:p>
          <a:p>
            <a:pPr algn="just"/>
            <a:r>
              <a:rPr lang="en-US" altLang="en-GB" dirty="0"/>
              <a:t>HOWEVER! Star schema and relational DBMS are not the magic solution</a:t>
            </a:r>
          </a:p>
          <a:p>
            <a:pPr lvl="1" algn="just"/>
            <a:r>
              <a:rPr lang="en-US" altLang="en-GB" dirty="0"/>
              <a:t>Query optimization  is still problematic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760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82000" cy="6172200"/>
          </a:xfrm>
        </p:spPr>
        <p:txBody>
          <a:bodyPr/>
          <a:lstStyle/>
          <a:p>
            <a:pPr marL="0" indent="0" algn="just">
              <a:spcBef>
                <a:spcPct val="50000"/>
              </a:spcBef>
              <a:buNone/>
            </a:pPr>
            <a:r>
              <a:rPr lang="en-US" b="1" dirty="0"/>
              <a:t>Features of ROLAP: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dirty="0"/>
              <a:t>Ask any question (not limited to the contents of the cube)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dirty="0"/>
              <a:t>Ability to drill down</a:t>
            </a:r>
          </a:p>
          <a:p>
            <a:pPr marL="0" indent="0" algn="just">
              <a:spcBef>
                <a:spcPct val="50000"/>
              </a:spcBef>
              <a:buNone/>
            </a:pPr>
            <a:endParaRPr lang="en-US" dirty="0"/>
          </a:p>
          <a:p>
            <a:pPr marL="0" indent="0" algn="just">
              <a:spcBef>
                <a:spcPct val="50000"/>
              </a:spcBef>
              <a:buNone/>
            </a:pPr>
            <a:r>
              <a:rPr lang="en-US" b="1" dirty="0"/>
              <a:t>Downsides of ROLAP: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dirty="0"/>
              <a:t>Slow Response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dirty="0"/>
              <a:t>Some limitations on scalability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225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2"/>
            <a:ext cx="8229600" cy="4983163"/>
          </a:xfrm>
        </p:spPr>
        <p:txBody>
          <a:bodyPr>
            <a:normAutofit fontScale="92500"/>
          </a:bodyPr>
          <a:lstStyle/>
          <a:p>
            <a:pPr marL="457200" indent="-457200" algn="just"/>
            <a:r>
              <a:rPr lang="en-US" dirty="0"/>
              <a:t>The first generation of server-based multidimensional OLAP (MOLAP) solutions use multidimensional databases (MDDBs). </a:t>
            </a:r>
          </a:p>
          <a:p>
            <a:pPr marL="457200" indent="-457200" algn="just"/>
            <a:r>
              <a:rPr lang="en-US" dirty="0"/>
              <a:t>The main advantage of an MDDB over an RDBMS is that an MDDB can provide information quickly since it is calculated and stored at the appropriate hierarchy level in advance. </a:t>
            </a:r>
          </a:p>
          <a:p>
            <a:pPr marL="457200" indent="-457200" algn="just"/>
            <a:r>
              <a:rPr lang="en-US" dirty="0"/>
              <a:t>However, this limits the flexibility of the MDDB since the dimensions and aggregations are predefined. 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Multi-Dimensional OLAP (MOLAP)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63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2"/>
            <a:ext cx="8229600" cy="4983163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If a business analyst wants to examine a dimension that is not defined in the MDDB, a developer needs to define the dimension in the database and modify the routines used to locate and reformat the source data before an operator can load the dimension data.</a:t>
            </a:r>
          </a:p>
          <a:p>
            <a:pPr marL="457200" indent="-457200" algn="just"/>
            <a:r>
              <a:rPr lang="en-US" dirty="0"/>
              <a:t>Another important operational consideration is that the data in the MDDB must be periodically updated to remain current.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Multi-Dimensional OLAP (MOLAP)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6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This update process needs to be scheduled and managed. In addition, the updates need to go through a data cleansing and validation process to ensure data consistency. </a:t>
            </a:r>
          </a:p>
          <a:p>
            <a:pPr marL="457200" indent="-457200" algn="just"/>
            <a:r>
              <a:rPr lang="en-US" dirty="0"/>
              <a:t>Finally, an administrator needs to allocate time for creating indexes and aggregations, a task that can consume considerable time once the raw data has been loaded.</a:t>
            </a:r>
          </a:p>
          <a:p>
            <a:pPr marL="457200" indent="-457200" algn="just"/>
            <a:r>
              <a:rPr lang="en-US" dirty="0"/>
              <a:t>These requirements also apply if the company is building a data warehouse that is acting as a source for the MDDB.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227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lnSpcReduction="10000"/>
          </a:bodyPr>
          <a:lstStyle/>
          <a:p>
            <a:pPr marL="284163" indent="-284163" algn="just"/>
            <a:r>
              <a:rPr lang="en-US" dirty="0"/>
              <a:t>Organizations typically need to invest significant resources in implementing MDDB systems and monitoring their daily operations. </a:t>
            </a:r>
          </a:p>
          <a:p>
            <a:pPr marL="284163" indent="-284163" algn="just"/>
            <a:r>
              <a:rPr lang="en-US" dirty="0"/>
              <a:t>This complexity adds to implementation delays and costs, and requires significant IT involvement. </a:t>
            </a:r>
          </a:p>
          <a:p>
            <a:pPr marL="284163" indent="-284163" algn="just"/>
            <a:r>
              <a:rPr lang="en-US" dirty="0"/>
              <a:t>This also results in the analyst, who is typically a business user, having a greater dependency on IT. </a:t>
            </a:r>
          </a:p>
          <a:p>
            <a:pPr marL="284163" indent="-284163" algn="just"/>
            <a:r>
              <a:rPr lang="en-US" dirty="0"/>
              <a:t>Thus, one of the key benefits of this OLAP technology — the ability to analyze information without the use of IT professionals — may be significantly diminished. </a:t>
            </a:r>
          </a:p>
          <a:p>
            <a:pPr marL="0" indent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22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2" y="762000"/>
            <a:ext cx="6781799" cy="5257800"/>
          </a:xfrm>
        </p:spPr>
        <p:txBody>
          <a:bodyPr>
            <a:normAutofit/>
          </a:bodyPr>
          <a:lstStyle/>
          <a:p>
            <a:r>
              <a:rPr lang="en-GB" dirty="0"/>
              <a:t>Uses specialized data structures and multi-dimensional Database Management Systems (MD-DBMSs) to organize, navigate, and </a:t>
            </a:r>
            <a:r>
              <a:rPr lang="en-GB" dirty="0" err="1"/>
              <a:t>analyze</a:t>
            </a:r>
            <a:r>
              <a:rPr lang="en-GB" dirty="0"/>
              <a:t> data. </a:t>
            </a:r>
          </a:p>
          <a:p>
            <a:pPr algn="just"/>
            <a:r>
              <a:rPr lang="en-US" dirty="0"/>
              <a:t>Use a specialized DBMS with a model such as the “data cube.”</a:t>
            </a:r>
          </a:p>
          <a:p>
            <a:pPr algn="just"/>
            <a:r>
              <a:rPr lang="en-GB" dirty="0"/>
              <a:t>Data is typically aggregated and stored according to predicted usage to enhance query performance. </a:t>
            </a:r>
          </a:p>
          <a:p>
            <a:pPr algn="just"/>
            <a:endParaRPr lang="en-US" dirty="0"/>
          </a:p>
        </p:txBody>
      </p:sp>
      <p:sp>
        <p:nvSpPr>
          <p:cNvPr id="4" name="Line 40"/>
          <p:cNvSpPr>
            <a:spLocks noChangeShapeType="1"/>
          </p:cNvSpPr>
          <p:nvPr/>
        </p:nvSpPr>
        <p:spPr bwMode="auto">
          <a:xfrm flipV="1">
            <a:off x="1103312" y="3114675"/>
            <a:ext cx="11112" cy="50800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 type="triangle" w="med" len="med"/>
            <a:tailEnd type="triangle" w="med" len="med"/>
          </a:ln>
          <a:effectLst>
            <a:prstShdw prst="shdw17" dist="17961" dir="2700000">
              <a:schemeClr val="bg1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-76200" y="4492625"/>
            <a:ext cx="2286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de-DE" sz="2000" b="1" dirty="0">
                <a:solidFill>
                  <a:srgbClr val="000066"/>
                </a:solidFill>
              </a:rPr>
              <a:t>Multidimensional</a:t>
            </a:r>
          </a:p>
          <a:p>
            <a:pPr algn="ctr"/>
            <a:r>
              <a:rPr lang="de-DE" sz="2000" b="1" dirty="0">
                <a:solidFill>
                  <a:srgbClr val="000066"/>
                </a:solidFill>
              </a:rPr>
              <a:t>Database</a:t>
            </a:r>
          </a:p>
        </p:txBody>
      </p:sp>
      <p:grpSp>
        <p:nvGrpSpPr>
          <p:cNvPr id="6" name="Group 77"/>
          <p:cNvGrpSpPr>
            <a:grpSpLocks/>
          </p:cNvGrpSpPr>
          <p:nvPr/>
        </p:nvGrpSpPr>
        <p:grpSpPr bwMode="auto">
          <a:xfrm>
            <a:off x="442912" y="3633790"/>
            <a:ext cx="1250950" cy="828675"/>
            <a:chOff x="871" y="2193"/>
            <a:chExt cx="788" cy="522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72" y="2193"/>
              <a:ext cx="787" cy="522"/>
              <a:chOff x="4116" y="1864"/>
              <a:chExt cx="623" cy="405"/>
            </a:xfrm>
          </p:grpSpPr>
          <p:sp>
            <p:nvSpPr>
              <p:cNvPr id="40" name="Freeform 7"/>
              <p:cNvSpPr>
                <a:spLocks/>
              </p:cNvSpPr>
              <p:nvPr/>
            </p:nvSpPr>
            <p:spPr bwMode="auto">
              <a:xfrm>
                <a:off x="4116" y="1922"/>
                <a:ext cx="623" cy="347"/>
              </a:xfrm>
              <a:custGeom>
                <a:avLst/>
                <a:gdLst>
                  <a:gd name="T0" fmla="*/ 622 w 623"/>
                  <a:gd name="T1" fmla="*/ 3 h 347"/>
                  <a:gd name="T2" fmla="*/ 622 w 623"/>
                  <a:gd name="T3" fmla="*/ 285 h 347"/>
                  <a:gd name="T4" fmla="*/ 612 w 623"/>
                  <a:gd name="T5" fmla="*/ 296 h 347"/>
                  <a:gd name="T6" fmla="*/ 597 w 623"/>
                  <a:gd name="T7" fmla="*/ 305 h 347"/>
                  <a:gd name="T8" fmla="*/ 574 w 623"/>
                  <a:gd name="T9" fmla="*/ 314 h 347"/>
                  <a:gd name="T10" fmla="*/ 545 w 623"/>
                  <a:gd name="T11" fmla="*/ 323 h 347"/>
                  <a:gd name="T12" fmla="*/ 505 w 623"/>
                  <a:gd name="T13" fmla="*/ 331 h 347"/>
                  <a:gd name="T14" fmla="*/ 464 w 623"/>
                  <a:gd name="T15" fmla="*/ 337 h 347"/>
                  <a:gd name="T16" fmla="*/ 419 w 623"/>
                  <a:gd name="T17" fmla="*/ 341 h 347"/>
                  <a:gd name="T18" fmla="*/ 377 w 623"/>
                  <a:gd name="T19" fmla="*/ 343 h 347"/>
                  <a:gd name="T20" fmla="*/ 338 w 623"/>
                  <a:gd name="T21" fmla="*/ 346 h 347"/>
                  <a:gd name="T22" fmla="*/ 296 w 623"/>
                  <a:gd name="T23" fmla="*/ 346 h 347"/>
                  <a:gd name="T24" fmla="*/ 246 w 623"/>
                  <a:gd name="T25" fmla="*/ 343 h 347"/>
                  <a:gd name="T26" fmla="*/ 204 w 623"/>
                  <a:gd name="T27" fmla="*/ 342 h 347"/>
                  <a:gd name="T28" fmla="*/ 160 w 623"/>
                  <a:gd name="T29" fmla="*/ 338 h 347"/>
                  <a:gd name="T30" fmla="*/ 120 w 623"/>
                  <a:gd name="T31" fmla="*/ 332 h 347"/>
                  <a:gd name="T32" fmla="*/ 88 w 623"/>
                  <a:gd name="T33" fmla="*/ 326 h 347"/>
                  <a:gd name="T34" fmla="*/ 56 w 623"/>
                  <a:gd name="T35" fmla="*/ 318 h 347"/>
                  <a:gd name="T36" fmla="*/ 31 w 623"/>
                  <a:gd name="T37" fmla="*/ 309 h 347"/>
                  <a:gd name="T38" fmla="*/ 19 w 623"/>
                  <a:gd name="T39" fmla="*/ 303 h 347"/>
                  <a:gd name="T40" fmla="*/ 7 w 623"/>
                  <a:gd name="T41" fmla="*/ 295 h 347"/>
                  <a:gd name="T42" fmla="*/ 0 w 623"/>
                  <a:gd name="T43" fmla="*/ 284 h 347"/>
                  <a:gd name="T44" fmla="*/ 0 w 623"/>
                  <a:gd name="T45" fmla="*/ 0 h 347"/>
                  <a:gd name="T46" fmla="*/ 622 w 623"/>
                  <a:gd name="T47" fmla="*/ 3 h 34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623" h="347">
                    <a:moveTo>
                      <a:pt x="622" y="3"/>
                    </a:moveTo>
                    <a:lnTo>
                      <a:pt x="622" y="285"/>
                    </a:lnTo>
                    <a:lnTo>
                      <a:pt x="612" y="296"/>
                    </a:lnTo>
                    <a:lnTo>
                      <a:pt x="597" y="305"/>
                    </a:lnTo>
                    <a:lnTo>
                      <a:pt x="574" y="314"/>
                    </a:lnTo>
                    <a:lnTo>
                      <a:pt x="545" y="323"/>
                    </a:lnTo>
                    <a:lnTo>
                      <a:pt x="505" y="331"/>
                    </a:lnTo>
                    <a:lnTo>
                      <a:pt x="464" y="337"/>
                    </a:lnTo>
                    <a:lnTo>
                      <a:pt x="419" y="341"/>
                    </a:lnTo>
                    <a:lnTo>
                      <a:pt x="377" y="343"/>
                    </a:lnTo>
                    <a:lnTo>
                      <a:pt x="338" y="346"/>
                    </a:lnTo>
                    <a:lnTo>
                      <a:pt x="296" y="346"/>
                    </a:lnTo>
                    <a:lnTo>
                      <a:pt x="246" y="343"/>
                    </a:lnTo>
                    <a:lnTo>
                      <a:pt x="204" y="342"/>
                    </a:lnTo>
                    <a:lnTo>
                      <a:pt x="160" y="338"/>
                    </a:lnTo>
                    <a:lnTo>
                      <a:pt x="120" y="332"/>
                    </a:lnTo>
                    <a:lnTo>
                      <a:pt x="88" y="326"/>
                    </a:lnTo>
                    <a:lnTo>
                      <a:pt x="56" y="318"/>
                    </a:lnTo>
                    <a:lnTo>
                      <a:pt x="31" y="309"/>
                    </a:lnTo>
                    <a:lnTo>
                      <a:pt x="19" y="303"/>
                    </a:lnTo>
                    <a:lnTo>
                      <a:pt x="7" y="295"/>
                    </a:lnTo>
                    <a:lnTo>
                      <a:pt x="0" y="284"/>
                    </a:lnTo>
                    <a:lnTo>
                      <a:pt x="0" y="0"/>
                    </a:lnTo>
                    <a:lnTo>
                      <a:pt x="622" y="3"/>
                    </a:lnTo>
                  </a:path>
                </a:pathLst>
              </a:custGeom>
              <a:gradFill rotWithShape="0">
                <a:gsLst>
                  <a:gs pos="0">
                    <a:srgbClr val="00CC00"/>
                  </a:gs>
                  <a:gs pos="50000">
                    <a:srgbClr val="CCFF33"/>
                  </a:gs>
                  <a:gs pos="100000">
                    <a:srgbClr val="00CC00"/>
                  </a:gs>
                </a:gsLst>
                <a:lin ang="0" scaled="1"/>
              </a:gradFill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4118" y="1864"/>
                <a:ext cx="613" cy="117"/>
              </a:xfrm>
              <a:prstGeom prst="ellipse">
                <a:avLst/>
              </a:prstGeom>
              <a:solidFill>
                <a:srgbClr val="CCFF33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1037" y="2238"/>
              <a:ext cx="452" cy="441"/>
              <a:chOff x="2837" y="2344"/>
              <a:chExt cx="407" cy="395"/>
            </a:xfrm>
          </p:grpSpPr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2837" y="2344"/>
                <a:ext cx="407" cy="395"/>
                <a:chOff x="2592" y="1776"/>
                <a:chExt cx="528" cy="432"/>
              </a:xfrm>
            </p:grpSpPr>
            <p:sp>
              <p:nvSpPr>
                <p:cNvPr id="18" name="AutoShape 11"/>
                <p:cNvSpPr>
                  <a:spLocks noChangeArrowheads="1"/>
                </p:cNvSpPr>
                <p:nvPr/>
              </p:nvSpPr>
              <p:spPr bwMode="auto">
                <a:xfrm>
                  <a:off x="2596" y="1780"/>
                  <a:ext cx="520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80808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675" y="1776"/>
                  <a:ext cx="112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42" y="1776"/>
                  <a:ext cx="111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925" y="1776"/>
                  <a:ext cx="112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2" name="Group 15"/>
                <p:cNvGrpSpPr>
                  <a:grpSpLocks/>
                </p:cNvGrpSpPr>
                <p:nvPr/>
              </p:nvGrpSpPr>
              <p:grpSpPr bwMode="auto">
                <a:xfrm>
                  <a:off x="3008" y="1857"/>
                  <a:ext cx="112" cy="270"/>
                  <a:chOff x="3008" y="1857"/>
                  <a:chExt cx="112" cy="270"/>
                </a:xfrm>
              </p:grpSpPr>
              <p:sp>
                <p:nvSpPr>
                  <p:cNvPr id="37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08" y="2019"/>
                    <a:ext cx="112" cy="108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08" y="1857"/>
                    <a:ext cx="112" cy="108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08" y="1938"/>
                    <a:ext cx="112" cy="108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759" y="1776"/>
                  <a:ext cx="111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20"/>
                <p:cNvSpPr>
                  <a:spLocks noChangeShapeType="1"/>
                </p:cNvSpPr>
                <p:nvPr/>
              </p:nvSpPr>
              <p:spPr bwMode="auto">
                <a:xfrm>
                  <a:off x="2675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21"/>
                <p:cNvSpPr>
                  <a:spLocks noChangeShapeType="1"/>
                </p:cNvSpPr>
                <p:nvPr/>
              </p:nvSpPr>
              <p:spPr bwMode="auto">
                <a:xfrm>
                  <a:off x="2759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22"/>
                <p:cNvSpPr>
                  <a:spLocks noChangeShapeType="1"/>
                </p:cNvSpPr>
                <p:nvPr/>
              </p:nvSpPr>
              <p:spPr bwMode="auto">
                <a:xfrm>
                  <a:off x="2842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23"/>
                <p:cNvSpPr>
                  <a:spLocks noChangeShapeType="1"/>
                </p:cNvSpPr>
                <p:nvPr/>
              </p:nvSpPr>
              <p:spPr bwMode="auto">
                <a:xfrm>
                  <a:off x="2925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24"/>
                <p:cNvSpPr>
                  <a:spLocks noChangeShapeType="1"/>
                </p:cNvSpPr>
                <p:nvPr/>
              </p:nvSpPr>
              <p:spPr bwMode="auto">
                <a:xfrm>
                  <a:off x="3037" y="1857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25"/>
                <p:cNvSpPr>
                  <a:spLocks noChangeShapeType="1"/>
                </p:cNvSpPr>
                <p:nvPr/>
              </p:nvSpPr>
              <p:spPr bwMode="auto">
                <a:xfrm>
                  <a:off x="3064" y="1830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26"/>
                <p:cNvSpPr>
                  <a:spLocks noChangeShapeType="1"/>
                </p:cNvSpPr>
                <p:nvPr/>
              </p:nvSpPr>
              <p:spPr bwMode="auto">
                <a:xfrm>
                  <a:off x="3092" y="1803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2592" y="1965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2592" y="2046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592" y="2127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2619" y="1857"/>
                  <a:ext cx="418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2648" y="1830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2675" y="1803"/>
                  <a:ext cx="417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3"/>
              <p:cNvGrpSpPr>
                <a:grpSpLocks/>
              </p:cNvGrpSpPr>
              <p:nvPr/>
            </p:nvGrpSpPr>
            <p:grpSpPr bwMode="auto">
              <a:xfrm>
                <a:off x="3029" y="2394"/>
                <a:ext cx="171" cy="197"/>
                <a:chOff x="2842" y="1830"/>
                <a:chExt cx="222" cy="216"/>
              </a:xfrm>
            </p:grpSpPr>
            <p:sp>
              <p:nvSpPr>
                <p:cNvPr id="12" name="Line 34"/>
                <p:cNvSpPr>
                  <a:spLocks noChangeShapeType="1"/>
                </p:cNvSpPr>
                <p:nvPr/>
              </p:nvSpPr>
              <p:spPr bwMode="auto">
                <a:xfrm>
                  <a:off x="2842" y="1884"/>
                  <a:ext cx="0" cy="162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35"/>
                <p:cNvSpPr>
                  <a:spLocks noChangeShapeType="1"/>
                </p:cNvSpPr>
                <p:nvPr/>
              </p:nvSpPr>
              <p:spPr bwMode="auto">
                <a:xfrm>
                  <a:off x="2842" y="2046"/>
                  <a:ext cx="16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008" y="1992"/>
                  <a:ext cx="56" cy="5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37"/>
                <p:cNvSpPr>
                  <a:spLocks noChangeShapeType="1"/>
                </p:cNvSpPr>
                <p:nvPr/>
              </p:nvSpPr>
              <p:spPr bwMode="auto">
                <a:xfrm>
                  <a:off x="3064" y="1830"/>
                  <a:ext cx="0" cy="162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38"/>
                <p:cNvSpPr>
                  <a:spLocks noChangeShapeType="1"/>
                </p:cNvSpPr>
                <p:nvPr/>
              </p:nvSpPr>
              <p:spPr bwMode="auto">
                <a:xfrm>
                  <a:off x="2898" y="1830"/>
                  <a:ext cx="16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2842" y="1830"/>
                  <a:ext cx="56" cy="5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" name="Oval 42"/>
            <p:cNvSpPr>
              <a:spLocks noChangeArrowheads="1"/>
            </p:cNvSpPr>
            <p:nvPr/>
          </p:nvSpPr>
          <p:spPr bwMode="auto">
            <a:xfrm>
              <a:off x="871" y="2200"/>
              <a:ext cx="779" cy="143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3"/>
          <p:cNvGrpSpPr>
            <a:grpSpLocks/>
          </p:cNvGrpSpPr>
          <p:nvPr/>
        </p:nvGrpSpPr>
        <p:grpSpPr bwMode="auto">
          <a:xfrm>
            <a:off x="447676" y="1917700"/>
            <a:ext cx="1198563" cy="1150938"/>
            <a:chOff x="1294" y="1078"/>
            <a:chExt cx="755" cy="725"/>
          </a:xfrm>
        </p:grpSpPr>
        <p:graphicFrame>
          <p:nvGraphicFramePr>
            <p:cNvPr id="43" name="Object 44"/>
            <p:cNvGraphicFramePr>
              <a:graphicFrameLocks noChangeAspect="1"/>
            </p:cNvGraphicFramePr>
            <p:nvPr/>
          </p:nvGraphicFramePr>
          <p:xfrm>
            <a:off x="1294" y="1078"/>
            <a:ext cx="755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0" name="Clip" r:id="rId3" imgW="2013509" imgH="1930298" progId="">
                    <p:embed/>
                  </p:oleObj>
                </mc:Choice>
                <mc:Fallback>
                  <p:oleObj name="Clip" r:id="rId3" imgW="2013509" imgH="1930298" progId="">
                    <p:embed/>
                    <p:pic>
                      <p:nvPicPr>
                        <p:cNvPr id="0" name="Picture 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" y="1078"/>
                          <a:ext cx="755" cy="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" name="Group 45"/>
            <p:cNvGrpSpPr>
              <a:grpSpLocks/>
            </p:cNvGrpSpPr>
            <p:nvPr/>
          </p:nvGrpSpPr>
          <p:grpSpPr bwMode="auto">
            <a:xfrm>
              <a:off x="1631" y="1229"/>
              <a:ext cx="235" cy="215"/>
              <a:chOff x="2837" y="2344"/>
              <a:chExt cx="407" cy="395"/>
            </a:xfrm>
          </p:grpSpPr>
          <p:grpSp>
            <p:nvGrpSpPr>
              <p:cNvPr id="45" name="Group 46"/>
              <p:cNvGrpSpPr>
                <a:grpSpLocks/>
              </p:cNvGrpSpPr>
              <p:nvPr/>
            </p:nvGrpSpPr>
            <p:grpSpPr bwMode="auto">
              <a:xfrm>
                <a:off x="2837" y="2344"/>
                <a:ext cx="407" cy="395"/>
                <a:chOff x="2592" y="1776"/>
                <a:chExt cx="528" cy="432"/>
              </a:xfrm>
            </p:grpSpPr>
            <p:sp>
              <p:nvSpPr>
                <p:cNvPr id="53" name="AutoShape 47"/>
                <p:cNvSpPr>
                  <a:spLocks noChangeArrowheads="1"/>
                </p:cNvSpPr>
                <p:nvPr/>
              </p:nvSpPr>
              <p:spPr bwMode="auto">
                <a:xfrm>
                  <a:off x="2596" y="1780"/>
                  <a:ext cx="520" cy="424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accent2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675" y="1776"/>
                  <a:ext cx="112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842" y="1776"/>
                  <a:ext cx="111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925" y="1776"/>
                  <a:ext cx="112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7" name="Group 51"/>
                <p:cNvGrpSpPr>
                  <a:grpSpLocks/>
                </p:cNvGrpSpPr>
                <p:nvPr/>
              </p:nvGrpSpPr>
              <p:grpSpPr bwMode="auto">
                <a:xfrm>
                  <a:off x="3008" y="1857"/>
                  <a:ext cx="112" cy="270"/>
                  <a:chOff x="3008" y="1857"/>
                  <a:chExt cx="112" cy="270"/>
                </a:xfrm>
              </p:grpSpPr>
              <p:sp>
                <p:nvSpPr>
                  <p:cNvPr id="72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08" y="2019"/>
                    <a:ext cx="112" cy="108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08" y="1857"/>
                    <a:ext cx="112" cy="108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08" y="1938"/>
                    <a:ext cx="112" cy="108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759" y="1776"/>
                  <a:ext cx="111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56"/>
                <p:cNvSpPr>
                  <a:spLocks noChangeShapeType="1"/>
                </p:cNvSpPr>
                <p:nvPr/>
              </p:nvSpPr>
              <p:spPr bwMode="auto">
                <a:xfrm>
                  <a:off x="2675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57"/>
                <p:cNvSpPr>
                  <a:spLocks noChangeShapeType="1"/>
                </p:cNvSpPr>
                <p:nvPr/>
              </p:nvSpPr>
              <p:spPr bwMode="auto">
                <a:xfrm>
                  <a:off x="2759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58"/>
                <p:cNvSpPr>
                  <a:spLocks noChangeShapeType="1"/>
                </p:cNvSpPr>
                <p:nvPr/>
              </p:nvSpPr>
              <p:spPr bwMode="auto">
                <a:xfrm>
                  <a:off x="2842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9"/>
                <p:cNvSpPr>
                  <a:spLocks noChangeShapeType="1"/>
                </p:cNvSpPr>
                <p:nvPr/>
              </p:nvSpPr>
              <p:spPr bwMode="auto">
                <a:xfrm>
                  <a:off x="2925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60"/>
                <p:cNvSpPr>
                  <a:spLocks noChangeShapeType="1"/>
                </p:cNvSpPr>
                <p:nvPr/>
              </p:nvSpPr>
              <p:spPr bwMode="auto">
                <a:xfrm>
                  <a:off x="3037" y="1857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61"/>
                <p:cNvSpPr>
                  <a:spLocks noChangeShapeType="1"/>
                </p:cNvSpPr>
                <p:nvPr/>
              </p:nvSpPr>
              <p:spPr bwMode="auto">
                <a:xfrm>
                  <a:off x="3064" y="1830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62"/>
                <p:cNvSpPr>
                  <a:spLocks noChangeShapeType="1"/>
                </p:cNvSpPr>
                <p:nvPr/>
              </p:nvSpPr>
              <p:spPr bwMode="auto">
                <a:xfrm>
                  <a:off x="3092" y="1803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2592" y="1965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2592" y="2046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2592" y="2127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2619" y="1857"/>
                  <a:ext cx="418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2648" y="1830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2675" y="1803"/>
                  <a:ext cx="417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69"/>
              <p:cNvGrpSpPr>
                <a:grpSpLocks/>
              </p:cNvGrpSpPr>
              <p:nvPr/>
            </p:nvGrpSpPr>
            <p:grpSpPr bwMode="auto">
              <a:xfrm>
                <a:off x="3029" y="2394"/>
                <a:ext cx="171" cy="197"/>
                <a:chOff x="2842" y="1830"/>
                <a:chExt cx="222" cy="216"/>
              </a:xfrm>
            </p:grpSpPr>
            <p:sp>
              <p:nvSpPr>
                <p:cNvPr id="47" name="Line 70"/>
                <p:cNvSpPr>
                  <a:spLocks noChangeShapeType="1"/>
                </p:cNvSpPr>
                <p:nvPr/>
              </p:nvSpPr>
              <p:spPr bwMode="auto">
                <a:xfrm>
                  <a:off x="2842" y="1884"/>
                  <a:ext cx="0" cy="162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71"/>
                <p:cNvSpPr>
                  <a:spLocks noChangeShapeType="1"/>
                </p:cNvSpPr>
                <p:nvPr/>
              </p:nvSpPr>
              <p:spPr bwMode="auto">
                <a:xfrm>
                  <a:off x="2842" y="2046"/>
                  <a:ext cx="16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3008" y="1992"/>
                  <a:ext cx="56" cy="5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73"/>
                <p:cNvSpPr>
                  <a:spLocks noChangeShapeType="1"/>
                </p:cNvSpPr>
                <p:nvPr/>
              </p:nvSpPr>
              <p:spPr bwMode="auto">
                <a:xfrm>
                  <a:off x="3064" y="1830"/>
                  <a:ext cx="0" cy="162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74"/>
                <p:cNvSpPr>
                  <a:spLocks noChangeShapeType="1"/>
                </p:cNvSpPr>
                <p:nvPr/>
              </p:nvSpPr>
              <p:spPr bwMode="auto">
                <a:xfrm>
                  <a:off x="2898" y="1830"/>
                  <a:ext cx="16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2842" y="1830"/>
                  <a:ext cx="56" cy="5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5" name="Rectangle 78"/>
          <p:cNvSpPr>
            <a:spLocks noChangeArrowheads="1"/>
          </p:cNvSpPr>
          <p:nvPr/>
        </p:nvSpPr>
        <p:spPr bwMode="auto">
          <a:xfrm>
            <a:off x="152402" y="1209675"/>
            <a:ext cx="1808163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de-DE" sz="2000" b="1" dirty="0"/>
              <a:t>Front-end </a:t>
            </a:r>
          </a:p>
          <a:p>
            <a:pPr algn="ctr"/>
            <a:r>
              <a:rPr lang="de-DE" sz="2000" b="1" dirty="0"/>
              <a:t>Tool</a:t>
            </a:r>
          </a:p>
        </p:txBody>
      </p:sp>
    </p:spTree>
    <p:extLst>
      <p:ext uri="{BB962C8B-B14F-4D97-AF65-F5344CB8AC3E}">
        <p14:creationId xmlns:p14="http://schemas.microsoft.com/office/powerpoint/2010/main" val="14685624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Typical Architecture for MOLAP Tools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7" descr="DS3-Figure 32-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" y="1676400"/>
            <a:ext cx="8762999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54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770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Warehouse Manager </a:t>
            </a:r>
            <a:r>
              <a:rPr lang="en-GB" sz="2800" dirty="0"/>
              <a:t>(Data Manager): </a:t>
            </a:r>
          </a:p>
          <a:p>
            <a:pPr algn="just">
              <a:lnSpc>
                <a:spcPct val="90000"/>
              </a:lnSpc>
            </a:pPr>
            <a:r>
              <a:rPr lang="en-GB" sz="2800" dirty="0"/>
              <a:t>Operations performed include: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Analysis of data to ensure consistency.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Transformation/merging of source data from temp storage into DW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Creation of indexes.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Backing-up and archiving data. </a:t>
            </a:r>
          </a:p>
          <a:p>
            <a:pPr algn="just"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Query Manager </a:t>
            </a:r>
            <a:r>
              <a:rPr lang="en-GB" sz="2800" dirty="0"/>
              <a:t>(Manages User Queries):</a:t>
            </a:r>
          </a:p>
          <a:p>
            <a:pPr algn="just">
              <a:lnSpc>
                <a:spcPct val="90000"/>
              </a:lnSpc>
            </a:pPr>
            <a:r>
              <a:rPr lang="en-GB" sz="2800" dirty="0"/>
              <a:t>Operations include: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directing queries to the appropriate tables and 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scheduling the execution of queries.</a:t>
            </a:r>
          </a:p>
          <a:p>
            <a:pPr algn="just">
              <a:lnSpc>
                <a:spcPct val="90000"/>
              </a:lnSpc>
            </a:pPr>
            <a:r>
              <a:rPr lang="en-GB" sz="2800" dirty="0"/>
              <a:t>In some cases, the query manager also generates query profiles to allow the warehouse manager to determine which indexes and aggregations are appropriate.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60019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248400"/>
          </a:xfrm>
        </p:spPr>
        <p:txBody>
          <a:bodyPr>
            <a:noAutofit/>
          </a:bodyPr>
          <a:lstStyle/>
          <a:p>
            <a:pPr algn="just"/>
            <a:r>
              <a:rPr lang="en-GB" sz="3000" dirty="0"/>
              <a:t>Traditionally, require a tight coupling with the application layer and presentation layer. </a:t>
            </a:r>
          </a:p>
          <a:p>
            <a:pPr algn="just"/>
            <a:r>
              <a:rPr lang="en-GB" sz="3000" dirty="0"/>
              <a:t>Recent trends segregate the OLAP from the data structures through the use of published application programming interfaces (APIs).</a:t>
            </a:r>
          </a:p>
          <a:p>
            <a:pPr algn="just"/>
            <a:r>
              <a:rPr lang="en-US" altLang="en-GB" sz="3000" dirty="0"/>
              <a:t>MOLAP Products</a:t>
            </a:r>
          </a:p>
          <a:p>
            <a:pPr lvl="1" algn="just"/>
            <a:r>
              <a:rPr lang="en-US" altLang="en-GB" sz="2400" dirty="0"/>
              <a:t>Pilot, Arbor </a:t>
            </a:r>
            <a:r>
              <a:rPr lang="en-US" altLang="en-GB" sz="2400" dirty="0" err="1"/>
              <a:t>Essbase</a:t>
            </a:r>
            <a:r>
              <a:rPr lang="en-US" altLang="en-GB" sz="2400" dirty="0"/>
              <a:t>, </a:t>
            </a:r>
            <a:r>
              <a:rPr lang="en-US" altLang="en-GB" sz="2400" dirty="0" err="1"/>
              <a:t>Gentia</a:t>
            </a:r>
            <a:endParaRPr lang="en-US" altLang="en-GB" sz="2400" dirty="0"/>
          </a:p>
          <a:p>
            <a:pPr algn="just"/>
            <a:r>
              <a:rPr lang="en-US" sz="3000" dirty="0"/>
              <a:t>MOLAP Tools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ORACLE Express Server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ORACLE Express Clients (C/S and Web)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err="1"/>
              <a:t>MicroStrategy’s</a:t>
            </a:r>
            <a:r>
              <a:rPr lang="en-US" sz="2400" dirty="0"/>
              <a:t> DSS server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Platinum Technologies’ </a:t>
            </a:r>
            <a:r>
              <a:rPr lang="en-US" sz="2400" dirty="0" err="1"/>
              <a:t>Plantinum</a:t>
            </a:r>
            <a:r>
              <a:rPr lang="en-US" sz="2400" dirty="0"/>
              <a:t> </a:t>
            </a:r>
            <a:r>
              <a:rPr lang="en-US" sz="2400" dirty="0" err="1"/>
              <a:t>InfoBeacon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155990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6019800"/>
          </a:xfrm>
        </p:spPr>
        <p:txBody>
          <a:bodyPr>
            <a:noAutofit/>
          </a:bodyPr>
          <a:lstStyle/>
          <a:p>
            <a:pPr algn="just"/>
            <a:r>
              <a:rPr lang="en-GB" sz="2800" dirty="0"/>
              <a:t>Use array technology and efficient storage techniques that minimize the disk space requirements through sparse data management. </a:t>
            </a:r>
          </a:p>
          <a:p>
            <a:pPr algn="just"/>
            <a:r>
              <a:rPr lang="en-GB" sz="2800" dirty="0"/>
              <a:t>Provides excellent performance when data is used as designed, and the focus is on data for a specific decision-support application. </a:t>
            </a:r>
          </a:p>
          <a:p>
            <a:pPr algn="just"/>
            <a:r>
              <a:rPr lang="en-US" sz="2800" dirty="0"/>
              <a:t>Features:</a:t>
            </a:r>
          </a:p>
          <a:p>
            <a:pPr marL="400050" lvl="1" indent="0" algn="just">
              <a:buNone/>
            </a:pPr>
            <a:r>
              <a:rPr lang="en-US" sz="2000" dirty="0"/>
              <a:t>Very fast response</a:t>
            </a:r>
          </a:p>
          <a:p>
            <a:pPr marL="400050" lvl="1" indent="0" algn="just">
              <a:buNone/>
            </a:pPr>
            <a:r>
              <a:rPr lang="en-US" sz="2000" dirty="0"/>
              <a:t>Ability to quickly write data into the cube</a:t>
            </a:r>
          </a:p>
          <a:p>
            <a:pPr algn="just"/>
            <a:r>
              <a:rPr lang="en-US" sz="2800" dirty="0"/>
              <a:t>Downsides:</a:t>
            </a:r>
          </a:p>
          <a:p>
            <a:pPr marL="400050" lvl="1" indent="0" algn="just">
              <a:buNone/>
            </a:pPr>
            <a:r>
              <a:rPr lang="en-US" sz="2000" dirty="0"/>
              <a:t>Limited Scalability</a:t>
            </a:r>
          </a:p>
          <a:p>
            <a:pPr marL="400050" lvl="1" indent="0" algn="just">
              <a:buNone/>
            </a:pPr>
            <a:r>
              <a:rPr lang="en-US" sz="2000" dirty="0"/>
              <a:t>Inability to contain detailed data</a:t>
            </a:r>
          </a:p>
          <a:p>
            <a:pPr marL="400050" lvl="1" indent="0" algn="just">
              <a:buNone/>
            </a:pPr>
            <a:r>
              <a:rPr lang="en-US" sz="2000" dirty="0"/>
              <a:t>Load time</a:t>
            </a:r>
            <a:endParaRPr lang="en-GB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1204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162"/>
            <a:ext cx="8229600" cy="88423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Desktop OLAP (or Client OLAP)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562600"/>
          </a:xfrm>
        </p:spPr>
        <p:txBody>
          <a:bodyPr>
            <a:normAutofit fontScale="85000" lnSpcReduction="10000"/>
          </a:bodyPr>
          <a:lstStyle/>
          <a:p>
            <a:pPr marL="457200" indent="-393700" algn="just"/>
            <a:r>
              <a:rPr lang="en-US" dirty="0"/>
              <a:t>The desktop OLAP market resulted from the need for users to run business queries using relatively small data sets extracted from production systems. </a:t>
            </a:r>
          </a:p>
          <a:p>
            <a:pPr marL="457200" indent="-393700" algn="just"/>
            <a:r>
              <a:rPr lang="en-US" dirty="0"/>
              <a:t>Most desktop OLAP systems were developed as extensions of production system report writers, while others were developed in the early days of client/server computing to take advantage of the power of the emerging (at that time) PC desktop. </a:t>
            </a:r>
          </a:p>
          <a:p>
            <a:pPr marL="457200" indent="-393700" algn="just"/>
            <a:r>
              <a:rPr lang="en-US" dirty="0"/>
              <a:t>Desktop OLAP systems are popular and typically require relatively little IT investment to implement. They also provide highly mobile OLAP operations for users who may work remotely or travel extensively. </a:t>
            </a:r>
          </a:p>
          <a:p>
            <a:pPr marL="457200" indent="-393700" algn="just"/>
            <a:r>
              <a:rPr lang="en-US" dirty="0"/>
              <a:t>However, most are limited to a single user and lack the ability to manage large data sets.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657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55602" y="1168402"/>
            <a:ext cx="1198563" cy="1150937"/>
            <a:chOff x="4026" y="1087"/>
            <a:chExt cx="755" cy="72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4026" y="1087"/>
            <a:ext cx="755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8" name="Clip" r:id="rId3" imgW="2013509" imgH="1930298" progId="">
                    <p:embed/>
                  </p:oleObj>
                </mc:Choice>
                <mc:Fallback>
                  <p:oleObj name="Clip" r:id="rId3" imgW="2013509" imgH="1930298" progId="">
                    <p:embed/>
                    <p:pic>
                      <p:nvPicPr>
                        <p:cNvPr id="0" name="Picture 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" y="1087"/>
                          <a:ext cx="755" cy="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4363" y="1238"/>
              <a:ext cx="235" cy="215"/>
              <a:chOff x="2837" y="2344"/>
              <a:chExt cx="407" cy="395"/>
            </a:xfrm>
          </p:grpSpPr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2837" y="2344"/>
                <a:ext cx="407" cy="395"/>
                <a:chOff x="2592" y="1776"/>
                <a:chExt cx="528" cy="432"/>
              </a:xfrm>
            </p:grpSpPr>
            <p:sp>
              <p:nvSpPr>
                <p:cNvPr id="15" name="AutoShape 7"/>
                <p:cNvSpPr>
                  <a:spLocks noChangeArrowheads="1"/>
                </p:cNvSpPr>
                <p:nvPr/>
              </p:nvSpPr>
              <p:spPr bwMode="auto">
                <a:xfrm>
                  <a:off x="2596" y="1780"/>
                  <a:ext cx="520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339966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675" y="1776"/>
                  <a:ext cx="112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842" y="1776"/>
                  <a:ext cx="111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925" y="1776"/>
                  <a:ext cx="112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" name="Group 11"/>
                <p:cNvGrpSpPr>
                  <a:grpSpLocks/>
                </p:cNvGrpSpPr>
                <p:nvPr/>
              </p:nvGrpSpPr>
              <p:grpSpPr bwMode="auto">
                <a:xfrm>
                  <a:off x="3008" y="1857"/>
                  <a:ext cx="112" cy="270"/>
                  <a:chOff x="3008" y="1857"/>
                  <a:chExt cx="112" cy="270"/>
                </a:xfrm>
              </p:grpSpPr>
              <p:sp>
                <p:nvSpPr>
                  <p:cNvPr id="34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08" y="2019"/>
                    <a:ext cx="112" cy="108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08" y="1857"/>
                    <a:ext cx="112" cy="108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08" y="1938"/>
                    <a:ext cx="112" cy="108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759" y="1776"/>
                  <a:ext cx="111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6"/>
                <p:cNvSpPr>
                  <a:spLocks noChangeShapeType="1"/>
                </p:cNvSpPr>
                <p:nvPr/>
              </p:nvSpPr>
              <p:spPr bwMode="auto">
                <a:xfrm>
                  <a:off x="2675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7"/>
                <p:cNvSpPr>
                  <a:spLocks noChangeShapeType="1"/>
                </p:cNvSpPr>
                <p:nvPr/>
              </p:nvSpPr>
              <p:spPr bwMode="auto">
                <a:xfrm>
                  <a:off x="2759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8"/>
                <p:cNvSpPr>
                  <a:spLocks noChangeShapeType="1"/>
                </p:cNvSpPr>
                <p:nvPr/>
              </p:nvSpPr>
              <p:spPr bwMode="auto">
                <a:xfrm>
                  <a:off x="2842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9"/>
                <p:cNvSpPr>
                  <a:spLocks noChangeShapeType="1"/>
                </p:cNvSpPr>
                <p:nvPr/>
              </p:nvSpPr>
              <p:spPr bwMode="auto">
                <a:xfrm>
                  <a:off x="2925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20"/>
                <p:cNvSpPr>
                  <a:spLocks noChangeShapeType="1"/>
                </p:cNvSpPr>
                <p:nvPr/>
              </p:nvSpPr>
              <p:spPr bwMode="auto">
                <a:xfrm>
                  <a:off x="3037" y="1857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21"/>
                <p:cNvSpPr>
                  <a:spLocks noChangeShapeType="1"/>
                </p:cNvSpPr>
                <p:nvPr/>
              </p:nvSpPr>
              <p:spPr bwMode="auto">
                <a:xfrm>
                  <a:off x="3064" y="1830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22"/>
                <p:cNvSpPr>
                  <a:spLocks noChangeShapeType="1"/>
                </p:cNvSpPr>
                <p:nvPr/>
              </p:nvSpPr>
              <p:spPr bwMode="auto">
                <a:xfrm>
                  <a:off x="3092" y="1803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2592" y="1965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2592" y="2046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592" y="2127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2619" y="1857"/>
                  <a:ext cx="418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2648" y="1830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2675" y="1803"/>
                  <a:ext cx="417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3029" y="2394"/>
                <a:ext cx="171" cy="197"/>
                <a:chOff x="2842" y="1830"/>
                <a:chExt cx="222" cy="216"/>
              </a:xfrm>
            </p:grpSpPr>
            <p:sp>
              <p:nvSpPr>
                <p:cNvPr id="9" name="Line 30"/>
                <p:cNvSpPr>
                  <a:spLocks noChangeShapeType="1"/>
                </p:cNvSpPr>
                <p:nvPr/>
              </p:nvSpPr>
              <p:spPr bwMode="auto">
                <a:xfrm>
                  <a:off x="2842" y="1884"/>
                  <a:ext cx="0" cy="162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" name="Line 31"/>
                <p:cNvSpPr>
                  <a:spLocks noChangeShapeType="1"/>
                </p:cNvSpPr>
                <p:nvPr/>
              </p:nvSpPr>
              <p:spPr bwMode="auto">
                <a:xfrm>
                  <a:off x="2842" y="2046"/>
                  <a:ext cx="16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3008" y="1992"/>
                  <a:ext cx="56" cy="5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Line 33"/>
                <p:cNvSpPr>
                  <a:spLocks noChangeShapeType="1"/>
                </p:cNvSpPr>
                <p:nvPr/>
              </p:nvSpPr>
              <p:spPr bwMode="auto">
                <a:xfrm>
                  <a:off x="3064" y="1830"/>
                  <a:ext cx="0" cy="162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34"/>
                <p:cNvSpPr>
                  <a:spLocks noChangeShapeType="1"/>
                </p:cNvSpPr>
                <p:nvPr/>
              </p:nvSpPr>
              <p:spPr bwMode="auto">
                <a:xfrm>
                  <a:off x="2898" y="1830"/>
                  <a:ext cx="16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842" y="1830"/>
                  <a:ext cx="56" cy="5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1809750" y="1347787"/>
            <a:ext cx="717550" cy="700088"/>
            <a:chOff x="2837" y="2344"/>
            <a:chExt cx="407" cy="395"/>
          </a:xfrm>
        </p:grpSpPr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2837" y="2344"/>
              <a:ext cx="407" cy="395"/>
              <a:chOff x="2592" y="1776"/>
              <a:chExt cx="528" cy="432"/>
            </a:xfrm>
          </p:grpSpPr>
          <p:sp>
            <p:nvSpPr>
              <p:cNvPr id="46" name="AutoShape 38"/>
              <p:cNvSpPr>
                <a:spLocks noChangeArrowheads="1"/>
              </p:cNvSpPr>
              <p:nvPr/>
            </p:nvSpPr>
            <p:spPr bwMode="auto">
              <a:xfrm>
                <a:off x="2596" y="1780"/>
                <a:ext cx="520" cy="424"/>
              </a:xfrm>
              <a:prstGeom prst="cube">
                <a:avLst>
                  <a:gd name="adj" fmla="val 24995"/>
                </a:avLst>
              </a:prstGeom>
              <a:solidFill>
                <a:srgbClr val="808080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39"/>
              <p:cNvSpPr>
                <a:spLocks noChangeShapeType="1"/>
              </p:cNvSpPr>
              <p:nvPr/>
            </p:nvSpPr>
            <p:spPr bwMode="auto">
              <a:xfrm flipV="1">
                <a:off x="2675" y="1776"/>
                <a:ext cx="112" cy="108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40"/>
              <p:cNvSpPr>
                <a:spLocks noChangeShapeType="1"/>
              </p:cNvSpPr>
              <p:nvPr/>
            </p:nvSpPr>
            <p:spPr bwMode="auto">
              <a:xfrm flipV="1">
                <a:off x="2842" y="1776"/>
                <a:ext cx="111" cy="108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41"/>
              <p:cNvSpPr>
                <a:spLocks noChangeShapeType="1"/>
              </p:cNvSpPr>
              <p:nvPr/>
            </p:nvSpPr>
            <p:spPr bwMode="auto">
              <a:xfrm flipV="1">
                <a:off x="2925" y="1776"/>
                <a:ext cx="112" cy="108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0" name="Group 42"/>
              <p:cNvGrpSpPr>
                <a:grpSpLocks/>
              </p:cNvGrpSpPr>
              <p:nvPr/>
            </p:nvGrpSpPr>
            <p:grpSpPr bwMode="auto">
              <a:xfrm>
                <a:off x="3008" y="1857"/>
                <a:ext cx="112" cy="270"/>
                <a:chOff x="3008" y="1857"/>
                <a:chExt cx="112" cy="270"/>
              </a:xfrm>
            </p:grpSpPr>
            <p:sp>
              <p:nvSpPr>
                <p:cNvPr id="65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3008" y="2019"/>
                  <a:ext cx="112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3008" y="1857"/>
                  <a:ext cx="112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008" y="1938"/>
                  <a:ext cx="112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" name="Line 46"/>
              <p:cNvSpPr>
                <a:spLocks noChangeShapeType="1"/>
              </p:cNvSpPr>
              <p:nvPr/>
            </p:nvSpPr>
            <p:spPr bwMode="auto">
              <a:xfrm flipV="1">
                <a:off x="2759" y="1776"/>
                <a:ext cx="111" cy="108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47"/>
              <p:cNvSpPr>
                <a:spLocks noChangeShapeType="1"/>
              </p:cNvSpPr>
              <p:nvPr/>
            </p:nvSpPr>
            <p:spPr bwMode="auto">
              <a:xfrm>
                <a:off x="2675" y="1884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48"/>
              <p:cNvSpPr>
                <a:spLocks noChangeShapeType="1"/>
              </p:cNvSpPr>
              <p:nvPr/>
            </p:nvSpPr>
            <p:spPr bwMode="auto">
              <a:xfrm>
                <a:off x="2759" y="1884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49"/>
              <p:cNvSpPr>
                <a:spLocks noChangeShapeType="1"/>
              </p:cNvSpPr>
              <p:nvPr/>
            </p:nvSpPr>
            <p:spPr bwMode="auto">
              <a:xfrm>
                <a:off x="2842" y="1884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50"/>
              <p:cNvSpPr>
                <a:spLocks noChangeShapeType="1"/>
              </p:cNvSpPr>
              <p:nvPr/>
            </p:nvSpPr>
            <p:spPr bwMode="auto">
              <a:xfrm>
                <a:off x="2925" y="1884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51"/>
              <p:cNvSpPr>
                <a:spLocks noChangeShapeType="1"/>
              </p:cNvSpPr>
              <p:nvPr/>
            </p:nvSpPr>
            <p:spPr bwMode="auto">
              <a:xfrm>
                <a:off x="3037" y="1857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52"/>
              <p:cNvSpPr>
                <a:spLocks noChangeShapeType="1"/>
              </p:cNvSpPr>
              <p:nvPr/>
            </p:nvSpPr>
            <p:spPr bwMode="auto">
              <a:xfrm>
                <a:off x="3064" y="1830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53"/>
              <p:cNvSpPr>
                <a:spLocks noChangeShapeType="1"/>
              </p:cNvSpPr>
              <p:nvPr/>
            </p:nvSpPr>
            <p:spPr bwMode="auto">
              <a:xfrm>
                <a:off x="3092" y="1803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54"/>
              <p:cNvSpPr>
                <a:spLocks noChangeShapeType="1"/>
              </p:cNvSpPr>
              <p:nvPr/>
            </p:nvSpPr>
            <p:spPr bwMode="auto">
              <a:xfrm flipH="1">
                <a:off x="2592" y="1965"/>
                <a:ext cx="416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55"/>
              <p:cNvSpPr>
                <a:spLocks noChangeShapeType="1"/>
              </p:cNvSpPr>
              <p:nvPr/>
            </p:nvSpPr>
            <p:spPr bwMode="auto">
              <a:xfrm flipH="1">
                <a:off x="2592" y="2046"/>
                <a:ext cx="416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56"/>
              <p:cNvSpPr>
                <a:spLocks noChangeShapeType="1"/>
              </p:cNvSpPr>
              <p:nvPr/>
            </p:nvSpPr>
            <p:spPr bwMode="auto">
              <a:xfrm flipH="1">
                <a:off x="2592" y="2127"/>
                <a:ext cx="416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57"/>
              <p:cNvSpPr>
                <a:spLocks noChangeShapeType="1"/>
              </p:cNvSpPr>
              <p:nvPr/>
            </p:nvSpPr>
            <p:spPr bwMode="auto">
              <a:xfrm flipH="1">
                <a:off x="2619" y="1857"/>
                <a:ext cx="418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58"/>
              <p:cNvSpPr>
                <a:spLocks noChangeShapeType="1"/>
              </p:cNvSpPr>
              <p:nvPr/>
            </p:nvSpPr>
            <p:spPr bwMode="auto">
              <a:xfrm flipH="1">
                <a:off x="2648" y="1830"/>
                <a:ext cx="416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59"/>
              <p:cNvSpPr>
                <a:spLocks noChangeShapeType="1"/>
              </p:cNvSpPr>
              <p:nvPr/>
            </p:nvSpPr>
            <p:spPr bwMode="auto">
              <a:xfrm flipH="1">
                <a:off x="2675" y="1803"/>
                <a:ext cx="417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" name="Group 60"/>
            <p:cNvGrpSpPr>
              <a:grpSpLocks/>
            </p:cNvGrpSpPr>
            <p:nvPr/>
          </p:nvGrpSpPr>
          <p:grpSpPr bwMode="auto">
            <a:xfrm>
              <a:off x="3029" y="2394"/>
              <a:ext cx="171" cy="197"/>
              <a:chOff x="2842" y="1830"/>
              <a:chExt cx="222" cy="216"/>
            </a:xfrm>
          </p:grpSpPr>
          <p:sp>
            <p:nvSpPr>
              <p:cNvPr id="40" name="Line 61"/>
              <p:cNvSpPr>
                <a:spLocks noChangeShapeType="1"/>
              </p:cNvSpPr>
              <p:nvPr/>
            </p:nvSpPr>
            <p:spPr bwMode="auto">
              <a:xfrm>
                <a:off x="2842" y="1884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62"/>
              <p:cNvSpPr>
                <a:spLocks noChangeShapeType="1"/>
              </p:cNvSpPr>
              <p:nvPr/>
            </p:nvSpPr>
            <p:spPr bwMode="auto">
              <a:xfrm>
                <a:off x="2842" y="2046"/>
                <a:ext cx="166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63"/>
              <p:cNvSpPr>
                <a:spLocks noChangeShapeType="1"/>
              </p:cNvSpPr>
              <p:nvPr/>
            </p:nvSpPr>
            <p:spPr bwMode="auto">
              <a:xfrm flipH="1">
                <a:off x="3008" y="1992"/>
                <a:ext cx="56" cy="5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64"/>
              <p:cNvSpPr>
                <a:spLocks noChangeShapeType="1"/>
              </p:cNvSpPr>
              <p:nvPr/>
            </p:nvSpPr>
            <p:spPr bwMode="auto">
              <a:xfrm>
                <a:off x="3064" y="1830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65"/>
              <p:cNvSpPr>
                <a:spLocks noChangeShapeType="1"/>
              </p:cNvSpPr>
              <p:nvPr/>
            </p:nvSpPr>
            <p:spPr bwMode="auto">
              <a:xfrm>
                <a:off x="2898" y="1830"/>
                <a:ext cx="166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66"/>
              <p:cNvSpPr>
                <a:spLocks noChangeShapeType="1"/>
              </p:cNvSpPr>
              <p:nvPr/>
            </p:nvSpPr>
            <p:spPr bwMode="auto">
              <a:xfrm flipH="1">
                <a:off x="2842" y="1830"/>
                <a:ext cx="56" cy="5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8" name="Text Box 67"/>
          <p:cNvSpPr txBox="1">
            <a:spLocks noChangeArrowheads="1"/>
          </p:cNvSpPr>
          <p:nvPr/>
        </p:nvSpPr>
        <p:spPr bwMode="auto">
          <a:xfrm>
            <a:off x="293567" y="457202"/>
            <a:ext cx="11416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de-DE" b="1">
                <a:solidFill>
                  <a:srgbClr val="000066"/>
                </a:solidFill>
              </a:rPr>
              <a:t>Client-</a:t>
            </a:r>
          </a:p>
          <a:p>
            <a:pPr algn="ctr"/>
            <a:r>
              <a:rPr lang="de-DE" b="1">
                <a:solidFill>
                  <a:srgbClr val="000066"/>
                </a:solidFill>
              </a:rPr>
              <a:t>OLAP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743200" y="868362"/>
            <a:ext cx="6248400" cy="499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75000"/>
              <a:buFont typeface="Arial" pitchFamily="34" charset="0"/>
              <a:buChar char="•"/>
            </a:pPr>
            <a:r>
              <a:rPr lang="en-US" sz="2800" dirty="0"/>
              <a:t>proprietary data structure on the client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75000"/>
              <a:buFont typeface="Arial" pitchFamily="34" charset="0"/>
              <a:buChar char="•"/>
            </a:pPr>
            <a:r>
              <a:rPr lang="en-US" sz="2800" dirty="0"/>
              <a:t>data stored as file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75000"/>
              <a:buFont typeface="Arial" pitchFamily="34" charset="0"/>
              <a:buChar char="•"/>
            </a:pPr>
            <a:r>
              <a:rPr lang="en-US" sz="2800" dirty="0"/>
              <a:t>mostly RAM based architectures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75000"/>
              <a:buFont typeface="Arial" pitchFamily="34" charset="0"/>
              <a:buChar char="•"/>
            </a:pPr>
            <a:r>
              <a:rPr lang="en-US" sz="2800" dirty="0"/>
              <a:t>mobile user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75000"/>
              <a:buFont typeface="Arial" pitchFamily="34" charset="0"/>
              <a:buChar char="•"/>
            </a:pPr>
            <a:r>
              <a:rPr lang="en-US" sz="2800" dirty="0"/>
              <a:t>ease of installation and use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75000"/>
              <a:buFont typeface="Arial" pitchFamily="34" charset="0"/>
              <a:buChar char="•"/>
            </a:pPr>
            <a:r>
              <a:rPr lang="en-US" sz="2800" dirty="0"/>
              <a:t>data volume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75000"/>
              <a:buFont typeface="Arial" pitchFamily="34" charset="0"/>
              <a:buChar char="•"/>
            </a:pPr>
            <a:r>
              <a:rPr lang="en-US" sz="2800" dirty="0"/>
              <a:t>no multiuser capabilities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4350" y="2438402"/>
            <a:ext cx="2582650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Stores in the form of cubes/micro-cubes on the desktop/client machine</a:t>
            </a:r>
          </a:p>
          <a:p>
            <a:endParaRPr lang="en-US" sz="2400" dirty="0"/>
          </a:p>
          <a:p>
            <a:r>
              <a:rPr lang="en-US" sz="2400" b="1" dirty="0"/>
              <a:t>Products:</a:t>
            </a:r>
          </a:p>
          <a:p>
            <a:pPr marL="684213" lvl="1">
              <a:lnSpc>
                <a:spcPct val="90000"/>
              </a:lnSpc>
            </a:pPr>
            <a:r>
              <a:rPr lang="en-US" sz="1600" dirty="0" err="1"/>
              <a:t>Brio.Enterprise</a:t>
            </a:r>
            <a:endParaRPr lang="en-US" sz="1600" dirty="0"/>
          </a:p>
          <a:p>
            <a:pPr marL="684213" lvl="1">
              <a:lnSpc>
                <a:spcPct val="90000"/>
              </a:lnSpc>
            </a:pPr>
            <a:r>
              <a:rPr lang="en-US" sz="1600" dirty="0" err="1"/>
              <a:t>BusinessObjects</a:t>
            </a:r>
            <a:endParaRPr lang="en-US" sz="1600" dirty="0"/>
          </a:p>
          <a:p>
            <a:pPr marL="684213" lvl="1">
              <a:lnSpc>
                <a:spcPct val="90000"/>
              </a:lnSpc>
            </a:pPr>
            <a:r>
              <a:rPr lang="en-US" sz="1600" dirty="0" err="1"/>
              <a:t>Cognos</a:t>
            </a:r>
            <a:r>
              <a:rPr lang="en-US" sz="1600" dirty="0"/>
              <a:t> </a:t>
            </a:r>
            <a:r>
              <a:rPr lang="en-US" sz="1600" dirty="0" err="1"/>
              <a:t>PowerPlay</a:t>
            </a:r>
            <a:endParaRPr lang="en-US" sz="16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78293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791200"/>
          </a:xfrm>
        </p:spPr>
        <p:txBody>
          <a:bodyPr>
            <a:normAutofit lnSpcReduction="10000"/>
          </a:bodyPr>
          <a:lstStyle/>
          <a:p>
            <a:pPr marL="457200" indent="-457200" algn="just"/>
            <a:r>
              <a:rPr lang="en-US" dirty="0"/>
              <a:t>Hybrid OLAP (HOLAP) combines ROLAP and MOLAP storage. </a:t>
            </a:r>
          </a:p>
          <a:p>
            <a:pPr marL="457200" indent="-457200" algn="just"/>
            <a:r>
              <a:rPr lang="en-US" dirty="0"/>
              <a:t>It tries to take advantage of the strengths of each of the other two architectures, while minimizing their weaknesses. </a:t>
            </a:r>
          </a:p>
          <a:p>
            <a:pPr marL="457200" indent="-457200" algn="just"/>
            <a:r>
              <a:rPr lang="en-US" dirty="0">
                <a:cs typeface="Arial" pitchFamily="34" charset="0"/>
              </a:rPr>
              <a:t>Some vendors provide the ability to access relational databases directly from an MDDB, giving rise to the concept of hybrid OLAP environments. </a:t>
            </a:r>
          </a:p>
          <a:p>
            <a:pPr marL="457200" indent="-457200" algn="just"/>
            <a:r>
              <a:rPr lang="en-US" dirty="0">
                <a:cs typeface="Arial" pitchFamily="34" charset="0"/>
              </a:rPr>
              <a:t>This implements the concept of "drill through," which automatically generates SQL to retrieve detail data records for further analysis.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Hybrid OLAP (HOLAP)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7573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715000"/>
          </a:xfrm>
        </p:spPr>
        <p:txBody>
          <a:bodyPr>
            <a:normAutofit lnSpcReduction="10000"/>
          </a:bodyPr>
          <a:lstStyle/>
          <a:p>
            <a:pPr marL="457200" indent="-457200" algn="just"/>
            <a:r>
              <a:rPr lang="en-US" dirty="0">
                <a:cs typeface="Arial" pitchFamily="34" charset="0"/>
              </a:rPr>
              <a:t>This gives end users the perception they are drilling past the multidimensional database into the source database.</a:t>
            </a:r>
          </a:p>
          <a:p>
            <a:pPr marL="457200" indent="-457200" algn="just"/>
            <a:r>
              <a:rPr lang="en-US" dirty="0">
                <a:cs typeface="Arial" pitchFamily="34" charset="0"/>
              </a:rPr>
              <a:t>The hybrid OLAP system combines the performance and functionality of the MDDB with the ability to access detail data, which provides greater value to some categories of users. </a:t>
            </a:r>
          </a:p>
          <a:p>
            <a:pPr marL="457200" indent="-457200" algn="just"/>
            <a:r>
              <a:rPr lang="en-US" dirty="0">
                <a:cs typeface="Arial" pitchFamily="34" charset="0"/>
              </a:rPr>
              <a:t>However, these implementations are typically supported by a single vendor’s databases and are fairly complex to deploy and maintain. </a:t>
            </a:r>
          </a:p>
          <a:p>
            <a:pPr marL="457200" indent="-457200" algn="just"/>
            <a:r>
              <a:rPr lang="en-US" dirty="0">
                <a:cs typeface="Arial" pitchFamily="34" charset="0"/>
              </a:rPr>
              <a:t>Additionally, they are typically somewhat restrictive in terms of their mobility. 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Hybrid OLAP (HOLAP)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7573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17526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Can use data from either a RDBMS directly or a multi-dimension server.</a:t>
            </a:r>
          </a:p>
          <a:p>
            <a:pPr algn="just"/>
            <a:r>
              <a:rPr lang="en-US" sz="2800" dirty="0"/>
              <a:t>Equal treatment of MD and Relational Data</a:t>
            </a:r>
          </a:p>
          <a:p>
            <a:pPr algn="just"/>
            <a:r>
              <a:rPr lang="en-US" sz="2800" dirty="0"/>
              <a:t>Storage type at the discretion of the administrator</a:t>
            </a:r>
          </a:p>
          <a:p>
            <a:pPr algn="just"/>
            <a:r>
              <a:rPr lang="en-US" sz="2800" dirty="0"/>
              <a:t>Cube Partitioning</a:t>
            </a:r>
          </a:p>
          <a:p>
            <a:endParaRPr lang="en-US" sz="2800" dirty="0"/>
          </a:p>
        </p:txBody>
      </p:sp>
      <p:sp>
        <p:nvSpPr>
          <p:cNvPr id="4" name="Text Box 39"/>
          <p:cNvSpPr txBox="1">
            <a:spLocks noChangeArrowheads="1"/>
          </p:cNvSpPr>
          <p:nvPr/>
        </p:nvSpPr>
        <p:spPr bwMode="auto">
          <a:xfrm>
            <a:off x="1336677" y="6003927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de-DE" sz="2000" b="1" dirty="0">
                <a:solidFill>
                  <a:srgbClr val="000066"/>
                </a:solidFill>
                <a:latin typeface="+mn-lt"/>
              </a:rPr>
              <a:t>Multidimensional Storage</a:t>
            </a: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337175" y="5081590"/>
            <a:ext cx="1568450" cy="928687"/>
            <a:chOff x="1689" y="3337"/>
            <a:chExt cx="988" cy="585"/>
          </a:xfrm>
        </p:grpSpPr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1689" y="3337"/>
              <a:ext cx="988" cy="585"/>
              <a:chOff x="2224" y="3159"/>
              <a:chExt cx="1762" cy="789"/>
            </a:xfrm>
          </p:grpSpPr>
          <p:grpSp>
            <p:nvGrpSpPr>
              <p:cNvPr id="19" name="Group 42"/>
              <p:cNvGrpSpPr>
                <a:grpSpLocks/>
              </p:cNvGrpSpPr>
              <p:nvPr/>
            </p:nvGrpSpPr>
            <p:grpSpPr bwMode="auto">
              <a:xfrm>
                <a:off x="2224" y="3159"/>
                <a:ext cx="1762" cy="789"/>
                <a:chOff x="2224" y="3159"/>
                <a:chExt cx="1762" cy="789"/>
              </a:xfrm>
            </p:grpSpPr>
            <p:sp>
              <p:nvSpPr>
                <p:cNvPr id="21" name="Freeform 43"/>
                <p:cNvSpPr>
                  <a:spLocks/>
                </p:cNvSpPr>
                <p:nvPr/>
              </p:nvSpPr>
              <p:spPr bwMode="auto">
                <a:xfrm>
                  <a:off x="2224" y="3276"/>
                  <a:ext cx="1762" cy="672"/>
                </a:xfrm>
                <a:custGeom>
                  <a:avLst/>
                  <a:gdLst>
                    <a:gd name="T0" fmla="*/ 1761 w 1964"/>
                    <a:gd name="T1" fmla="*/ 7 h 550"/>
                    <a:gd name="T2" fmla="*/ 1761 w 1964"/>
                    <a:gd name="T3" fmla="*/ 552 h 550"/>
                    <a:gd name="T4" fmla="*/ 1732 w 1964"/>
                    <a:gd name="T5" fmla="*/ 573 h 550"/>
                    <a:gd name="T6" fmla="*/ 1690 w 1964"/>
                    <a:gd name="T7" fmla="*/ 593 h 550"/>
                    <a:gd name="T8" fmla="*/ 1627 w 1964"/>
                    <a:gd name="T9" fmla="*/ 610 h 550"/>
                    <a:gd name="T10" fmla="*/ 1544 w 1964"/>
                    <a:gd name="T11" fmla="*/ 627 h 550"/>
                    <a:gd name="T12" fmla="*/ 1432 w 1964"/>
                    <a:gd name="T13" fmla="*/ 641 h 550"/>
                    <a:gd name="T14" fmla="*/ 1313 w 1964"/>
                    <a:gd name="T15" fmla="*/ 652 h 550"/>
                    <a:gd name="T16" fmla="*/ 1187 w 1964"/>
                    <a:gd name="T17" fmla="*/ 661 h 550"/>
                    <a:gd name="T18" fmla="*/ 1069 w 1964"/>
                    <a:gd name="T19" fmla="*/ 666 h 550"/>
                    <a:gd name="T20" fmla="*/ 957 w 1964"/>
                    <a:gd name="T21" fmla="*/ 671 h 550"/>
                    <a:gd name="T22" fmla="*/ 838 w 1964"/>
                    <a:gd name="T23" fmla="*/ 671 h 550"/>
                    <a:gd name="T24" fmla="*/ 698 w 1964"/>
                    <a:gd name="T25" fmla="*/ 666 h 550"/>
                    <a:gd name="T26" fmla="*/ 580 w 1964"/>
                    <a:gd name="T27" fmla="*/ 662 h 550"/>
                    <a:gd name="T28" fmla="*/ 453 w 1964"/>
                    <a:gd name="T29" fmla="*/ 655 h 550"/>
                    <a:gd name="T30" fmla="*/ 342 w 1964"/>
                    <a:gd name="T31" fmla="*/ 644 h 550"/>
                    <a:gd name="T32" fmla="*/ 251 w 1964"/>
                    <a:gd name="T33" fmla="*/ 633 h 550"/>
                    <a:gd name="T34" fmla="*/ 160 w 1964"/>
                    <a:gd name="T35" fmla="*/ 617 h 550"/>
                    <a:gd name="T36" fmla="*/ 90 w 1964"/>
                    <a:gd name="T37" fmla="*/ 600 h 550"/>
                    <a:gd name="T38" fmla="*/ 56 w 1964"/>
                    <a:gd name="T39" fmla="*/ 589 h 550"/>
                    <a:gd name="T40" fmla="*/ 21 w 1964"/>
                    <a:gd name="T41" fmla="*/ 572 h 550"/>
                    <a:gd name="T42" fmla="*/ 0 w 1964"/>
                    <a:gd name="T43" fmla="*/ 551 h 550"/>
                    <a:gd name="T44" fmla="*/ 0 w 1964"/>
                    <a:gd name="T45" fmla="*/ 0 h 550"/>
                    <a:gd name="T46" fmla="*/ 1761 w 1964"/>
                    <a:gd name="T47" fmla="*/ 7 h 55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964" h="550">
                      <a:moveTo>
                        <a:pt x="1963" y="6"/>
                      </a:moveTo>
                      <a:lnTo>
                        <a:pt x="1963" y="452"/>
                      </a:lnTo>
                      <a:lnTo>
                        <a:pt x="1931" y="469"/>
                      </a:lnTo>
                      <a:lnTo>
                        <a:pt x="1884" y="485"/>
                      </a:lnTo>
                      <a:lnTo>
                        <a:pt x="1814" y="499"/>
                      </a:lnTo>
                      <a:lnTo>
                        <a:pt x="1721" y="513"/>
                      </a:lnTo>
                      <a:lnTo>
                        <a:pt x="1596" y="525"/>
                      </a:lnTo>
                      <a:lnTo>
                        <a:pt x="1464" y="534"/>
                      </a:lnTo>
                      <a:lnTo>
                        <a:pt x="1323" y="541"/>
                      </a:lnTo>
                      <a:lnTo>
                        <a:pt x="1191" y="545"/>
                      </a:lnTo>
                      <a:lnTo>
                        <a:pt x="1067" y="549"/>
                      </a:lnTo>
                      <a:lnTo>
                        <a:pt x="934" y="549"/>
                      </a:lnTo>
                      <a:lnTo>
                        <a:pt x="778" y="545"/>
                      </a:lnTo>
                      <a:lnTo>
                        <a:pt x="646" y="542"/>
                      </a:lnTo>
                      <a:lnTo>
                        <a:pt x="505" y="536"/>
                      </a:lnTo>
                      <a:lnTo>
                        <a:pt x="381" y="527"/>
                      </a:lnTo>
                      <a:lnTo>
                        <a:pt x="280" y="518"/>
                      </a:lnTo>
                      <a:lnTo>
                        <a:pt x="178" y="505"/>
                      </a:lnTo>
                      <a:lnTo>
                        <a:pt x="100" y="491"/>
                      </a:lnTo>
                      <a:lnTo>
                        <a:pt x="62" y="482"/>
                      </a:lnTo>
                      <a:lnTo>
                        <a:pt x="23" y="468"/>
                      </a:lnTo>
                      <a:lnTo>
                        <a:pt x="0" y="451"/>
                      </a:lnTo>
                      <a:lnTo>
                        <a:pt x="0" y="0"/>
                      </a:lnTo>
                      <a:lnTo>
                        <a:pt x="1963" y="6"/>
                      </a:lnTo>
                    </a:path>
                  </a:pathLst>
                </a:custGeom>
                <a:gradFill rotWithShape="0">
                  <a:gsLst>
                    <a:gs pos="0">
                      <a:srgbClr val="006600"/>
                    </a:gs>
                    <a:gs pos="50000">
                      <a:srgbClr val="00CC00"/>
                    </a:gs>
                    <a:gs pos="100000">
                      <a:srgbClr val="006600"/>
                    </a:gs>
                  </a:gsLst>
                  <a:lin ang="0" scaled="1"/>
                </a:gradFill>
                <a:ln w="12700" cap="rnd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Oval 44"/>
                <p:cNvSpPr>
                  <a:spLocks noChangeArrowheads="1"/>
                </p:cNvSpPr>
                <p:nvPr/>
              </p:nvSpPr>
              <p:spPr bwMode="auto">
                <a:xfrm>
                  <a:off x="2225" y="3159"/>
                  <a:ext cx="1759" cy="232"/>
                </a:xfrm>
                <a:prstGeom prst="ellipse">
                  <a:avLst/>
                </a:prstGeom>
                <a:solidFill>
                  <a:srgbClr val="00CC00"/>
                </a:solidFill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" name="Oval 45"/>
              <p:cNvSpPr>
                <a:spLocks noChangeArrowheads="1"/>
              </p:cNvSpPr>
              <p:nvPr/>
            </p:nvSpPr>
            <p:spPr bwMode="auto">
              <a:xfrm>
                <a:off x="2225" y="3159"/>
                <a:ext cx="1759" cy="232"/>
              </a:xfrm>
              <a:prstGeom prst="ellips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1862" y="3548"/>
              <a:ext cx="610" cy="260"/>
              <a:chOff x="4185" y="717"/>
              <a:chExt cx="904" cy="455"/>
            </a:xfrm>
          </p:grpSpPr>
          <p:sp>
            <p:nvSpPr>
              <p:cNvPr id="8" name="Rectangle 47"/>
              <p:cNvSpPr>
                <a:spLocks noChangeArrowheads="1"/>
              </p:cNvSpPr>
              <p:nvPr/>
            </p:nvSpPr>
            <p:spPr bwMode="auto">
              <a:xfrm>
                <a:off x="4185" y="717"/>
                <a:ext cx="904" cy="84"/>
              </a:xfrm>
              <a:prstGeom prst="rect">
                <a:avLst/>
              </a:prstGeom>
              <a:gradFill rotWithShape="0">
                <a:gsLst>
                  <a:gs pos="0">
                    <a:srgbClr val="0099FF"/>
                  </a:gs>
                  <a:gs pos="100000">
                    <a:srgbClr val="CBCBCB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48"/>
              <p:cNvSpPr>
                <a:spLocks noChangeArrowheads="1"/>
              </p:cNvSpPr>
              <p:nvPr/>
            </p:nvSpPr>
            <p:spPr bwMode="auto">
              <a:xfrm>
                <a:off x="4185" y="809"/>
                <a:ext cx="904" cy="84"/>
              </a:xfrm>
              <a:prstGeom prst="rect">
                <a:avLst/>
              </a:prstGeom>
              <a:solidFill>
                <a:srgbClr val="CBCBCB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49"/>
              <p:cNvSpPr>
                <a:spLocks noChangeArrowheads="1"/>
              </p:cNvSpPr>
              <p:nvPr/>
            </p:nvSpPr>
            <p:spPr bwMode="auto">
              <a:xfrm>
                <a:off x="4185" y="901"/>
                <a:ext cx="904" cy="83"/>
              </a:xfrm>
              <a:prstGeom prst="rect">
                <a:avLst/>
              </a:prstGeom>
              <a:solidFill>
                <a:srgbClr val="CBCBCB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50"/>
              <p:cNvSpPr>
                <a:spLocks noChangeArrowheads="1"/>
              </p:cNvSpPr>
              <p:nvPr/>
            </p:nvSpPr>
            <p:spPr bwMode="auto">
              <a:xfrm>
                <a:off x="4185" y="992"/>
                <a:ext cx="904" cy="84"/>
              </a:xfrm>
              <a:prstGeom prst="rect">
                <a:avLst/>
              </a:prstGeom>
              <a:solidFill>
                <a:srgbClr val="CBCBCB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51"/>
              <p:cNvSpPr>
                <a:spLocks noChangeArrowheads="1"/>
              </p:cNvSpPr>
              <p:nvPr/>
            </p:nvSpPr>
            <p:spPr bwMode="auto">
              <a:xfrm>
                <a:off x="4185" y="1084"/>
                <a:ext cx="904" cy="84"/>
              </a:xfrm>
              <a:prstGeom prst="rect">
                <a:avLst/>
              </a:prstGeom>
              <a:solidFill>
                <a:srgbClr val="CBCBCB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>
                <a:off x="4242" y="805"/>
                <a:ext cx="0" cy="36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>
                <a:off x="4303" y="805"/>
                <a:ext cx="0" cy="36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>
                <a:off x="4424" y="805"/>
                <a:ext cx="0" cy="36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>
                <a:off x="4728" y="805"/>
                <a:ext cx="0" cy="36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56"/>
              <p:cNvSpPr>
                <a:spLocks noChangeShapeType="1"/>
              </p:cNvSpPr>
              <p:nvPr/>
            </p:nvSpPr>
            <p:spPr bwMode="auto">
              <a:xfrm>
                <a:off x="4850" y="805"/>
                <a:ext cx="0" cy="36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57"/>
              <p:cNvSpPr>
                <a:spLocks noChangeShapeType="1"/>
              </p:cNvSpPr>
              <p:nvPr/>
            </p:nvSpPr>
            <p:spPr bwMode="auto">
              <a:xfrm>
                <a:off x="5032" y="805"/>
                <a:ext cx="0" cy="36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Group 130"/>
          <p:cNvGrpSpPr>
            <a:grpSpLocks/>
          </p:cNvGrpSpPr>
          <p:nvPr/>
        </p:nvGrpSpPr>
        <p:grpSpPr bwMode="auto">
          <a:xfrm>
            <a:off x="3071813" y="5157790"/>
            <a:ext cx="1250950" cy="828675"/>
            <a:chOff x="1967" y="2713"/>
            <a:chExt cx="788" cy="522"/>
          </a:xfrm>
        </p:grpSpPr>
        <p:grpSp>
          <p:nvGrpSpPr>
            <p:cNvPr id="24" name="Group 4"/>
            <p:cNvGrpSpPr>
              <a:grpSpLocks/>
            </p:cNvGrpSpPr>
            <p:nvPr/>
          </p:nvGrpSpPr>
          <p:grpSpPr bwMode="auto">
            <a:xfrm>
              <a:off x="1968" y="2713"/>
              <a:ext cx="787" cy="522"/>
              <a:chOff x="4116" y="1864"/>
              <a:chExt cx="623" cy="405"/>
            </a:xfrm>
          </p:grpSpPr>
          <p:sp>
            <p:nvSpPr>
              <p:cNvPr id="57" name="Freeform 5"/>
              <p:cNvSpPr>
                <a:spLocks/>
              </p:cNvSpPr>
              <p:nvPr/>
            </p:nvSpPr>
            <p:spPr bwMode="auto">
              <a:xfrm>
                <a:off x="4116" y="1922"/>
                <a:ext cx="623" cy="347"/>
              </a:xfrm>
              <a:custGeom>
                <a:avLst/>
                <a:gdLst>
                  <a:gd name="T0" fmla="*/ 622 w 623"/>
                  <a:gd name="T1" fmla="*/ 3 h 347"/>
                  <a:gd name="T2" fmla="*/ 622 w 623"/>
                  <a:gd name="T3" fmla="*/ 285 h 347"/>
                  <a:gd name="T4" fmla="*/ 612 w 623"/>
                  <a:gd name="T5" fmla="*/ 296 h 347"/>
                  <a:gd name="T6" fmla="*/ 597 w 623"/>
                  <a:gd name="T7" fmla="*/ 305 h 347"/>
                  <a:gd name="T8" fmla="*/ 574 w 623"/>
                  <a:gd name="T9" fmla="*/ 314 h 347"/>
                  <a:gd name="T10" fmla="*/ 545 w 623"/>
                  <a:gd name="T11" fmla="*/ 323 h 347"/>
                  <a:gd name="T12" fmla="*/ 505 w 623"/>
                  <a:gd name="T13" fmla="*/ 331 h 347"/>
                  <a:gd name="T14" fmla="*/ 464 w 623"/>
                  <a:gd name="T15" fmla="*/ 337 h 347"/>
                  <a:gd name="T16" fmla="*/ 419 w 623"/>
                  <a:gd name="T17" fmla="*/ 341 h 347"/>
                  <a:gd name="T18" fmla="*/ 377 w 623"/>
                  <a:gd name="T19" fmla="*/ 343 h 347"/>
                  <a:gd name="T20" fmla="*/ 338 w 623"/>
                  <a:gd name="T21" fmla="*/ 346 h 347"/>
                  <a:gd name="T22" fmla="*/ 296 w 623"/>
                  <a:gd name="T23" fmla="*/ 346 h 347"/>
                  <a:gd name="T24" fmla="*/ 246 w 623"/>
                  <a:gd name="T25" fmla="*/ 343 h 347"/>
                  <a:gd name="T26" fmla="*/ 204 w 623"/>
                  <a:gd name="T27" fmla="*/ 342 h 347"/>
                  <a:gd name="T28" fmla="*/ 160 w 623"/>
                  <a:gd name="T29" fmla="*/ 338 h 347"/>
                  <a:gd name="T30" fmla="*/ 120 w 623"/>
                  <a:gd name="T31" fmla="*/ 332 h 347"/>
                  <a:gd name="T32" fmla="*/ 88 w 623"/>
                  <a:gd name="T33" fmla="*/ 326 h 347"/>
                  <a:gd name="T34" fmla="*/ 56 w 623"/>
                  <a:gd name="T35" fmla="*/ 318 h 347"/>
                  <a:gd name="T36" fmla="*/ 31 w 623"/>
                  <a:gd name="T37" fmla="*/ 309 h 347"/>
                  <a:gd name="T38" fmla="*/ 19 w 623"/>
                  <a:gd name="T39" fmla="*/ 303 h 347"/>
                  <a:gd name="T40" fmla="*/ 7 w 623"/>
                  <a:gd name="T41" fmla="*/ 295 h 347"/>
                  <a:gd name="T42" fmla="*/ 0 w 623"/>
                  <a:gd name="T43" fmla="*/ 284 h 347"/>
                  <a:gd name="T44" fmla="*/ 0 w 623"/>
                  <a:gd name="T45" fmla="*/ 0 h 347"/>
                  <a:gd name="T46" fmla="*/ 622 w 623"/>
                  <a:gd name="T47" fmla="*/ 3 h 34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623" h="347">
                    <a:moveTo>
                      <a:pt x="622" y="3"/>
                    </a:moveTo>
                    <a:lnTo>
                      <a:pt x="622" y="285"/>
                    </a:lnTo>
                    <a:lnTo>
                      <a:pt x="612" y="296"/>
                    </a:lnTo>
                    <a:lnTo>
                      <a:pt x="597" y="305"/>
                    </a:lnTo>
                    <a:lnTo>
                      <a:pt x="574" y="314"/>
                    </a:lnTo>
                    <a:lnTo>
                      <a:pt x="545" y="323"/>
                    </a:lnTo>
                    <a:lnTo>
                      <a:pt x="505" y="331"/>
                    </a:lnTo>
                    <a:lnTo>
                      <a:pt x="464" y="337"/>
                    </a:lnTo>
                    <a:lnTo>
                      <a:pt x="419" y="341"/>
                    </a:lnTo>
                    <a:lnTo>
                      <a:pt x="377" y="343"/>
                    </a:lnTo>
                    <a:lnTo>
                      <a:pt x="338" y="346"/>
                    </a:lnTo>
                    <a:lnTo>
                      <a:pt x="296" y="346"/>
                    </a:lnTo>
                    <a:lnTo>
                      <a:pt x="246" y="343"/>
                    </a:lnTo>
                    <a:lnTo>
                      <a:pt x="204" y="342"/>
                    </a:lnTo>
                    <a:lnTo>
                      <a:pt x="160" y="338"/>
                    </a:lnTo>
                    <a:lnTo>
                      <a:pt x="120" y="332"/>
                    </a:lnTo>
                    <a:lnTo>
                      <a:pt x="88" y="326"/>
                    </a:lnTo>
                    <a:lnTo>
                      <a:pt x="56" y="318"/>
                    </a:lnTo>
                    <a:lnTo>
                      <a:pt x="31" y="309"/>
                    </a:lnTo>
                    <a:lnTo>
                      <a:pt x="19" y="303"/>
                    </a:lnTo>
                    <a:lnTo>
                      <a:pt x="7" y="295"/>
                    </a:lnTo>
                    <a:lnTo>
                      <a:pt x="0" y="284"/>
                    </a:lnTo>
                    <a:lnTo>
                      <a:pt x="0" y="0"/>
                    </a:lnTo>
                    <a:lnTo>
                      <a:pt x="622" y="3"/>
                    </a:lnTo>
                  </a:path>
                </a:pathLst>
              </a:custGeom>
              <a:gradFill rotWithShape="0">
                <a:gsLst>
                  <a:gs pos="0">
                    <a:srgbClr val="00CC00"/>
                  </a:gs>
                  <a:gs pos="50000">
                    <a:srgbClr val="CCFF33"/>
                  </a:gs>
                  <a:gs pos="100000">
                    <a:srgbClr val="00CC00"/>
                  </a:gs>
                </a:gsLst>
                <a:lin ang="0" scaled="1"/>
              </a:gradFill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auto">
              <a:xfrm>
                <a:off x="4118" y="1864"/>
                <a:ext cx="613" cy="117"/>
              </a:xfrm>
              <a:prstGeom prst="ellipse">
                <a:avLst/>
              </a:prstGeom>
              <a:solidFill>
                <a:srgbClr val="CCFF33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2133" y="2758"/>
              <a:ext cx="452" cy="441"/>
              <a:chOff x="2837" y="2344"/>
              <a:chExt cx="407" cy="395"/>
            </a:xfrm>
          </p:grpSpPr>
          <p:grpSp>
            <p:nvGrpSpPr>
              <p:cNvPr id="27" name="Group 8"/>
              <p:cNvGrpSpPr>
                <a:grpSpLocks/>
              </p:cNvGrpSpPr>
              <p:nvPr/>
            </p:nvGrpSpPr>
            <p:grpSpPr bwMode="auto">
              <a:xfrm>
                <a:off x="2837" y="2344"/>
                <a:ext cx="407" cy="395"/>
                <a:chOff x="2592" y="1776"/>
                <a:chExt cx="528" cy="432"/>
              </a:xfrm>
            </p:grpSpPr>
            <p:sp>
              <p:nvSpPr>
                <p:cNvPr id="35" name="AutoShape 9"/>
                <p:cNvSpPr>
                  <a:spLocks noChangeArrowheads="1"/>
                </p:cNvSpPr>
                <p:nvPr/>
              </p:nvSpPr>
              <p:spPr bwMode="auto">
                <a:xfrm>
                  <a:off x="2596" y="1780"/>
                  <a:ext cx="520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80808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675" y="1776"/>
                  <a:ext cx="112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2" y="1776"/>
                  <a:ext cx="111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925" y="1776"/>
                  <a:ext cx="112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9" name="Group 13"/>
                <p:cNvGrpSpPr>
                  <a:grpSpLocks/>
                </p:cNvGrpSpPr>
                <p:nvPr/>
              </p:nvGrpSpPr>
              <p:grpSpPr bwMode="auto">
                <a:xfrm>
                  <a:off x="3008" y="1857"/>
                  <a:ext cx="112" cy="270"/>
                  <a:chOff x="3008" y="1857"/>
                  <a:chExt cx="112" cy="270"/>
                </a:xfrm>
              </p:grpSpPr>
              <p:sp>
                <p:nvSpPr>
                  <p:cNvPr id="54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08" y="2019"/>
                    <a:ext cx="112" cy="108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08" y="1857"/>
                    <a:ext cx="112" cy="108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08" y="1938"/>
                    <a:ext cx="112" cy="108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0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759" y="1776"/>
                  <a:ext cx="111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18"/>
                <p:cNvSpPr>
                  <a:spLocks noChangeShapeType="1"/>
                </p:cNvSpPr>
                <p:nvPr/>
              </p:nvSpPr>
              <p:spPr bwMode="auto">
                <a:xfrm>
                  <a:off x="2675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19"/>
                <p:cNvSpPr>
                  <a:spLocks noChangeShapeType="1"/>
                </p:cNvSpPr>
                <p:nvPr/>
              </p:nvSpPr>
              <p:spPr bwMode="auto">
                <a:xfrm>
                  <a:off x="2759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20"/>
                <p:cNvSpPr>
                  <a:spLocks noChangeShapeType="1"/>
                </p:cNvSpPr>
                <p:nvPr/>
              </p:nvSpPr>
              <p:spPr bwMode="auto">
                <a:xfrm>
                  <a:off x="2842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21"/>
                <p:cNvSpPr>
                  <a:spLocks noChangeShapeType="1"/>
                </p:cNvSpPr>
                <p:nvPr/>
              </p:nvSpPr>
              <p:spPr bwMode="auto">
                <a:xfrm>
                  <a:off x="2925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22"/>
                <p:cNvSpPr>
                  <a:spLocks noChangeShapeType="1"/>
                </p:cNvSpPr>
                <p:nvPr/>
              </p:nvSpPr>
              <p:spPr bwMode="auto">
                <a:xfrm>
                  <a:off x="3037" y="1857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23"/>
                <p:cNvSpPr>
                  <a:spLocks noChangeShapeType="1"/>
                </p:cNvSpPr>
                <p:nvPr/>
              </p:nvSpPr>
              <p:spPr bwMode="auto">
                <a:xfrm>
                  <a:off x="3064" y="1830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24"/>
                <p:cNvSpPr>
                  <a:spLocks noChangeShapeType="1"/>
                </p:cNvSpPr>
                <p:nvPr/>
              </p:nvSpPr>
              <p:spPr bwMode="auto">
                <a:xfrm>
                  <a:off x="3092" y="1803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592" y="1965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2592" y="2046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2592" y="2127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2619" y="1857"/>
                  <a:ext cx="418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648" y="1830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2675" y="1803"/>
                  <a:ext cx="417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31"/>
              <p:cNvGrpSpPr>
                <a:grpSpLocks/>
              </p:cNvGrpSpPr>
              <p:nvPr/>
            </p:nvGrpSpPr>
            <p:grpSpPr bwMode="auto">
              <a:xfrm>
                <a:off x="3029" y="2394"/>
                <a:ext cx="171" cy="197"/>
                <a:chOff x="2842" y="1830"/>
                <a:chExt cx="222" cy="216"/>
              </a:xfrm>
            </p:grpSpPr>
            <p:sp>
              <p:nvSpPr>
                <p:cNvPr id="29" name="Line 32"/>
                <p:cNvSpPr>
                  <a:spLocks noChangeShapeType="1"/>
                </p:cNvSpPr>
                <p:nvPr/>
              </p:nvSpPr>
              <p:spPr bwMode="auto">
                <a:xfrm>
                  <a:off x="2842" y="1884"/>
                  <a:ext cx="0" cy="162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33"/>
                <p:cNvSpPr>
                  <a:spLocks noChangeShapeType="1"/>
                </p:cNvSpPr>
                <p:nvPr/>
              </p:nvSpPr>
              <p:spPr bwMode="auto">
                <a:xfrm>
                  <a:off x="2842" y="2046"/>
                  <a:ext cx="16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3008" y="1992"/>
                  <a:ext cx="56" cy="5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35"/>
                <p:cNvSpPr>
                  <a:spLocks noChangeShapeType="1"/>
                </p:cNvSpPr>
                <p:nvPr/>
              </p:nvSpPr>
              <p:spPr bwMode="auto">
                <a:xfrm>
                  <a:off x="3064" y="1830"/>
                  <a:ext cx="0" cy="162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36"/>
                <p:cNvSpPr>
                  <a:spLocks noChangeShapeType="1"/>
                </p:cNvSpPr>
                <p:nvPr/>
              </p:nvSpPr>
              <p:spPr bwMode="auto">
                <a:xfrm>
                  <a:off x="2898" y="1830"/>
                  <a:ext cx="16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2842" y="1830"/>
                  <a:ext cx="56" cy="5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6" name="Oval 58"/>
            <p:cNvSpPr>
              <a:spLocks noChangeArrowheads="1"/>
            </p:cNvSpPr>
            <p:nvPr/>
          </p:nvSpPr>
          <p:spPr bwMode="auto">
            <a:xfrm>
              <a:off x="1967" y="2720"/>
              <a:ext cx="779" cy="143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59"/>
          <p:cNvGrpSpPr>
            <a:grpSpLocks/>
          </p:cNvGrpSpPr>
          <p:nvPr/>
        </p:nvGrpSpPr>
        <p:grpSpPr bwMode="auto">
          <a:xfrm>
            <a:off x="4191002" y="2125662"/>
            <a:ext cx="1198563" cy="1150938"/>
            <a:chOff x="2664" y="1090"/>
            <a:chExt cx="755" cy="725"/>
          </a:xfrm>
        </p:grpSpPr>
        <p:graphicFrame>
          <p:nvGraphicFramePr>
            <p:cNvPr id="60" name="Object 60"/>
            <p:cNvGraphicFramePr>
              <a:graphicFrameLocks noChangeAspect="1"/>
            </p:cNvGraphicFramePr>
            <p:nvPr/>
          </p:nvGraphicFramePr>
          <p:xfrm>
            <a:off x="2664" y="1090"/>
            <a:ext cx="755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5" name="Clip" r:id="rId3" imgW="2013509" imgH="1930298" progId="">
                    <p:embed/>
                  </p:oleObj>
                </mc:Choice>
                <mc:Fallback>
                  <p:oleObj name="Clip" r:id="rId3" imgW="2013509" imgH="1930298" progId="">
                    <p:embed/>
                    <p:pic>
                      <p:nvPicPr>
                        <p:cNvPr id="0" name="Picture 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" y="1090"/>
                          <a:ext cx="755" cy="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" name="Group 61"/>
            <p:cNvGrpSpPr>
              <a:grpSpLocks/>
            </p:cNvGrpSpPr>
            <p:nvPr/>
          </p:nvGrpSpPr>
          <p:grpSpPr bwMode="auto">
            <a:xfrm>
              <a:off x="3001" y="1241"/>
              <a:ext cx="235" cy="215"/>
              <a:chOff x="2837" y="2344"/>
              <a:chExt cx="407" cy="395"/>
            </a:xfrm>
          </p:grpSpPr>
          <p:grpSp>
            <p:nvGrpSpPr>
              <p:cNvPr id="62" name="Group 62"/>
              <p:cNvGrpSpPr>
                <a:grpSpLocks/>
              </p:cNvGrpSpPr>
              <p:nvPr/>
            </p:nvGrpSpPr>
            <p:grpSpPr bwMode="auto">
              <a:xfrm>
                <a:off x="2837" y="2344"/>
                <a:ext cx="407" cy="395"/>
                <a:chOff x="2592" y="1776"/>
                <a:chExt cx="528" cy="432"/>
              </a:xfrm>
            </p:grpSpPr>
            <p:sp>
              <p:nvSpPr>
                <p:cNvPr id="70" name="AutoShape 63"/>
                <p:cNvSpPr>
                  <a:spLocks noChangeArrowheads="1"/>
                </p:cNvSpPr>
                <p:nvPr/>
              </p:nvSpPr>
              <p:spPr bwMode="auto">
                <a:xfrm>
                  <a:off x="2596" y="1780"/>
                  <a:ext cx="520" cy="424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hlink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2675" y="1776"/>
                  <a:ext cx="112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842" y="1776"/>
                  <a:ext cx="111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925" y="1776"/>
                  <a:ext cx="112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4" name="Group 67"/>
                <p:cNvGrpSpPr>
                  <a:grpSpLocks/>
                </p:cNvGrpSpPr>
                <p:nvPr/>
              </p:nvGrpSpPr>
              <p:grpSpPr bwMode="auto">
                <a:xfrm>
                  <a:off x="3008" y="1857"/>
                  <a:ext cx="112" cy="270"/>
                  <a:chOff x="3008" y="1857"/>
                  <a:chExt cx="112" cy="270"/>
                </a:xfrm>
              </p:grpSpPr>
              <p:sp>
                <p:nvSpPr>
                  <p:cNvPr id="89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08" y="2019"/>
                    <a:ext cx="112" cy="108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Line 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08" y="1857"/>
                    <a:ext cx="112" cy="108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1" name="Line 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08" y="1938"/>
                    <a:ext cx="112" cy="108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5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759" y="1776"/>
                  <a:ext cx="111" cy="10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72"/>
                <p:cNvSpPr>
                  <a:spLocks noChangeShapeType="1"/>
                </p:cNvSpPr>
                <p:nvPr/>
              </p:nvSpPr>
              <p:spPr bwMode="auto">
                <a:xfrm>
                  <a:off x="2675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Line 73"/>
                <p:cNvSpPr>
                  <a:spLocks noChangeShapeType="1"/>
                </p:cNvSpPr>
                <p:nvPr/>
              </p:nvSpPr>
              <p:spPr bwMode="auto">
                <a:xfrm>
                  <a:off x="2759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74"/>
                <p:cNvSpPr>
                  <a:spLocks noChangeShapeType="1"/>
                </p:cNvSpPr>
                <p:nvPr/>
              </p:nvSpPr>
              <p:spPr bwMode="auto">
                <a:xfrm>
                  <a:off x="2842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75"/>
                <p:cNvSpPr>
                  <a:spLocks noChangeShapeType="1"/>
                </p:cNvSpPr>
                <p:nvPr/>
              </p:nvSpPr>
              <p:spPr bwMode="auto">
                <a:xfrm>
                  <a:off x="2925" y="1884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76"/>
                <p:cNvSpPr>
                  <a:spLocks noChangeShapeType="1"/>
                </p:cNvSpPr>
                <p:nvPr/>
              </p:nvSpPr>
              <p:spPr bwMode="auto">
                <a:xfrm>
                  <a:off x="3037" y="1857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Line 77"/>
                <p:cNvSpPr>
                  <a:spLocks noChangeShapeType="1"/>
                </p:cNvSpPr>
                <p:nvPr/>
              </p:nvSpPr>
              <p:spPr bwMode="auto">
                <a:xfrm>
                  <a:off x="3064" y="1830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Line 78"/>
                <p:cNvSpPr>
                  <a:spLocks noChangeShapeType="1"/>
                </p:cNvSpPr>
                <p:nvPr/>
              </p:nvSpPr>
              <p:spPr bwMode="auto">
                <a:xfrm>
                  <a:off x="3092" y="1803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2592" y="1965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2592" y="2046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2592" y="2127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2619" y="1857"/>
                  <a:ext cx="418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2648" y="1830"/>
                  <a:ext cx="41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2675" y="1803"/>
                  <a:ext cx="417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" name="Group 85"/>
              <p:cNvGrpSpPr>
                <a:grpSpLocks/>
              </p:cNvGrpSpPr>
              <p:nvPr/>
            </p:nvGrpSpPr>
            <p:grpSpPr bwMode="auto">
              <a:xfrm>
                <a:off x="3029" y="2394"/>
                <a:ext cx="171" cy="197"/>
                <a:chOff x="2842" y="1830"/>
                <a:chExt cx="222" cy="216"/>
              </a:xfrm>
            </p:grpSpPr>
            <p:sp>
              <p:nvSpPr>
                <p:cNvPr id="64" name="Line 86"/>
                <p:cNvSpPr>
                  <a:spLocks noChangeShapeType="1"/>
                </p:cNvSpPr>
                <p:nvPr/>
              </p:nvSpPr>
              <p:spPr bwMode="auto">
                <a:xfrm>
                  <a:off x="2842" y="1884"/>
                  <a:ext cx="0" cy="162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87"/>
                <p:cNvSpPr>
                  <a:spLocks noChangeShapeType="1"/>
                </p:cNvSpPr>
                <p:nvPr/>
              </p:nvSpPr>
              <p:spPr bwMode="auto">
                <a:xfrm>
                  <a:off x="2842" y="2046"/>
                  <a:ext cx="16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3008" y="1992"/>
                  <a:ext cx="56" cy="5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89"/>
                <p:cNvSpPr>
                  <a:spLocks noChangeShapeType="1"/>
                </p:cNvSpPr>
                <p:nvPr/>
              </p:nvSpPr>
              <p:spPr bwMode="auto">
                <a:xfrm>
                  <a:off x="3064" y="1830"/>
                  <a:ext cx="0" cy="162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90"/>
                <p:cNvSpPr>
                  <a:spLocks noChangeShapeType="1"/>
                </p:cNvSpPr>
                <p:nvPr/>
              </p:nvSpPr>
              <p:spPr bwMode="auto">
                <a:xfrm>
                  <a:off x="2898" y="1830"/>
                  <a:ext cx="166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2842" y="1830"/>
                  <a:ext cx="56" cy="54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3" name="Rectangle 129"/>
          <p:cNvSpPr>
            <a:spLocks noChangeArrowheads="1"/>
          </p:cNvSpPr>
          <p:nvPr/>
        </p:nvSpPr>
        <p:spPr bwMode="auto">
          <a:xfrm>
            <a:off x="3200402" y="4000500"/>
            <a:ext cx="3123769" cy="52070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HOLAP System</a:t>
            </a:r>
            <a:endParaRPr lang="en-US" b="1" dirty="0"/>
          </a:p>
        </p:txBody>
      </p:sp>
      <p:sp>
        <p:nvSpPr>
          <p:cNvPr id="94" name="Line 3"/>
          <p:cNvSpPr>
            <a:spLocks noChangeShapeType="1"/>
          </p:cNvSpPr>
          <p:nvPr/>
        </p:nvSpPr>
        <p:spPr bwMode="auto">
          <a:xfrm flipH="1" flipV="1">
            <a:off x="3729040" y="4552950"/>
            <a:ext cx="1587" cy="67945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 type="triangle" w="med" len="med"/>
            <a:tailEnd/>
          </a:ln>
          <a:effectLst>
            <a:prstShdw prst="shdw17" dist="17961" dir="2700000">
              <a:schemeClr val="bg1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31"/>
          <p:cNvSpPr>
            <a:spLocks noChangeShapeType="1"/>
          </p:cNvSpPr>
          <p:nvPr/>
        </p:nvSpPr>
        <p:spPr bwMode="auto">
          <a:xfrm flipH="1" flipV="1">
            <a:off x="6119815" y="4552950"/>
            <a:ext cx="1587" cy="67945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 type="triangle" w="med" len="med"/>
            <a:tailEnd/>
          </a:ln>
          <a:effectLst>
            <a:prstShdw prst="shdw17" dist="17961" dir="2700000">
              <a:schemeClr val="bg1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132"/>
          <p:cNvSpPr>
            <a:spLocks noChangeShapeType="1"/>
          </p:cNvSpPr>
          <p:nvPr/>
        </p:nvSpPr>
        <p:spPr bwMode="auto">
          <a:xfrm flipH="1" flipV="1">
            <a:off x="4800602" y="3282950"/>
            <a:ext cx="1587" cy="67945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 type="triangle" w="med" len="med"/>
            <a:tailEnd type="triangle" w="med" len="med"/>
          </a:ln>
          <a:effectLst>
            <a:prstShdw prst="shdw17" dist="17961" dir="2700000">
              <a:schemeClr val="bg1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" name="Group 134"/>
          <p:cNvGrpSpPr>
            <a:grpSpLocks/>
          </p:cNvGrpSpPr>
          <p:nvPr/>
        </p:nvGrpSpPr>
        <p:grpSpPr bwMode="auto">
          <a:xfrm>
            <a:off x="1943102" y="4014790"/>
            <a:ext cx="703263" cy="536575"/>
            <a:chOff x="4116" y="1864"/>
            <a:chExt cx="623" cy="405"/>
          </a:xfrm>
        </p:grpSpPr>
        <p:sp>
          <p:nvSpPr>
            <p:cNvPr id="98" name="Freeform 135"/>
            <p:cNvSpPr>
              <a:spLocks/>
            </p:cNvSpPr>
            <p:nvPr/>
          </p:nvSpPr>
          <p:spPr bwMode="auto">
            <a:xfrm>
              <a:off x="4116" y="1922"/>
              <a:ext cx="623" cy="347"/>
            </a:xfrm>
            <a:custGeom>
              <a:avLst/>
              <a:gdLst>
                <a:gd name="T0" fmla="*/ 622 w 623"/>
                <a:gd name="T1" fmla="*/ 3 h 347"/>
                <a:gd name="T2" fmla="*/ 622 w 623"/>
                <a:gd name="T3" fmla="*/ 285 h 347"/>
                <a:gd name="T4" fmla="*/ 612 w 623"/>
                <a:gd name="T5" fmla="*/ 296 h 347"/>
                <a:gd name="T6" fmla="*/ 597 w 623"/>
                <a:gd name="T7" fmla="*/ 305 h 347"/>
                <a:gd name="T8" fmla="*/ 574 w 623"/>
                <a:gd name="T9" fmla="*/ 314 h 347"/>
                <a:gd name="T10" fmla="*/ 545 w 623"/>
                <a:gd name="T11" fmla="*/ 323 h 347"/>
                <a:gd name="T12" fmla="*/ 505 w 623"/>
                <a:gd name="T13" fmla="*/ 331 h 347"/>
                <a:gd name="T14" fmla="*/ 464 w 623"/>
                <a:gd name="T15" fmla="*/ 337 h 347"/>
                <a:gd name="T16" fmla="*/ 419 w 623"/>
                <a:gd name="T17" fmla="*/ 341 h 347"/>
                <a:gd name="T18" fmla="*/ 377 w 623"/>
                <a:gd name="T19" fmla="*/ 343 h 347"/>
                <a:gd name="T20" fmla="*/ 338 w 623"/>
                <a:gd name="T21" fmla="*/ 346 h 347"/>
                <a:gd name="T22" fmla="*/ 296 w 623"/>
                <a:gd name="T23" fmla="*/ 346 h 347"/>
                <a:gd name="T24" fmla="*/ 246 w 623"/>
                <a:gd name="T25" fmla="*/ 343 h 347"/>
                <a:gd name="T26" fmla="*/ 204 w 623"/>
                <a:gd name="T27" fmla="*/ 342 h 347"/>
                <a:gd name="T28" fmla="*/ 160 w 623"/>
                <a:gd name="T29" fmla="*/ 338 h 347"/>
                <a:gd name="T30" fmla="*/ 120 w 623"/>
                <a:gd name="T31" fmla="*/ 332 h 347"/>
                <a:gd name="T32" fmla="*/ 88 w 623"/>
                <a:gd name="T33" fmla="*/ 326 h 347"/>
                <a:gd name="T34" fmla="*/ 56 w 623"/>
                <a:gd name="T35" fmla="*/ 318 h 347"/>
                <a:gd name="T36" fmla="*/ 31 w 623"/>
                <a:gd name="T37" fmla="*/ 309 h 347"/>
                <a:gd name="T38" fmla="*/ 19 w 623"/>
                <a:gd name="T39" fmla="*/ 303 h 347"/>
                <a:gd name="T40" fmla="*/ 7 w 623"/>
                <a:gd name="T41" fmla="*/ 295 h 347"/>
                <a:gd name="T42" fmla="*/ 0 w 623"/>
                <a:gd name="T43" fmla="*/ 284 h 347"/>
                <a:gd name="T44" fmla="*/ 0 w 623"/>
                <a:gd name="T45" fmla="*/ 0 h 347"/>
                <a:gd name="T46" fmla="*/ 622 w 623"/>
                <a:gd name="T47" fmla="*/ 3 h 3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23" h="347">
                  <a:moveTo>
                    <a:pt x="622" y="3"/>
                  </a:moveTo>
                  <a:lnTo>
                    <a:pt x="622" y="285"/>
                  </a:lnTo>
                  <a:lnTo>
                    <a:pt x="612" y="296"/>
                  </a:lnTo>
                  <a:lnTo>
                    <a:pt x="597" y="305"/>
                  </a:lnTo>
                  <a:lnTo>
                    <a:pt x="574" y="314"/>
                  </a:lnTo>
                  <a:lnTo>
                    <a:pt x="545" y="323"/>
                  </a:lnTo>
                  <a:lnTo>
                    <a:pt x="505" y="331"/>
                  </a:lnTo>
                  <a:lnTo>
                    <a:pt x="464" y="337"/>
                  </a:lnTo>
                  <a:lnTo>
                    <a:pt x="419" y="341"/>
                  </a:lnTo>
                  <a:lnTo>
                    <a:pt x="377" y="343"/>
                  </a:lnTo>
                  <a:lnTo>
                    <a:pt x="338" y="346"/>
                  </a:lnTo>
                  <a:lnTo>
                    <a:pt x="296" y="346"/>
                  </a:lnTo>
                  <a:lnTo>
                    <a:pt x="246" y="343"/>
                  </a:lnTo>
                  <a:lnTo>
                    <a:pt x="204" y="342"/>
                  </a:lnTo>
                  <a:lnTo>
                    <a:pt x="160" y="338"/>
                  </a:lnTo>
                  <a:lnTo>
                    <a:pt x="120" y="332"/>
                  </a:lnTo>
                  <a:lnTo>
                    <a:pt x="88" y="326"/>
                  </a:lnTo>
                  <a:lnTo>
                    <a:pt x="56" y="318"/>
                  </a:lnTo>
                  <a:lnTo>
                    <a:pt x="31" y="309"/>
                  </a:lnTo>
                  <a:lnTo>
                    <a:pt x="19" y="303"/>
                  </a:lnTo>
                  <a:lnTo>
                    <a:pt x="7" y="295"/>
                  </a:lnTo>
                  <a:lnTo>
                    <a:pt x="0" y="284"/>
                  </a:lnTo>
                  <a:lnTo>
                    <a:pt x="0" y="0"/>
                  </a:lnTo>
                  <a:lnTo>
                    <a:pt x="622" y="3"/>
                  </a:lnTo>
                </a:path>
              </a:pathLst>
            </a:custGeom>
            <a:gradFill rotWithShape="0">
              <a:gsLst>
                <a:gs pos="0">
                  <a:srgbClr val="00CC00"/>
                </a:gs>
                <a:gs pos="50000">
                  <a:srgbClr val="CCFF33"/>
                </a:gs>
                <a:gs pos="100000">
                  <a:srgbClr val="00CC00"/>
                </a:gs>
              </a:gsLst>
              <a:lin ang="0" scaled="1"/>
            </a:gradFill>
            <a:ln w="12700" cap="rnd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Oval 136"/>
            <p:cNvSpPr>
              <a:spLocks noChangeArrowheads="1"/>
            </p:cNvSpPr>
            <p:nvPr/>
          </p:nvSpPr>
          <p:spPr bwMode="auto">
            <a:xfrm>
              <a:off x="4118" y="1864"/>
              <a:ext cx="613" cy="117"/>
            </a:xfrm>
            <a:prstGeom prst="ellipse">
              <a:avLst/>
            </a:prstGeom>
            <a:solidFill>
              <a:srgbClr val="CCFF33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" name="Text Box 169"/>
          <p:cNvSpPr txBox="1">
            <a:spLocks noChangeArrowheads="1"/>
          </p:cNvSpPr>
          <p:nvPr/>
        </p:nvSpPr>
        <p:spPr bwMode="auto">
          <a:xfrm>
            <a:off x="5124065" y="6003925"/>
            <a:ext cx="21216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de-DE" sz="2000" b="1" dirty="0">
                <a:solidFill>
                  <a:srgbClr val="000066"/>
                </a:solidFill>
                <a:latin typeface="+mn-lt"/>
              </a:rPr>
              <a:t>Relational Storage</a:t>
            </a:r>
          </a:p>
        </p:txBody>
      </p:sp>
      <p:sp>
        <p:nvSpPr>
          <p:cNvPr id="101" name="Text Box 170"/>
          <p:cNvSpPr txBox="1">
            <a:spLocks noChangeArrowheads="1"/>
          </p:cNvSpPr>
          <p:nvPr/>
        </p:nvSpPr>
        <p:spPr bwMode="auto">
          <a:xfrm>
            <a:off x="1627605" y="4572000"/>
            <a:ext cx="13056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de-DE" sz="2000" b="1" dirty="0">
                <a:solidFill>
                  <a:srgbClr val="000066"/>
                </a:solidFill>
                <a:latin typeface="+mn-lt"/>
              </a:rPr>
              <a:t>Meta Data</a:t>
            </a:r>
          </a:p>
        </p:txBody>
      </p:sp>
      <p:sp>
        <p:nvSpPr>
          <p:cNvPr id="102" name="Line 171"/>
          <p:cNvSpPr>
            <a:spLocks noChangeShapeType="1"/>
          </p:cNvSpPr>
          <p:nvPr/>
        </p:nvSpPr>
        <p:spPr bwMode="auto">
          <a:xfrm>
            <a:off x="2643189" y="4279900"/>
            <a:ext cx="557213" cy="635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 type="triangle" w="med" len="med"/>
            <a:tailEnd type="triangle" w="med" len="med"/>
          </a:ln>
          <a:effectLst>
            <a:prstShdw prst="shdw17" dist="17961" dir="2700000">
              <a:schemeClr val="bg1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792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400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HOLAP combines elements from MOLAP and ROLAP.</a:t>
            </a:r>
          </a:p>
          <a:p>
            <a:pPr algn="just"/>
            <a:r>
              <a:rPr lang="en-US" dirty="0"/>
              <a:t>HOLAP keeps the original data in relational tables but stores aggregations in a multidimensional format.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dirty="0"/>
              <a:t>Combines MOLAP &amp; ROLAP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dirty="0"/>
              <a:t>Utilizes both pre-calculated cubes &amp; relational data sources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dirty="0"/>
              <a:t>HOLAP Tools</a:t>
            </a:r>
          </a:p>
          <a:p>
            <a:pPr lvl="1" algn="just">
              <a:lnSpc>
                <a:spcPct val="80000"/>
              </a:lnSpc>
            </a:pPr>
            <a:r>
              <a:rPr lang="de-DE" sz="2000" dirty="0"/>
              <a:t>ORACLE 8i</a:t>
            </a:r>
          </a:p>
          <a:p>
            <a:pPr lvl="1" algn="just">
              <a:lnSpc>
                <a:spcPct val="80000"/>
              </a:lnSpc>
            </a:pPr>
            <a:r>
              <a:rPr lang="de-DE" sz="2000" dirty="0"/>
              <a:t>ORACLE Express Serve</a:t>
            </a:r>
          </a:p>
          <a:p>
            <a:pPr lvl="1" algn="just">
              <a:lnSpc>
                <a:spcPct val="80000"/>
              </a:lnSpc>
            </a:pPr>
            <a:r>
              <a:rPr lang="de-DE" sz="2000" dirty="0"/>
              <a:t>ORACLE Relational Access Manager</a:t>
            </a:r>
          </a:p>
          <a:p>
            <a:pPr lvl="1" algn="just">
              <a:lnSpc>
                <a:spcPct val="80000"/>
              </a:lnSpc>
            </a:pPr>
            <a:r>
              <a:rPr lang="de-DE" sz="2000" dirty="0"/>
              <a:t>ORACLE Express Clients (C/S and Web)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dirty="0"/>
              <a:t>HOLAP Products:</a:t>
            </a:r>
          </a:p>
          <a:p>
            <a:pPr marL="684213" lvl="1" indent="0">
              <a:lnSpc>
                <a:spcPct val="90000"/>
              </a:lnSpc>
            </a:pPr>
            <a:r>
              <a:rPr lang="en-US" sz="2100" dirty="0"/>
              <a:t>Oracle Express</a:t>
            </a:r>
          </a:p>
          <a:p>
            <a:pPr marL="684213" lvl="1" indent="0">
              <a:lnSpc>
                <a:spcPct val="90000"/>
              </a:lnSpc>
            </a:pPr>
            <a:r>
              <a:rPr lang="en-US" sz="2100" dirty="0"/>
              <a:t>Seagate </a:t>
            </a:r>
            <a:r>
              <a:rPr lang="en-US" sz="2100" dirty="0" err="1"/>
              <a:t>Holos</a:t>
            </a:r>
            <a:endParaRPr lang="en-US" sz="2100" dirty="0"/>
          </a:p>
          <a:p>
            <a:pPr marL="684213" lvl="1" indent="0">
              <a:lnSpc>
                <a:spcPct val="90000"/>
              </a:lnSpc>
            </a:pPr>
            <a:r>
              <a:rPr lang="en-US" sz="2100" dirty="0" err="1"/>
              <a:t>Speedware</a:t>
            </a:r>
            <a:r>
              <a:rPr lang="en-US" sz="2100" dirty="0"/>
              <a:t> Media/M</a:t>
            </a:r>
          </a:p>
          <a:p>
            <a:pPr marL="684213" lvl="1" indent="0">
              <a:lnSpc>
                <a:spcPct val="90000"/>
              </a:lnSpc>
            </a:pPr>
            <a:r>
              <a:rPr lang="en-US" sz="2100" dirty="0"/>
              <a:t>Microsoft OLAP Services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244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50000"/>
              </a:spcBef>
              <a:buNone/>
            </a:pPr>
            <a:r>
              <a:rPr lang="en-US" sz="3600" b="1" dirty="0"/>
              <a:t>HOLAP Features: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sz="3600" dirty="0"/>
              <a:t>For summary type info –  cube, (Faster response)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sz="3600" dirty="0"/>
              <a:t>Ability to drill down – relational data sources (drill through detail to underlying data)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sz="3600" dirty="0"/>
              <a:t>Source of data transparent to end-user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25359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Verdana" pitchFamily="34" charset="0"/>
              </a:rPr>
              <a:t>OLAP Products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Group 17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79445218"/>
              </p:ext>
            </p:extLst>
          </p:nvPr>
        </p:nvGraphicFramePr>
        <p:xfrm>
          <a:off x="406400" y="1016009"/>
          <a:ext cx="8458200" cy="5562597"/>
        </p:xfrm>
        <a:graphic>
          <a:graphicData uri="http://schemas.openxmlformats.org/drawingml/2006/table">
            <a:tbl>
              <a:tblPr/>
              <a:tblGrid>
                <a:gridCol w="19025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45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11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36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OLAP Category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Candidate Products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Vendor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ROLAP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Microstrategy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Microstrategy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Business Objects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Business Objects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Crystal Holos (ROLAP Mode)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Business Objects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Essbase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Hyperion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Microsoft Analysis Services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Microsoft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Oracle Express (ROLAP Mode)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Oracle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Oracle Discoverer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Oracle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MOLAP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Crystal Holos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Business Objects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Essbase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Hyperion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Microsoft Analysis Services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Microsoft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Oracle Express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Oracle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Cognos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Powerplay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Cognos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HOLAP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Hyperion Essbase+Intelligence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Hyperion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Cognos Powerplay+Impromptu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Cognos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Business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Objects+Crystal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Holos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60363" algn="l"/>
                          <a:tab pos="457200" algn="l"/>
                          <a:tab pos="720725" algn="l"/>
                          <a:tab pos="1439863" algn="l"/>
                          <a:tab pos="2160588" algn="l"/>
                          <a:tab pos="2879725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 pitchFamily="18" charset="0"/>
                          <a:cs typeface="Arial" pitchFamily="34" charset="0"/>
                        </a:rPr>
                        <a:t>Business Objects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19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324600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Meta Data</a:t>
            </a:r>
            <a:r>
              <a:rPr lang="en-GB" b="1" dirty="0"/>
              <a:t>: </a:t>
            </a:r>
            <a:r>
              <a:rPr lang="en-GB" dirty="0"/>
              <a:t>This area of the DW stores all the meta-data (data about data) definitions used by all the processes in the warehouse. </a:t>
            </a:r>
          </a:p>
          <a:p>
            <a:pPr algn="just"/>
            <a:r>
              <a:rPr lang="en-GB" dirty="0"/>
              <a:t>Used for a variety of purposes:</a:t>
            </a:r>
          </a:p>
          <a:p>
            <a:pPr lvl="1" algn="just">
              <a:lnSpc>
                <a:spcPct val="90000"/>
              </a:lnSpc>
              <a:buFontTx/>
              <a:buChar char="–"/>
            </a:pPr>
            <a:r>
              <a:rPr lang="en-GB" sz="2200" dirty="0">
                <a:latin typeface="Tahoma" pitchFamily="34" charset="0"/>
              </a:rPr>
              <a:t>Extraction and loading processes </a:t>
            </a:r>
          </a:p>
          <a:p>
            <a:pPr lvl="1" algn="just">
              <a:lnSpc>
                <a:spcPct val="90000"/>
              </a:lnSpc>
              <a:buFontTx/>
              <a:buChar char="–"/>
            </a:pPr>
            <a:r>
              <a:rPr lang="en-GB" sz="2200" dirty="0">
                <a:latin typeface="Tahoma" pitchFamily="34" charset="0"/>
              </a:rPr>
              <a:t> Warehouse management process </a:t>
            </a:r>
          </a:p>
          <a:p>
            <a:pPr lvl="1" algn="just">
              <a:lnSpc>
                <a:spcPct val="90000"/>
              </a:lnSpc>
              <a:buFontTx/>
              <a:buChar char="–"/>
            </a:pPr>
            <a:r>
              <a:rPr lang="en-GB" sz="2200" dirty="0">
                <a:latin typeface="Tahoma" pitchFamily="34" charset="0"/>
              </a:rPr>
              <a:t> Query management process</a:t>
            </a:r>
            <a:endParaRPr lang="en-US" sz="2200" dirty="0">
              <a:latin typeface="Tahoma" pitchFamily="34" charset="0"/>
            </a:endParaRPr>
          </a:p>
          <a:p>
            <a:pPr algn="just"/>
            <a:r>
              <a:rPr lang="en-GB" dirty="0"/>
              <a:t>End-user access tools use meta-data to understand how to build a query. </a:t>
            </a:r>
          </a:p>
          <a:p>
            <a:pPr algn="just"/>
            <a:r>
              <a:rPr lang="en-GB" dirty="0"/>
              <a:t>Most vendor tools for copy management and end-user data access use their own versions of meta-data.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979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Typical OLAP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1500" b="1" dirty="0">
                <a:solidFill>
                  <a:schemeClr val="hlink"/>
                </a:solidFill>
              </a:rPr>
              <a:t>Roll up (drill-up) or Aggregation:</a:t>
            </a:r>
            <a:r>
              <a:rPr lang="en-US" sz="1500" b="1" dirty="0"/>
              <a:t> summarize data</a:t>
            </a:r>
          </a:p>
          <a:p>
            <a:pPr lvl="1" algn="just">
              <a:lnSpc>
                <a:spcPct val="110000"/>
              </a:lnSpc>
            </a:pPr>
            <a:r>
              <a:rPr lang="en-US" sz="1500" b="1" i="1" dirty="0"/>
              <a:t>by climbing up hierarchy or by dimension reduction</a:t>
            </a:r>
          </a:p>
          <a:p>
            <a:pPr lvl="1" algn="just">
              <a:lnSpc>
                <a:spcPct val="110000"/>
              </a:lnSpc>
            </a:pPr>
            <a:r>
              <a:rPr lang="en-US" sz="1500" b="1" dirty="0"/>
              <a:t>Data is summarized with increasing generalization</a:t>
            </a:r>
          </a:p>
          <a:p>
            <a:pPr lvl="1" algn="just"/>
            <a:r>
              <a:rPr lang="en-US" sz="1500" b="1" dirty="0"/>
              <a:t>dimension reduction:  e.g., total sales by city</a:t>
            </a:r>
          </a:p>
          <a:p>
            <a:pPr lvl="1" algn="just"/>
            <a:r>
              <a:rPr lang="en-US" sz="1500" b="1" dirty="0"/>
              <a:t>summarization over aggregate hierarchy: e.g., total sales by city and year -&gt; total sales by region and by year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500" b="1" dirty="0">
                <a:solidFill>
                  <a:schemeClr val="hlink"/>
                </a:solidFill>
              </a:rPr>
              <a:t>Drill down (roll down):</a:t>
            </a:r>
            <a:r>
              <a:rPr lang="en-US" sz="1500" b="1" dirty="0"/>
              <a:t> reverse of roll-up</a:t>
            </a:r>
          </a:p>
          <a:p>
            <a:pPr lvl="1" algn="just">
              <a:lnSpc>
                <a:spcPct val="110000"/>
              </a:lnSpc>
            </a:pPr>
            <a:r>
              <a:rPr lang="en-US" sz="1500" b="1" i="1" dirty="0"/>
              <a:t>from higher level summary to lower level summary or detailed data, or introducing new dimensions</a:t>
            </a:r>
          </a:p>
          <a:p>
            <a:pPr lvl="1" algn="just">
              <a:lnSpc>
                <a:spcPct val="110000"/>
              </a:lnSpc>
            </a:pPr>
            <a:r>
              <a:rPr lang="en-US" sz="1500" b="1" dirty="0"/>
              <a:t>going from summary to more detailed views</a:t>
            </a:r>
          </a:p>
          <a:p>
            <a:pPr lvl="1" algn="just">
              <a:lnSpc>
                <a:spcPct val="110000"/>
              </a:lnSpc>
            </a:pPr>
            <a:r>
              <a:rPr lang="en-US" sz="1500" b="1" dirty="0"/>
              <a:t>Increasing levels of detail are revealed</a:t>
            </a:r>
            <a:endParaRPr lang="en-US" sz="1500" b="1" i="1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500" b="1" dirty="0">
                <a:solidFill>
                  <a:schemeClr val="hlink"/>
                </a:solidFill>
              </a:rPr>
              <a:t>Slice and Dice:</a:t>
            </a:r>
            <a:r>
              <a:rPr lang="en-US" sz="1500" b="1" dirty="0"/>
              <a:t> </a:t>
            </a:r>
          </a:p>
          <a:p>
            <a:pPr lvl="1" algn="just">
              <a:lnSpc>
                <a:spcPct val="110000"/>
              </a:lnSpc>
            </a:pPr>
            <a:r>
              <a:rPr lang="en-US" sz="1500" b="1" i="1" dirty="0"/>
              <a:t>project and select</a:t>
            </a:r>
            <a:r>
              <a:rPr lang="en-US" sz="1500" b="1" dirty="0"/>
              <a:t> </a:t>
            </a:r>
          </a:p>
          <a:p>
            <a:pPr lvl="1" algn="just">
              <a:lnSpc>
                <a:spcPct val="110000"/>
              </a:lnSpc>
            </a:pPr>
            <a:r>
              <a:rPr lang="en-US" sz="1500" b="1" dirty="0"/>
              <a:t>Performing projection operations on the dimensions.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500" b="1" dirty="0">
                <a:solidFill>
                  <a:schemeClr val="hlink"/>
                </a:solidFill>
              </a:rPr>
              <a:t>Pivot (rotate):</a:t>
            </a:r>
            <a:r>
              <a:rPr lang="en-US" sz="1500" b="1" dirty="0"/>
              <a:t> </a:t>
            </a:r>
          </a:p>
          <a:p>
            <a:pPr lvl="1" algn="just">
              <a:lnSpc>
                <a:spcPct val="110000"/>
              </a:lnSpc>
            </a:pPr>
            <a:r>
              <a:rPr lang="en-US" sz="1500" b="1" i="1" dirty="0"/>
              <a:t>reorient the cube, visualization, 3D to series of 2D planes.</a:t>
            </a:r>
          </a:p>
          <a:p>
            <a:pPr lvl="1" algn="just">
              <a:lnSpc>
                <a:spcPct val="110000"/>
              </a:lnSpc>
            </a:pPr>
            <a:r>
              <a:rPr lang="en-US" sz="1500" b="1" dirty="0"/>
              <a:t>Cross tabulation is performed</a:t>
            </a:r>
            <a:endParaRPr lang="en-US" sz="1500" b="1" i="1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500" b="1" dirty="0"/>
              <a:t>Other operations:</a:t>
            </a:r>
          </a:p>
          <a:p>
            <a:pPr lvl="1" algn="just">
              <a:lnSpc>
                <a:spcPct val="110000"/>
              </a:lnSpc>
            </a:pPr>
            <a:r>
              <a:rPr lang="en-US" sz="1500" b="1" i="1" dirty="0">
                <a:solidFill>
                  <a:schemeClr val="hlink"/>
                </a:solidFill>
              </a:rPr>
              <a:t>drill across:</a:t>
            </a:r>
            <a:r>
              <a:rPr lang="en-US" sz="1500" b="1" i="1" dirty="0"/>
              <a:t> involving (across) more than one fact table</a:t>
            </a:r>
            <a:endParaRPr lang="en-US" sz="1500" b="1" dirty="0"/>
          </a:p>
          <a:p>
            <a:pPr lvl="1" algn="just">
              <a:lnSpc>
                <a:spcPct val="110000"/>
              </a:lnSpc>
            </a:pPr>
            <a:r>
              <a:rPr lang="en-US" sz="1500" b="1" i="1" dirty="0">
                <a:solidFill>
                  <a:schemeClr val="hlink"/>
                </a:solidFill>
              </a:rPr>
              <a:t>drill through:</a:t>
            </a:r>
            <a:r>
              <a:rPr lang="en-US" sz="1500" b="1" i="1" dirty="0"/>
              <a:t> through the bottom level of the cube to its back-end relational tables (using SQL)</a:t>
            </a:r>
            <a:endParaRPr lang="en-US" sz="1500" b="1" dirty="0"/>
          </a:p>
          <a:p>
            <a:pPr marL="0" indent="0" algn="just">
              <a:buNone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5059101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4524377"/>
            <a:ext cx="8752191" cy="1647825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Table: A 3-D view of sales data according to the dimensions </a:t>
            </a:r>
            <a:r>
              <a:rPr lang="en-US" sz="3200" i="1" dirty="0"/>
              <a:t>time</a:t>
            </a:r>
            <a:r>
              <a:rPr lang="en-US" sz="3200" dirty="0"/>
              <a:t>, </a:t>
            </a:r>
            <a:r>
              <a:rPr lang="en-US" sz="3200" i="1" dirty="0"/>
              <a:t>item</a:t>
            </a:r>
            <a:r>
              <a:rPr lang="en-US" sz="3200" dirty="0"/>
              <a:t>, and </a:t>
            </a:r>
            <a:r>
              <a:rPr lang="en-US" sz="3200" i="1" dirty="0"/>
              <a:t>location</a:t>
            </a:r>
            <a:r>
              <a:rPr lang="en-US" sz="3200" dirty="0"/>
              <a:t>. The measure displayed is </a:t>
            </a:r>
            <a:r>
              <a:rPr lang="en-US" sz="3200" i="1" dirty="0"/>
              <a:t>dollars sold </a:t>
            </a:r>
            <a:r>
              <a:rPr lang="en-US" sz="3200" dirty="0"/>
              <a:t>(in thousands).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2" y="533400"/>
            <a:ext cx="8752191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890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" y="5647279"/>
            <a:ext cx="8913421" cy="1164685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Figure: A 3-D data cube representation of the data in the table above, according to the dimensions </a:t>
            </a:r>
            <a:r>
              <a:rPr lang="en-US" sz="2400" i="1" dirty="0"/>
              <a:t>time</a:t>
            </a:r>
            <a:r>
              <a:rPr lang="en-US" sz="2400" dirty="0"/>
              <a:t>, </a:t>
            </a:r>
            <a:r>
              <a:rPr lang="en-US" sz="2400" i="1" dirty="0"/>
              <a:t>item</a:t>
            </a:r>
            <a:r>
              <a:rPr lang="en-US" sz="2400" dirty="0"/>
              <a:t>, and </a:t>
            </a:r>
            <a:r>
              <a:rPr lang="en-US" sz="2400" i="1" dirty="0"/>
              <a:t>location</a:t>
            </a:r>
            <a:r>
              <a:rPr lang="en-US" sz="2400" dirty="0"/>
              <a:t>. The measure displayed is </a:t>
            </a:r>
            <a:r>
              <a:rPr lang="en-US" sz="2400" i="1" dirty="0"/>
              <a:t>dollars sold </a:t>
            </a:r>
            <a:r>
              <a:rPr lang="en-US" sz="2400" dirty="0"/>
              <a:t>(in thousands).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3" y="76202"/>
            <a:ext cx="6781799" cy="5571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2846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24200" y="4105870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Figure: Examples of typical OLAP operations on multidimensional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4963003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a typeface="PMingLiU" pitchFamily="18" charset="-120"/>
              </a:rPr>
              <a:t>Roll-up and Drill-down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2"/>
            <a:ext cx="8610600" cy="45259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altLang="zh-TW" dirty="0">
                <a:ea typeface="PMingLiU" pitchFamily="18" charset="-120"/>
              </a:rPr>
              <a:t>	The </a:t>
            </a:r>
            <a:r>
              <a:rPr lang="en-US" altLang="zh-TW" b="1" dirty="0">
                <a:ea typeface="PMingLiU" pitchFamily="18" charset="-120"/>
              </a:rPr>
              <a:t>roll-up</a:t>
            </a:r>
            <a:r>
              <a:rPr lang="en-US" altLang="zh-TW" dirty="0">
                <a:ea typeface="PMingLiU" pitchFamily="18" charset="-120"/>
              </a:rPr>
              <a:t> operation performs aggregation on a data cube, either by climbing up a concept hierarchy for a dimension or by dimension reduction such that one or more dimensions are removed from the given cube. </a:t>
            </a:r>
          </a:p>
          <a:p>
            <a:pPr algn="just">
              <a:buNone/>
            </a:pPr>
            <a:endParaRPr lang="en-US" altLang="zh-TW" dirty="0">
              <a:ea typeface="PMingLiU" pitchFamily="18" charset="-120"/>
            </a:endParaRPr>
          </a:p>
          <a:p>
            <a:pPr algn="just">
              <a:buNone/>
            </a:pPr>
            <a:r>
              <a:rPr lang="en-US" altLang="zh-TW" dirty="0">
                <a:ea typeface="PMingLiU" pitchFamily="18" charset="-120"/>
              </a:rPr>
              <a:t>	</a:t>
            </a:r>
            <a:r>
              <a:rPr lang="en-US" altLang="zh-TW" b="1" dirty="0">
                <a:ea typeface="PMingLiU" pitchFamily="18" charset="-120"/>
              </a:rPr>
              <a:t>Drill-down</a:t>
            </a:r>
            <a:r>
              <a:rPr lang="en-US" altLang="zh-TW" dirty="0">
                <a:ea typeface="PMingLiU" pitchFamily="18" charset="-120"/>
              </a:rPr>
              <a:t> is the reverse of roll-up. It navigates from less detailed data to more detailed data. Drill-down can be realized by either stepping down a concept hierarchy for a dimension or introducing additional dimensions.</a:t>
            </a:r>
          </a:p>
        </p:txBody>
      </p:sp>
    </p:spTree>
    <p:extLst>
      <p:ext uri="{BB962C8B-B14F-4D97-AF65-F5344CB8AC3E}">
        <p14:creationId xmlns:p14="http://schemas.microsoft.com/office/powerpoint/2010/main" val="37568349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9" t="70254" r="19927" b="4282"/>
          <a:stretch/>
        </p:blipFill>
        <p:spPr bwMode="auto">
          <a:xfrm>
            <a:off x="2209802" y="762000"/>
            <a:ext cx="6934201" cy="5181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0" t="6716" r="20916" b="60196"/>
          <a:stretch/>
        </p:blipFill>
        <p:spPr bwMode="auto">
          <a:xfrm>
            <a:off x="0" y="1828800"/>
            <a:ext cx="4724400" cy="4191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764746"/>
              </p:ext>
            </p:extLst>
          </p:nvPr>
        </p:nvGraphicFramePr>
        <p:xfrm>
          <a:off x="76200" y="76200"/>
          <a:ext cx="8915400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8" name="Visio" r:id="rId3" imgW="5347768" imgH="2723260" progId="">
                  <p:embed/>
                </p:oleObj>
              </mc:Choice>
              <mc:Fallback>
                <p:oleObj name="Visio" r:id="rId3" imgW="5347768" imgH="2723260" progId="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76200"/>
                        <a:ext cx="8915400" cy="662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95949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9" t="31018" r="19927" b="29398"/>
          <a:stretch/>
        </p:blipFill>
        <p:spPr bwMode="auto">
          <a:xfrm>
            <a:off x="3276602" y="533400"/>
            <a:ext cx="5867401" cy="6324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0" t="6716" r="17204" b="60196"/>
          <a:stretch/>
        </p:blipFill>
        <p:spPr bwMode="auto">
          <a:xfrm>
            <a:off x="0" y="1447800"/>
            <a:ext cx="4724400" cy="4191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579642"/>
              </p:ext>
            </p:extLst>
          </p:nvPr>
        </p:nvGraphicFramePr>
        <p:xfrm>
          <a:off x="0" y="152400"/>
          <a:ext cx="8991600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4" name="Visio" r:id="rId3" imgW="5347768" imgH="3375589" progId="">
                  <p:embed/>
                </p:oleObj>
              </mc:Choice>
              <mc:Fallback>
                <p:oleObj name="Visio" r:id="rId3" imgW="5347768" imgH="3375589" progId="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8991600" cy="662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93405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 Down Example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585159"/>
              </p:ext>
            </p:extLst>
          </p:nvPr>
        </p:nvGraphicFramePr>
        <p:xfrm>
          <a:off x="2895600" y="1819277"/>
          <a:ext cx="34290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" name="Document" r:id="rId3" imgW="5649674" imgH="1698023" progId="">
                  <p:embed/>
                </p:oleObj>
              </mc:Choice>
              <mc:Fallback>
                <p:oleObj name="Document" r:id="rId3" imgW="5649674" imgH="1698023" progId="">
                  <p:embed/>
                  <p:pic>
                    <p:nvPicPr>
                      <p:cNvPr id="0" name="Picture 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8604"/>
                      <a:stretch>
                        <a:fillRect/>
                      </a:stretch>
                    </p:blipFill>
                    <p:spPr bwMode="auto">
                      <a:xfrm>
                        <a:off x="2895600" y="1819277"/>
                        <a:ext cx="3429000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878083"/>
              </p:ext>
            </p:extLst>
          </p:nvPr>
        </p:nvGraphicFramePr>
        <p:xfrm>
          <a:off x="3505202" y="4114800"/>
          <a:ext cx="341690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1" name="Document" r:id="rId5" imgW="5646786" imgH="1421986" progId="">
                  <p:embed/>
                </p:oleObj>
              </mc:Choice>
              <mc:Fallback>
                <p:oleObj name="Document" r:id="rId5" imgW="5646786" imgH="1421986" progId="">
                  <p:embed/>
                  <p:pic>
                    <p:nvPicPr>
                      <p:cNvPr id="0" name="Picture 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5399"/>
                      <a:stretch>
                        <a:fillRect/>
                      </a:stretch>
                    </p:blipFill>
                    <p:spPr bwMode="auto">
                      <a:xfrm>
                        <a:off x="3505202" y="4114800"/>
                        <a:ext cx="3416905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2133600" y="2438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2133600" y="50292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133600" y="24384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2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0"/>
            <a:ext cx="7772400" cy="5715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3600" b="1" dirty="0">
                <a:solidFill>
                  <a:schemeClr val="accent5">
                    <a:lumMod val="75000"/>
                  </a:schemeClr>
                </a:solidFill>
              </a:rPr>
              <a:t>Lightly and Highly Summarized Data</a:t>
            </a:r>
            <a:r>
              <a:rPr lang="en-GB" sz="3600" b="1" dirty="0"/>
              <a:t>: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GB" sz="3600" dirty="0"/>
              <a:t>It stores all the pre-defined lightly and highly aggregated data generated by the warehouse manager. </a:t>
            </a:r>
          </a:p>
          <a:p>
            <a:pPr algn="just">
              <a:lnSpc>
                <a:spcPct val="90000"/>
              </a:lnSpc>
            </a:pPr>
            <a:r>
              <a:rPr lang="en-GB" sz="3600" dirty="0"/>
              <a:t>The purpose of summary info is to speed up the performance of queries.</a:t>
            </a:r>
          </a:p>
          <a:p>
            <a:pPr algn="just">
              <a:lnSpc>
                <a:spcPct val="90000"/>
              </a:lnSpc>
            </a:pPr>
            <a:r>
              <a:rPr lang="en-GB" sz="3600" dirty="0"/>
              <a:t>Removes the requirement to continually perform summary operations (such as sort or group by) in answering user queries.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8536656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95400" cy="1828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TW" sz="1800" dirty="0">
                <a:ea typeface="PMingLiU" pitchFamily="18" charset="-120"/>
              </a:rPr>
              <a:t>Sample</a:t>
            </a:r>
            <a:br>
              <a:rPr lang="en-US" altLang="zh-TW" sz="1800" dirty="0">
                <a:ea typeface="PMingLiU" pitchFamily="18" charset="-120"/>
              </a:rPr>
            </a:br>
            <a:r>
              <a:rPr lang="en-US" altLang="zh-TW" sz="1800" dirty="0">
                <a:ea typeface="PMingLiU" pitchFamily="18" charset="-120"/>
              </a:rPr>
              <a:t>OLAP Drill down </a:t>
            </a:r>
            <a:br>
              <a:rPr lang="en-US" altLang="zh-TW" sz="1800" dirty="0">
                <a:ea typeface="PMingLiU" pitchFamily="18" charset="-120"/>
              </a:rPr>
            </a:br>
            <a:r>
              <a:rPr lang="en-US" altLang="zh-TW" sz="1800" dirty="0">
                <a:ea typeface="PMingLiU" pitchFamily="18" charset="-120"/>
              </a:rPr>
              <a:t>online</a:t>
            </a:r>
            <a:br>
              <a:rPr lang="en-US" altLang="zh-TW" sz="1800" dirty="0">
                <a:ea typeface="PMingLiU" pitchFamily="18" charset="-120"/>
              </a:rPr>
            </a:br>
            <a:r>
              <a:rPr lang="en-US" altLang="zh-TW" sz="1800" dirty="0">
                <a:ea typeface="PMingLiU" pitchFamily="18" charset="-120"/>
              </a:rPr>
              <a:t>report</a:t>
            </a:r>
          </a:p>
        </p:txBody>
      </p:sp>
      <p:pic>
        <p:nvPicPr>
          <p:cNvPr id="5" name="Content Placeholder 4" descr="58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0"/>
            <a:ext cx="7315200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8254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3581401" y="3675064"/>
            <a:ext cx="5087938" cy="3030536"/>
            <a:chOff x="3171" y="2324"/>
            <a:chExt cx="2290" cy="1578"/>
          </a:xfrm>
        </p:grpSpPr>
        <p:sp>
          <p:nvSpPr>
            <p:cNvPr id="5" name="Line 44"/>
            <p:cNvSpPr>
              <a:spLocks noChangeShapeType="1"/>
            </p:cNvSpPr>
            <p:nvPr/>
          </p:nvSpPr>
          <p:spPr bwMode="invGray">
            <a:xfrm>
              <a:off x="4252" y="3194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31"/>
            <p:cNvSpPr>
              <a:spLocks noChangeArrowheads="1"/>
            </p:cNvSpPr>
            <p:nvPr/>
          </p:nvSpPr>
          <p:spPr bwMode="auto">
            <a:xfrm rot="5400000">
              <a:off x="3527" y="1968"/>
              <a:ext cx="1578" cy="2290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E6E6E6"/>
                      </a:gs>
                      <a:gs pos="100000">
                        <a:srgbClr val="DDDDDD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latin typeface="Book Antiqua" pitchFamily="18" charset="0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3342" y="2733"/>
              <a:ext cx="328" cy="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5718" rIns="0" bIns="45718">
              <a:spAutoFit/>
            </a:bodyPr>
            <a:lstStyle>
              <a:lvl1pPr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 u="sng"/>
                <a:t>Region</a:t>
              </a:r>
              <a:endParaRPr lang="en-US" sz="800"/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/>
                <a:t>Northeast</a:t>
              </a: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endParaRPr lang="en-US" sz="800"/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/>
                <a:t> </a:t>
              </a: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endParaRPr lang="en-US" sz="800"/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/>
                <a:t>Southeast</a:t>
              </a:r>
            </a:p>
          </p:txBody>
        </p:sp>
        <p:sp>
          <p:nvSpPr>
            <p:cNvPr id="8" name="Text Box 28"/>
            <p:cNvSpPr txBox="1">
              <a:spLocks noChangeArrowheads="1"/>
            </p:cNvSpPr>
            <p:nvPr/>
          </p:nvSpPr>
          <p:spPr bwMode="auto">
            <a:xfrm>
              <a:off x="4239" y="2733"/>
              <a:ext cx="328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5718" rIns="0" bIns="45718">
              <a:spAutoFit/>
            </a:bodyPr>
            <a:lstStyle>
              <a:lvl1pPr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 b="1" u="sng"/>
                <a:t>Units Sold</a:t>
              </a:r>
            </a:p>
          </p:txBody>
        </p:sp>
        <p:sp>
          <p:nvSpPr>
            <p:cNvPr id="9" name="Text Box 29"/>
            <p:cNvSpPr txBox="1">
              <a:spLocks noChangeArrowheads="1"/>
            </p:cNvSpPr>
            <p:nvPr/>
          </p:nvSpPr>
          <p:spPr bwMode="auto">
            <a:xfrm>
              <a:off x="4832" y="2733"/>
              <a:ext cx="448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5718" rIns="0" bIns="45718">
              <a:spAutoFit/>
            </a:bodyPr>
            <a:lstStyle>
              <a:lvl1pPr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 b="1" u="sng"/>
                <a:t>Revenue</a:t>
              </a:r>
            </a:p>
          </p:txBody>
        </p:sp>
        <p:sp>
          <p:nvSpPr>
            <p:cNvPr id="10" name="Text Box 30"/>
            <p:cNvSpPr txBox="1">
              <a:spLocks noChangeArrowheads="1"/>
            </p:cNvSpPr>
            <p:nvPr/>
          </p:nvSpPr>
          <p:spPr bwMode="auto">
            <a:xfrm>
              <a:off x="3305" y="2386"/>
              <a:ext cx="20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5718" rIns="0" bIns="45718">
              <a:spAutoFit/>
            </a:bodyPr>
            <a:lstStyle>
              <a:lvl1pPr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1600" b="1"/>
                <a:t>Quarterly Auto Sales Summary </a:t>
              </a: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3711" y="2733"/>
              <a:ext cx="445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5718" rIns="0" bIns="45718">
              <a:spAutoFit/>
            </a:bodyPr>
            <a:lstStyle>
              <a:lvl1pPr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 u="sng" dirty="0"/>
                <a:t>State</a:t>
              </a:r>
              <a:endParaRPr lang="en-US" sz="800" dirty="0"/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 dirty="0"/>
                <a:t>Maine </a:t>
              </a: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 dirty="0"/>
                <a:t>New York</a:t>
              </a: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 dirty="0"/>
                <a:t>Massachusetts</a:t>
              </a: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endParaRPr lang="en-US" sz="800" dirty="0"/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 dirty="0"/>
                <a:t>Florida</a:t>
              </a: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 dirty="0"/>
                <a:t>Georgia</a:t>
              </a: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 dirty="0"/>
                <a:t>Virginia</a:t>
              </a:r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invGray">
            <a:xfrm>
              <a:off x="4252" y="2932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46"/>
            <p:cNvSpPr>
              <a:spLocks noChangeShapeType="1"/>
            </p:cNvSpPr>
            <p:nvPr/>
          </p:nvSpPr>
          <p:spPr bwMode="invGray">
            <a:xfrm>
              <a:off x="4252" y="3060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47"/>
            <p:cNvSpPr>
              <a:spLocks noChangeShapeType="1"/>
            </p:cNvSpPr>
            <p:nvPr/>
          </p:nvSpPr>
          <p:spPr bwMode="invGray">
            <a:xfrm>
              <a:off x="4252" y="3450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invGray">
            <a:xfrm>
              <a:off x="4252" y="3582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54"/>
            <p:cNvSpPr>
              <a:spLocks noChangeShapeType="1"/>
            </p:cNvSpPr>
            <p:nvPr/>
          </p:nvSpPr>
          <p:spPr bwMode="invGray">
            <a:xfrm>
              <a:off x="4252" y="3706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Line 55"/>
            <p:cNvSpPr>
              <a:spLocks noChangeShapeType="1"/>
            </p:cNvSpPr>
            <p:nvPr/>
          </p:nvSpPr>
          <p:spPr bwMode="invGray">
            <a:xfrm>
              <a:off x="4824" y="2932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56"/>
            <p:cNvSpPr>
              <a:spLocks noChangeShapeType="1"/>
            </p:cNvSpPr>
            <p:nvPr/>
          </p:nvSpPr>
          <p:spPr bwMode="invGray">
            <a:xfrm>
              <a:off x="4824" y="3060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57"/>
            <p:cNvSpPr>
              <a:spLocks noChangeShapeType="1"/>
            </p:cNvSpPr>
            <p:nvPr/>
          </p:nvSpPr>
          <p:spPr bwMode="invGray">
            <a:xfrm>
              <a:off x="4824" y="3194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58"/>
            <p:cNvSpPr>
              <a:spLocks noChangeShapeType="1"/>
            </p:cNvSpPr>
            <p:nvPr/>
          </p:nvSpPr>
          <p:spPr bwMode="invGray">
            <a:xfrm>
              <a:off x="4824" y="3450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59"/>
            <p:cNvSpPr>
              <a:spLocks noChangeShapeType="1"/>
            </p:cNvSpPr>
            <p:nvPr/>
          </p:nvSpPr>
          <p:spPr bwMode="invGray">
            <a:xfrm>
              <a:off x="4824" y="3582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60"/>
            <p:cNvSpPr>
              <a:spLocks noChangeShapeType="1"/>
            </p:cNvSpPr>
            <p:nvPr/>
          </p:nvSpPr>
          <p:spPr bwMode="invGray">
            <a:xfrm>
              <a:off x="4824" y="3706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" name="Group 62"/>
          <p:cNvGrpSpPr>
            <a:grpSpLocks/>
          </p:cNvGrpSpPr>
          <p:nvPr/>
        </p:nvGrpSpPr>
        <p:grpSpPr bwMode="auto">
          <a:xfrm>
            <a:off x="3581401" y="381002"/>
            <a:ext cx="5094288" cy="3163889"/>
            <a:chOff x="331" y="1130"/>
            <a:chExt cx="2290" cy="1578"/>
          </a:xfrm>
        </p:grpSpPr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517" y="1563"/>
              <a:ext cx="328" cy="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5718" rIns="0" bIns="45718">
              <a:spAutoFit/>
            </a:bodyPr>
            <a:lstStyle>
              <a:lvl1pPr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 u="sng"/>
                <a:t>Region</a:t>
              </a:r>
              <a:endParaRPr lang="en-US" sz="800"/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/>
                <a:t>Northeast </a:t>
              </a: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/>
                <a:t>Southeast</a:t>
              </a: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/>
                <a:t>Central</a:t>
              </a: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/>
                <a:t>Northwest</a:t>
              </a: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/>
                <a:t>Southwest</a:t>
              </a: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1402" y="1563"/>
              <a:ext cx="328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5718" rIns="0" bIns="45718">
              <a:spAutoFit/>
            </a:bodyPr>
            <a:lstStyle>
              <a:lvl1pPr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 b="1" u="sng"/>
                <a:t>Units Sold</a:t>
              </a: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1995" y="1563"/>
              <a:ext cx="448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5718" rIns="0" bIns="45718">
              <a:spAutoFit/>
            </a:bodyPr>
            <a:lstStyle>
              <a:lvl1pPr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 b="1" u="sng"/>
                <a:t>Revenue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450" y="1216"/>
              <a:ext cx="2020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5718" rIns="0" bIns="45718">
              <a:spAutoFit/>
            </a:bodyPr>
            <a:lstStyle>
              <a:lvl1pPr defTabSz="823913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411163" defTabSz="823913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823913" defTabSz="823913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235075" defTabSz="823913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646238" defTabSz="823913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103438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560638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017838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475038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  <a:defRPr/>
              </a:pPr>
              <a:r>
                <a:rPr lang="en-US" sz="1600" b="1">
                  <a:latin typeface="Arial" charset="0"/>
                </a:rPr>
                <a:t>Quarterly Auto Sales Summary </a:t>
              </a:r>
              <a:endParaRPr lang="en-US" sz="13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invGray">
            <a:xfrm>
              <a:off x="1420" y="1752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invGray">
            <a:xfrm>
              <a:off x="1420" y="1884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invGray">
            <a:xfrm>
              <a:off x="1420" y="2012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invGray">
            <a:xfrm>
              <a:off x="1420" y="2144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invGray">
            <a:xfrm>
              <a:off x="1420" y="2280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39"/>
            <p:cNvSpPr>
              <a:spLocks noChangeShapeType="1"/>
            </p:cNvSpPr>
            <p:nvPr/>
          </p:nvSpPr>
          <p:spPr bwMode="invGray">
            <a:xfrm>
              <a:off x="2000" y="1752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invGray">
            <a:xfrm>
              <a:off x="2000" y="1884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invGray">
            <a:xfrm>
              <a:off x="2000" y="2012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invGray">
            <a:xfrm>
              <a:off x="2000" y="2144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invGray">
            <a:xfrm>
              <a:off x="2000" y="2280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61"/>
            <p:cNvSpPr>
              <a:spLocks noChangeArrowheads="1"/>
            </p:cNvSpPr>
            <p:nvPr/>
          </p:nvSpPr>
          <p:spPr bwMode="auto">
            <a:xfrm rot="5400000">
              <a:off x="687" y="774"/>
              <a:ext cx="1578" cy="2290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E6E6E6"/>
                      </a:gs>
                      <a:gs pos="100000">
                        <a:srgbClr val="DDDDDD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0" y="381002"/>
            <a:ext cx="335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Figure:  </a:t>
            </a:r>
          </a:p>
          <a:p>
            <a:pPr algn="r" eaLnBrk="0" hangingPunct="0"/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Example of drill-down</a:t>
            </a:r>
          </a:p>
        </p:txBody>
      </p:sp>
    </p:spTree>
    <p:extLst>
      <p:ext uri="{BB962C8B-B14F-4D97-AF65-F5344CB8AC3E}">
        <p14:creationId xmlns:p14="http://schemas.microsoft.com/office/powerpoint/2010/main" val="426389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63"/>
          <p:cNvGrpSpPr>
            <a:grpSpLocks/>
          </p:cNvGrpSpPr>
          <p:nvPr/>
        </p:nvGrpSpPr>
        <p:grpSpPr bwMode="auto">
          <a:xfrm>
            <a:off x="3886201" y="228600"/>
            <a:ext cx="4783138" cy="3375026"/>
            <a:chOff x="3171" y="2628"/>
            <a:chExt cx="2290" cy="1578"/>
          </a:xfrm>
        </p:grpSpPr>
        <p:sp>
          <p:nvSpPr>
            <p:cNvPr id="5" name="Text Box 1029"/>
            <p:cNvSpPr txBox="1">
              <a:spLocks noChangeArrowheads="1"/>
            </p:cNvSpPr>
            <p:nvPr/>
          </p:nvSpPr>
          <p:spPr bwMode="auto">
            <a:xfrm>
              <a:off x="3342" y="3061"/>
              <a:ext cx="328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5718" rIns="0" bIns="45718">
              <a:spAutoFit/>
            </a:bodyPr>
            <a:lstStyle>
              <a:lvl1pPr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 u="sng">
                  <a:latin typeface="Tahoma" pitchFamily="34" charset="0"/>
                </a:rPr>
                <a:t>Region</a:t>
              </a:r>
              <a:endParaRPr lang="en-US" sz="800">
                <a:latin typeface="Tahoma" pitchFamily="34" charset="0"/>
              </a:endParaRP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>
                  <a:latin typeface="Tahoma" pitchFamily="34" charset="0"/>
                </a:rPr>
                <a:t>Northeast</a:t>
              </a: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endParaRPr lang="en-US" sz="800">
                <a:latin typeface="Tahoma" pitchFamily="34" charset="0"/>
              </a:endParaRP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>
                  <a:latin typeface="Tahoma" pitchFamily="34" charset="0"/>
                </a:rPr>
                <a:t> </a:t>
              </a: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endParaRPr lang="en-US" sz="800">
                <a:latin typeface="Tahoma" pitchFamily="34" charset="0"/>
              </a:endParaRP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>
                  <a:latin typeface="Tahoma" pitchFamily="34" charset="0"/>
                </a:rPr>
                <a:t>Southeast</a:t>
              </a:r>
            </a:p>
          </p:txBody>
        </p:sp>
        <p:sp>
          <p:nvSpPr>
            <p:cNvPr id="6" name="Text Box 1030"/>
            <p:cNvSpPr txBox="1">
              <a:spLocks noChangeArrowheads="1"/>
            </p:cNvSpPr>
            <p:nvPr/>
          </p:nvSpPr>
          <p:spPr bwMode="auto">
            <a:xfrm>
              <a:off x="4239" y="3061"/>
              <a:ext cx="328" cy="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5718" rIns="0" bIns="45718">
              <a:spAutoFit/>
            </a:bodyPr>
            <a:lstStyle>
              <a:lvl1pPr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 u="sng">
                  <a:latin typeface="Tahoma" pitchFamily="34" charset="0"/>
                </a:rPr>
                <a:t>Units Sold</a:t>
              </a:r>
              <a:endParaRPr lang="en-US" sz="800">
                <a:latin typeface="Tahoma" pitchFamily="34" charset="0"/>
              </a:endParaRPr>
            </a:p>
          </p:txBody>
        </p:sp>
        <p:sp>
          <p:nvSpPr>
            <p:cNvPr id="7" name="Text Box 1031"/>
            <p:cNvSpPr txBox="1">
              <a:spLocks noChangeArrowheads="1"/>
            </p:cNvSpPr>
            <p:nvPr/>
          </p:nvSpPr>
          <p:spPr bwMode="auto">
            <a:xfrm>
              <a:off x="4832" y="3061"/>
              <a:ext cx="448" cy="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5718" rIns="0" bIns="45718">
              <a:spAutoFit/>
            </a:bodyPr>
            <a:lstStyle>
              <a:lvl1pPr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 u="sng">
                  <a:latin typeface="Tahoma" pitchFamily="34" charset="0"/>
                </a:rPr>
                <a:t>Revenue</a:t>
              </a:r>
              <a:endParaRPr lang="en-US" sz="800">
                <a:latin typeface="Tahoma" pitchFamily="34" charset="0"/>
              </a:endParaRPr>
            </a:p>
          </p:txBody>
        </p:sp>
        <p:sp>
          <p:nvSpPr>
            <p:cNvPr id="8" name="Text Box 1032"/>
            <p:cNvSpPr txBox="1">
              <a:spLocks noChangeArrowheads="1"/>
            </p:cNvSpPr>
            <p:nvPr/>
          </p:nvSpPr>
          <p:spPr bwMode="auto">
            <a:xfrm>
              <a:off x="3305" y="2714"/>
              <a:ext cx="2020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5718" rIns="0" bIns="45718">
              <a:spAutoFit/>
            </a:bodyPr>
            <a:lstStyle>
              <a:lvl1pPr defTabSz="823913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411163" defTabSz="823913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823913" defTabSz="823913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235075" defTabSz="823913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646238" defTabSz="823913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103438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560638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017838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475038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  <a:defRPr/>
              </a:pPr>
              <a:r>
                <a:rPr lang="en-US" sz="1600" b="1">
                  <a:latin typeface="Tahoma" pitchFamily="34" charset="0"/>
                </a:rPr>
                <a:t>Quarterly Auto Sales Summary </a:t>
              </a:r>
              <a:endParaRPr lang="en-US" sz="13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9" name="Rectangle 1033"/>
            <p:cNvSpPr>
              <a:spLocks noChangeArrowheads="1"/>
            </p:cNvSpPr>
            <p:nvPr/>
          </p:nvSpPr>
          <p:spPr bwMode="auto">
            <a:xfrm rot="5400000">
              <a:off x="3527" y="2272"/>
              <a:ext cx="1578" cy="2290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E6E6E6"/>
                      </a:gs>
                      <a:gs pos="100000">
                        <a:srgbClr val="DDDDDD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1034"/>
            <p:cNvSpPr txBox="1">
              <a:spLocks noChangeArrowheads="1"/>
            </p:cNvSpPr>
            <p:nvPr/>
          </p:nvSpPr>
          <p:spPr bwMode="auto">
            <a:xfrm>
              <a:off x="3711" y="3061"/>
              <a:ext cx="445" cy="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5718" rIns="0" bIns="45718">
              <a:spAutoFit/>
            </a:bodyPr>
            <a:lstStyle>
              <a:lvl1pPr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 u="sng">
                  <a:latin typeface="Tahoma" pitchFamily="34" charset="0"/>
                </a:rPr>
                <a:t>State</a:t>
              </a:r>
              <a:endParaRPr lang="en-US" sz="800">
                <a:latin typeface="Tahoma" pitchFamily="34" charset="0"/>
              </a:endParaRP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>
                  <a:latin typeface="Tahoma" pitchFamily="34" charset="0"/>
                </a:rPr>
                <a:t>Maine </a:t>
              </a: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>
                  <a:latin typeface="Tahoma" pitchFamily="34" charset="0"/>
                </a:rPr>
                <a:t>New York</a:t>
              </a: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>
                  <a:latin typeface="Tahoma" pitchFamily="34" charset="0"/>
                </a:rPr>
                <a:t>Massachusetts</a:t>
              </a: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endParaRPr lang="en-US" sz="800">
                <a:latin typeface="Tahoma" pitchFamily="34" charset="0"/>
              </a:endParaRP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>
                  <a:latin typeface="Tahoma" pitchFamily="34" charset="0"/>
                </a:rPr>
                <a:t>Florida</a:t>
              </a: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>
                  <a:latin typeface="Tahoma" pitchFamily="34" charset="0"/>
                </a:rPr>
                <a:t>Georgia</a:t>
              </a: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>
                  <a:latin typeface="Tahoma" pitchFamily="34" charset="0"/>
                </a:rPr>
                <a:t>Virginia</a:t>
              </a:r>
            </a:p>
          </p:txBody>
        </p:sp>
        <p:sp>
          <p:nvSpPr>
            <p:cNvPr id="11" name="Line 1035"/>
            <p:cNvSpPr>
              <a:spLocks noChangeShapeType="1"/>
            </p:cNvSpPr>
            <p:nvPr/>
          </p:nvSpPr>
          <p:spPr bwMode="invGray">
            <a:xfrm>
              <a:off x="4252" y="3258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1036"/>
            <p:cNvSpPr>
              <a:spLocks noChangeShapeType="1"/>
            </p:cNvSpPr>
            <p:nvPr/>
          </p:nvSpPr>
          <p:spPr bwMode="invGray">
            <a:xfrm>
              <a:off x="4252" y="3390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1037"/>
            <p:cNvSpPr>
              <a:spLocks noChangeShapeType="1"/>
            </p:cNvSpPr>
            <p:nvPr/>
          </p:nvSpPr>
          <p:spPr bwMode="invGray">
            <a:xfrm>
              <a:off x="4252" y="3522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1038"/>
            <p:cNvSpPr>
              <a:spLocks noChangeShapeType="1"/>
            </p:cNvSpPr>
            <p:nvPr/>
          </p:nvSpPr>
          <p:spPr bwMode="invGray">
            <a:xfrm>
              <a:off x="4252" y="3778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1039"/>
            <p:cNvSpPr>
              <a:spLocks noChangeShapeType="1"/>
            </p:cNvSpPr>
            <p:nvPr/>
          </p:nvSpPr>
          <p:spPr bwMode="invGray">
            <a:xfrm>
              <a:off x="4252" y="3910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1040"/>
            <p:cNvSpPr>
              <a:spLocks noChangeShapeType="1"/>
            </p:cNvSpPr>
            <p:nvPr/>
          </p:nvSpPr>
          <p:spPr bwMode="invGray">
            <a:xfrm>
              <a:off x="4252" y="4034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Line 1041"/>
            <p:cNvSpPr>
              <a:spLocks noChangeShapeType="1"/>
            </p:cNvSpPr>
            <p:nvPr/>
          </p:nvSpPr>
          <p:spPr bwMode="invGray">
            <a:xfrm>
              <a:off x="4824" y="3258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1042"/>
            <p:cNvSpPr>
              <a:spLocks noChangeShapeType="1"/>
            </p:cNvSpPr>
            <p:nvPr/>
          </p:nvSpPr>
          <p:spPr bwMode="invGray">
            <a:xfrm>
              <a:off x="4824" y="3390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1043"/>
            <p:cNvSpPr>
              <a:spLocks noChangeShapeType="1"/>
            </p:cNvSpPr>
            <p:nvPr/>
          </p:nvSpPr>
          <p:spPr bwMode="invGray">
            <a:xfrm>
              <a:off x="4824" y="3522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1044"/>
            <p:cNvSpPr>
              <a:spLocks noChangeShapeType="1"/>
            </p:cNvSpPr>
            <p:nvPr/>
          </p:nvSpPr>
          <p:spPr bwMode="invGray">
            <a:xfrm>
              <a:off x="4824" y="3778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1045"/>
            <p:cNvSpPr>
              <a:spLocks noChangeShapeType="1"/>
            </p:cNvSpPr>
            <p:nvPr/>
          </p:nvSpPr>
          <p:spPr bwMode="invGray">
            <a:xfrm>
              <a:off x="4824" y="3910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1046"/>
            <p:cNvSpPr>
              <a:spLocks noChangeShapeType="1"/>
            </p:cNvSpPr>
            <p:nvPr/>
          </p:nvSpPr>
          <p:spPr bwMode="invGray">
            <a:xfrm>
              <a:off x="4824" y="4034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" name="Group 1047"/>
          <p:cNvGrpSpPr>
            <a:grpSpLocks/>
          </p:cNvGrpSpPr>
          <p:nvPr/>
        </p:nvGrpSpPr>
        <p:grpSpPr bwMode="auto">
          <a:xfrm>
            <a:off x="3886201" y="3703638"/>
            <a:ext cx="4789488" cy="3001962"/>
            <a:chOff x="331" y="1130"/>
            <a:chExt cx="2290" cy="1578"/>
          </a:xfrm>
        </p:grpSpPr>
        <p:sp>
          <p:nvSpPr>
            <p:cNvPr id="24" name="Text Box 1048"/>
            <p:cNvSpPr txBox="1">
              <a:spLocks noChangeArrowheads="1"/>
            </p:cNvSpPr>
            <p:nvPr/>
          </p:nvSpPr>
          <p:spPr bwMode="auto">
            <a:xfrm>
              <a:off x="517" y="1563"/>
              <a:ext cx="328" cy="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5718" rIns="0" bIns="45718">
              <a:spAutoFit/>
            </a:bodyPr>
            <a:lstStyle>
              <a:lvl1pPr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 u="sng">
                  <a:latin typeface="Tahoma" pitchFamily="34" charset="0"/>
                </a:rPr>
                <a:t>Region</a:t>
              </a:r>
              <a:endParaRPr lang="en-US" sz="800">
                <a:latin typeface="Tahoma" pitchFamily="34" charset="0"/>
              </a:endParaRP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>
                  <a:latin typeface="Tahoma" pitchFamily="34" charset="0"/>
                </a:rPr>
                <a:t>Northeast </a:t>
              </a: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>
                  <a:latin typeface="Tahoma" pitchFamily="34" charset="0"/>
                </a:rPr>
                <a:t>Southeast</a:t>
              </a: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>
                  <a:latin typeface="Tahoma" pitchFamily="34" charset="0"/>
                </a:rPr>
                <a:t>Central</a:t>
              </a: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>
                  <a:latin typeface="Tahoma" pitchFamily="34" charset="0"/>
                </a:rPr>
                <a:t>Northwest</a:t>
              </a:r>
            </a:p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>
                  <a:latin typeface="Tahoma" pitchFamily="34" charset="0"/>
                </a:rPr>
                <a:t>Southwest</a:t>
              </a:r>
            </a:p>
          </p:txBody>
        </p:sp>
        <p:sp>
          <p:nvSpPr>
            <p:cNvPr id="25" name="Text Box 1049"/>
            <p:cNvSpPr txBox="1">
              <a:spLocks noChangeArrowheads="1"/>
            </p:cNvSpPr>
            <p:nvPr/>
          </p:nvSpPr>
          <p:spPr bwMode="auto">
            <a:xfrm>
              <a:off x="1402" y="1563"/>
              <a:ext cx="328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5718" rIns="0" bIns="45718">
              <a:spAutoFit/>
            </a:bodyPr>
            <a:lstStyle>
              <a:lvl1pPr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 u="sng">
                  <a:latin typeface="Tahoma" pitchFamily="34" charset="0"/>
                </a:rPr>
                <a:t>Units Sold</a:t>
              </a:r>
              <a:endParaRPr lang="en-US" sz="800">
                <a:latin typeface="Tahoma" pitchFamily="34" charset="0"/>
              </a:endParaRPr>
            </a:p>
          </p:txBody>
        </p:sp>
        <p:sp>
          <p:nvSpPr>
            <p:cNvPr id="26" name="Text Box 1050"/>
            <p:cNvSpPr txBox="1">
              <a:spLocks noChangeArrowheads="1"/>
            </p:cNvSpPr>
            <p:nvPr/>
          </p:nvSpPr>
          <p:spPr bwMode="auto">
            <a:xfrm>
              <a:off x="1995" y="1563"/>
              <a:ext cx="448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5718" rIns="0" bIns="45718">
              <a:spAutoFit/>
            </a:bodyPr>
            <a:lstStyle>
              <a:lvl1pPr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23913">
                <a:defRPr sz="1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lang="en-US" sz="800" u="sng">
                  <a:latin typeface="Tahoma" pitchFamily="34" charset="0"/>
                </a:rPr>
                <a:t>Revenue</a:t>
              </a:r>
              <a:endParaRPr lang="en-US" sz="800">
                <a:latin typeface="Tahoma" pitchFamily="34" charset="0"/>
              </a:endParaRPr>
            </a:p>
          </p:txBody>
        </p:sp>
        <p:sp>
          <p:nvSpPr>
            <p:cNvPr id="27" name="Text Box 1051"/>
            <p:cNvSpPr txBox="1">
              <a:spLocks noChangeArrowheads="1"/>
            </p:cNvSpPr>
            <p:nvPr/>
          </p:nvSpPr>
          <p:spPr bwMode="auto">
            <a:xfrm>
              <a:off x="450" y="1216"/>
              <a:ext cx="2020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5718" rIns="0" bIns="45718">
              <a:spAutoFit/>
            </a:bodyPr>
            <a:lstStyle>
              <a:lvl1pPr defTabSz="823913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411163" defTabSz="823913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823913" defTabSz="823913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235075" defTabSz="823913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646238" defTabSz="823913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103438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560638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017838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475038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20000"/>
                </a:spcAft>
                <a:buClr>
                  <a:schemeClr val="tx2"/>
                </a:buClr>
                <a:buSzPct val="90000"/>
                <a:buFont typeface="Monotype Sorts" pitchFamily="2" charset="2"/>
                <a:buNone/>
                <a:defRPr/>
              </a:pPr>
              <a:r>
                <a:rPr lang="en-US" sz="1600" b="1">
                  <a:latin typeface="Tahoma" pitchFamily="34" charset="0"/>
                </a:rPr>
                <a:t>Quarterly Auto Sales Summary </a:t>
              </a:r>
              <a:endParaRPr lang="en-US" sz="13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28" name="Line 1052"/>
            <p:cNvSpPr>
              <a:spLocks noChangeShapeType="1"/>
            </p:cNvSpPr>
            <p:nvPr/>
          </p:nvSpPr>
          <p:spPr bwMode="invGray">
            <a:xfrm>
              <a:off x="1420" y="1752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Line 1053"/>
            <p:cNvSpPr>
              <a:spLocks noChangeShapeType="1"/>
            </p:cNvSpPr>
            <p:nvPr/>
          </p:nvSpPr>
          <p:spPr bwMode="invGray">
            <a:xfrm>
              <a:off x="1420" y="1884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Line 1054"/>
            <p:cNvSpPr>
              <a:spLocks noChangeShapeType="1"/>
            </p:cNvSpPr>
            <p:nvPr/>
          </p:nvSpPr>
          <p:spPr bwMode="invGray">
            <a:xfrm>
              <a:off x="1420" y="2012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1055"/>
            <p:cNvSpPr>
              <a:spLocks noChangeShapeType="1"/>
            </p:cNvSpPr>
            <p:nvPr/>
          </p:nvSpPr>
          <p:spPr bwMode="invGray">
            <a:xfrm>
              <a:off x="1420" y="2144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1056"/>
            <p:cNvSpPr>
              <a:spLocks noChangeShapeType="1"/>
            </p:cNvSpPr>
            <p:nvPr/>
          </p:nvSpPr>
          <p:spPr bwMode="invGray">
            <a:xfrm>
              <a:off x="1420" y="2280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1057"/>
            <p:cNvSpPr>
              <a:spLocks noChangeShapeType="1"/>
            </p:cNvSpPr>
            <p:nvPr/>
          </p:nvSpPr>
          <p:spPr bwMode="invGray">
            <a:xfrm>
              <a:off x="2000" y="1752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Line 1058"/>
            <p:cNvSpPr>
              <a:spLocks noChangeShapeType="1"/>
            </p:cNvSpPr>
            <p:nvPr/>
          </p:nvSpPr>
          <p:spPr bwMode="invGray">
            <a:xfrm>
              <a:off x="2000" y="1884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1059"/>
            <p:cNvSpPr>
              <a:spLocks noChangeShapeType="1"/>
            </p:cNvSpPr>
            <p:nvPr/>
          </p:nvSpPr>
          <p:spPr bwMode="invGray">
            <a:xfrm>
              <a:off x="2000" y="2012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060"/>
            <p:cNvSpPr>
              <a:spLocks noChangeShapeType="1"/>
            </p:cNvSpPr>
            <p:nvPr/>
          </p:nvSpPr>
          <p:spPr bwMode="invGray">
            <a:xfrm>
              <a:off x="2000" y="2144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061"/>
            <p:cNvSpPr>
              <a:spLocks noChangeShapeType="1"/>
            </p:cNvSpPr>
            <p:nvPr/>
          </p:nvSpPr>
          <p:spPr bwMode="invGray">
            <a:xfrm>
              <a:off x="2000" y="2280"/>
              <a:ext cx="2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1062"/>
            <p:cNvSpPr>
              <a:spLocks noChangeArrowheads="1"/>
            </p:cNvSpPr>
            <p:nvPr/>
          </p:nvSpPr>
          <p:spPr bwMode="auto">
            <a:xfrm rot="5400000">
              <a:off x="687" y="774"/>
              <a:ext cx="1578" cy="2290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E6E6E6"/>
                      </a:gs>
                      <a:gs pos="100000">
                        <a:srgbClr val="DDDDDD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0" y="381002"/>
            <a:ext cx="335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Figure:  </a:t>
            </a:r>
          </a:p>
          <a:p>
            <a:pPr algn="r" eaLnBrk="0" hangingPunct="0"/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Example of Roll up</a:t>
            </a:r>
          </a:p>
        </p:txBody>
      </p:sp>
    </p:spTree>
    <p:extLst>
      <p:ext uri="{BB962C8B-B14F-4D97-AF65-F5344CB8AC3E}">
        <p14:creationId xmlns:p14="http://schemas.microsoft.com/office/powerpoint/2010/main" val="15961631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a typeface="PMingLiU" pitchFamily="18" charset="-120"/>
              </a:rPr>
              <a:t>Slice and Dice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800600"/>
          </a:xfrm>
        </p:spPr>
        <p:txBody>
          <a:bodyPr/>
          <a:lstStyle/>
          <a:p>
            <a:pPr algn="just">
              <a:buNone/>
            </a:pPr>
            <a:r>
              <a:rPr lang="en-US" altLang="zh-TW" dirty="0">
                <a:ea typeface="PMingLiU" pitchFamily="18" charset="-120"/>
              </a:rPr>
              <a:t>	The </a:t>
            </a:r>
            <a:r>
              <a:rPr lang="en-US" altLang="zh-TW" b="1" dirty="0">
                <a:ea typeface="PMingLiU" pitchFamily="18" charset="-120"/>
              </a:rPr>
              <a:t>slice</a:t>
            </a:r>
            <a:r>
              <a:rPr lang="en-US" altLang="zh-TW" dirty="0">
                <a:ea typeface="PMingLiU" pitchFamily="18" charset="-120"/>
              </a:rPr>
              <a:t> operation performs a selection on one dimension of the given cube, resulting in a sub cube. </a:t>
            </a:r>
          </a:p>
          <a:p>
            <a:pPr algn="just">
              <a:buNone/>
            </a:pPr>
            <a:endParaRPr lang="en-US" altLang="zh-TW" dirty="0">
              <a:ea typeface="PMingLiU" pitchFamily="18" charset="-120"/>
            </a:endParaRPr>
          </a:p>
          <a:p>
            <a:pPr algn="just">
              <a:buNone/>
            </a:pPr>
            <a:r>
              <a:rPr lang="en-US" altLang="zh-TW" dirty="0">
                <a:ea typeface="PMingLiU" pitchFamily="18" charset="-120"/>
              </a:rPr>
              <a:t>	The </a:t>
            </a:r>
            <a:r>
              <a:rPr lang="en-US" altLang="zh-TW" b="1" dirty="0">
                <a:ea typeface="PMingLiU" pitchFamily="18" charset="-120"/>
              </a:rPr>
              <a:t>dice</a:t>
            </a:r>
            <a:r>
              <a:rPr lang="en-US" altLang="zh-TW" dirty="0">
                <a:ea typeface="PMingLiU" pitchFamily="18" charset="-120"/>
              </a:rPr>
              <a:t> operation defines a sub cube by performing a selection on two or more dimensions. 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704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0" t="6716" r="17204" b="60196"/>
          <a:stretch/>
        </p:blipFill>
        <p:spPr bwMode="auto">
          <a:xfrm>
            <a:off x="0" y="0"/>
            <a:ext cx="4724400" cy="4114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0" t="39675" r="17204" b="32040"/>
          <a:stretch/>
        </p:blipFill>
        <p:spPr bwMode="auto">
          <a:xfrm>
            <a:off x="3733801" y="2743201"/>
            <a:ext cx="5410200" cy="4114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152402"/>
          <a:ext cx="8001000" cy="396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4" name="Visio" r:id="rId3" imgW="7779572" imgH="3858452" progId="">
                  <p:embed/>
                </p:oleObj>
              </mc:Choice>
              <mc:Fallback>
                <p:oleObj name="Visio" r:id="rId3" imgW="7779572" imgH="3858452" progId="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2"/>
                        <a:ext cx="8001000" cy="396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207008"/>
              </p:ext>
            </p:extLst>
          </p:nvPr>
        </p:nvGraphicFramePr>
        <p:xfrm>
          <a:off x="-457200" y="4114800"/>
          <a:ext cx="10287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5" name="Visio" r:id="rId5" imgW="5479587" imgH="1269052" progId="">
                  <p:embed/>
                </p:oleObj>
              </mc:Choice>
              <mc:Fallback>
                <p:oleObj name="Visio" r:id="rId5" imgW="5479587" imgH="1269052" progId="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57200" y="4114800"/>
                        <a:ext cx="10287000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2840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9" t="7106" r="7056" b="69766"/>
          <a:stretch/>
        </p:blipFill>
        <p:spPr bwMode="auto">
          <a:xfrm>
            <a:off x="2590800" y="0"/>
            <a:ext cx="6553200" cy="457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0" t="6716" r="20413" b="60196"/>
          <a:stretch/>
        </p:blipFill>
        <p:spPr bwMode="auto">
          <a:xfrm>
            <a:off x="0" y="2743200"/>
            <a:ext cx="4419600" cy="4114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260968"/>
              </p:ext>
            </p:extLst>
          </p:nvPr>
        </p:nvGraphicFramePr>
        <p:xfrm>
          <a:off x="457200" y="381000"/>
          <a:ext cx="8153400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4" name="Visio" r:id="rId3" imgW="5381458" imgH="2749506" progId="">
                  <p:embed/>
                </p:oleObj>
              </mc:Choice>
              <mc:Fallback>
                <p:oleObj name="Visio" r:id="rId3" imgW="5381458" imgH="2749506" progId="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"/>
                        <a:ext cx="8153400" cy="594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23632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43600"/>
            <a:ext cx="8229600" cy="4572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Figure: Slicing a data cube</a:t>
            </a:r>
          </a:p>
        </p:txBody>
      </p:sp>
      <p:pic>
        <p:nvPicPr>
          <p:cNvPr id="4" name="Picture 4" descr="Non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5632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8197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172200"/>
            <a:ext cx="8305800" cy="609600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Slicing (above) and dicing (below) a cube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10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GB" sz="3600" b="1" dirty="0">
                <a:solidFill>
                  <a:schemeClr val="accent5">
                    <a:lumMod val="75000"/>
                  </a:schemeClr>
                </a:solidFill>
              </a:rPr>
              <a:t>Archive/Backup Data</a:t>
            </a:r>
            <a:r>
              <a:rPr lang="en-GB" sz="3600" b="1" dirty="0"/>
              <a:t>: </a:t>
            </a:r>
          </a:p>
          <a:p>
            <a:pPr algn="just">
              <a:lnSpc>
                <a:spcPct val="90000"/>
              </a:lnSpc>
            </a:pPr>
            <a:r>
              <a:rPr lang="en-GB" sz="3600" dirty="0"/>
              <a:t>It stores detailed and summarized data for the purposes of archiving and backup. </a:t>
            </a:r>
          </a:p>
          <a:p>
            <a:pPr algn="just">
              <a:lnSpc>
                <a:spcPct val="90000"/>
              </a:lnSpc>
            </a:pPr>
            <a:r>
              <a:rPr lang="en-GB" sz="3600" dirty="0"/>
              <a:t>May be necessary to backup online summary data if this data is kept beyond the retention period for detailed data. </a:t>
            </a:r>
          </a:p>
          <a:p>
            <a:pPr algn="just">
              <a:lnSpc>
                <a:spcPct val="90000"/>
              </a:lnSpc>
            </a:pPr>
            <a:r>
              <a:rPr lang="en-GB" sz="3600" dirty="0"/>
              <a:t>The data is transferred to storage archives such as magnetic tape or optical disk.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08377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624013" y="2003425"/>
            <a:ext cx="2362200" cy="2514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005013" y="261302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919413" y="259397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62213" y="259397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605213" y="240347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814763" y="219392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624013" y="30702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043113" y="217487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852613" y="23844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1624013" y="354647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624013" y="404177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2005013" y="20034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3376613" y="29178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3395663" y="34131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462213" y="20034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2900363" y="20034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3395663" y="24606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1624013" y="47085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1433513" y="34893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1490663" y="1946275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386013" y="4822827"/>
            <a:ext cx="825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 rot="16187010">
            <a:off x="827882" y="3755233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Region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114425" y="1657350"/>
            <a:ext cx="9199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/>
              <a:t>Product</a:t>
            </a:r>
          </a:p>
        </p:txBody>
      </p:sp>
      <p:sp>
        <p:nvSpPr>
          <p:cNvPr id="28" name="AutoShape 35"/>
          <p:cNvSpPr>
            <a:spLocks noChangeArrowheads="1"/>
          </p:cNvSpPr>
          <p:nvPr/>
        </p:nvSpPr>
        <p:spPr bwMode="auto">
          <a:xfrm>
            <a:off x="5605463" y="1870075"/>
            <a:ext cx="2362200" cy="2514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>
            <a:off x="5986463" y="247967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6900863" y="246062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6443663" y="246062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" name="Line 39"/>
          <p:cNvSpPr>
            <a:spLocks noChangeShapeType="1"/>
          </p:cNvSpPr>
          <p:nvPr/>
        </p:nvSpPr>
        <p:spPr bwMode="auto">
          <a:xfrm>
            <a:off x="7586663" y="227012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Line 40"/>
          <p:cNvSpPr>
            <a:spLocks noChangeShapeType="1"/>
          </p:cNvSpPr>
          <p:nvPr/>
        </p:nvSpPr>
        <p:spPr bwMode="auto">
          <a:xfrm>
            <a:off x="7796213" y="206057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Line 41"/>
          <p:cNvSpPr>
            <a:spLocks noChangeShapeType="1"/>
          </p:cNvSpPr>
          <p:nvPr/>
        </p:nvSpPr>
        <p:spPr bwMode="auto">
          <a:xfrm>
            <a:off x="5605463" y="293687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Line 42"/>
          <p:cNvSpPr>
            <a:spLocks noChangeShapeType="1"/>
          </p:cNvSpPr>
          <p:nvPr/>
        </p:nvSpPr>
        <p:spPr bwMode="auto">
          <a:xfrm>
            <a:off x="6024563" y="20415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43"/>
          <p:cNvSpPr>
            <a:spLocks noChangeShapeType="1"/>
          </p:cNvSpPr>
          <p:nvPr/>
        </p:nvSpPr>
        <p:spPr bwMode="auto">
          <a:xfrm>
            <a:off x="5834063" y="225107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>
            <a:off x="5605463" y="34131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45"/>
          <p:cNvSpPr>
            <a:spLocks noChangeShapeType="1"/>
          </p:cNvSpPr>
          <p:nvPr/>
        </p:nvSpPr>
        <p:spPr bwMode="auto">
          <a:xfrm>
            <a:off x="5605463" y="39084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46"/>
          <p:cNvSpPr>
            <a:spLocks noChangeShapeType="1"/>
          </p:cNvSpPr>
          <p:nvPr/>
        </p:nvSpPr>
        <p:spPr bwMode="auto">
          <a:xfrm flipV="1">
            <a:off x="5986463" y="187007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Line 47"/>
          <p:cNvSpPr>
            <a:spLocks noChangeShapeType="1"/>
          </p:cNvSpPr>
          <p:nvPr/>
        </p:nvSpPr>
        <p:spPr bwMode="auto">
          <a:xfrm flipV="1">
            <a:off x="7358063" y="278447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" name="Line 48"/>
          <p:cNvSpPr>
            <a:spLocks noChangeShapeType="1"/>
          </p:cNvSpPr>
          <p:nvPr/>
        </p:nvSpPr>
        <p:spPr bwMode="auto">
          <a:xfrm flipV="1">
            <a:off x="7377113" y="327977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" name="Line 49"/>
          <p:cNvSpPr>
            <a:spLocks noChangeShapeType="1"/>
          </p:cNvSpPr>
          <p:nvPr/>
        </p:nvSpPr>
        <p:spPr bwMode="auto">
          <a:xfrm flipV="1">
            <a:off x="6443663" y="187007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" name="Line 50"/>
          <p:cNvSpPr>
            <a:spLocks noChangeShapeType="1"/>
          </p:cNvSpPr>
          <p:nvPr/>
        </p:nvSpPr>
        <p:spPr bwMode="auto">
          <a:xfrm flipV="1">
            <a:off x="6881813" y="187007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" name="Line 51"/>
          <p:cNvSpPr>
            <a:spLocks noChangeShapeType="1"/>
          </p:cNvSpPr>
          <p:nvPr/>
        </p:nvSpPr>
        <p:spPr bwMode="auto">
          <a:xfrm flipV="1">
            <a:off x="7377113" y="232727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" name="Line 52"/>
          <p:cNvSpPr>
            <a:spLocks noChangeShapeType="1"/>
          </p:cNvSpPr>
          <p:nvPr/>
        </p:nvSpPr>
        <p:spPr bwMode="auto">
          <a:xfrm>
            <a:off x="5605463" y="45751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Line 53"/>
          <p:cNvSpPr>
            <a:spLocks noChangeShapeType="1"/>
          </p:cNvSpPr>
          <p:nvPr/>
        </p:nvSpPr>
        <p:spPr bwMode="auto">
          <a:xfrm flipV="1">
            <a:off x="5414963" y="335597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" name="Line 54"/>
          <p:cNvSpPr>
            <a:spLocks noChangeShapeType="1"/>
          </p:cNvSpPr>
          <p:nvPr/>
        </p:nvSpPr>
        <p:spPr bwMode="auto">
          <a:xfrm flipV="1">
            <a:off x="5472113" y="1812925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6367465" y="4689477"/>
            <a:ext cx="1023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Region</a:t>
            </a:r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 rot="16187010">
            <a:off x="4898232" y="3707608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5095875" y="1524000"/>
            <a:ext cx="9199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/>
              <a:t>Product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04802" y="457200"/>
            <a:ext cx="79247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Rotation (Pivot Table)</a:t>
            </a:r>
          </a:p>
        </p:txBody>
      </p:sp>
    </p:spTree>
    <p:extLst>
      <p:ext uri="{BB962C8B-B14F-4D97-AF65-F5344CB8AC3E}">
        <p14:creationId xmlns:p14="http://schemas.microsoft.com/office/powerpoint/2010/main" val="13089031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1202"/>
            <a:ext cx="8229600" cy="715963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Pivot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"/>
            <a:ext cx="7620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Rotation (Pivot Table)</a:t>
            </a:r>
          </a:p>
        </p:txBody>
      </p:sp>
      <p:pic>
        <p:nvPicPr>
          <p:cNvPr id="4" name="Picture 4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762000"/>
            <a:ext cx="7772400" cy="5562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9426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8" t="42135" r="17204" b="32040"/>
          <a:stretch/>
        </p:blipFill>
        <p:spPr bwMode="auto">
          <a:xfrm>
            <a:off x="0" y="0"/>
            <a:ext cx="4495800" cy="3733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7" t="68217" r="34030" b="2451"/>
          <a:stretch/>
        </p:blipFill>
        <p:spPr bwMode="auto">
          <a:xfrm>
            <a:off x="3886200" y="2819400"/>
            <a:ext cx="5257800" cy="4038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Data Mining Tools </a:t>
            </a:r>
          </a:p>
        </p:txBody>
      </p:sp>
      <p:pic>
        <p:nvPicPr>
          <p:cNvPr id="18434" name="Picture 2" descr="C:\Users\Bijay\Desktop\BSCCSIT\500px-SPSS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273978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Bijay\Desktop\BSCCSIT\663px-Oracle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5" y="3886200"/>
            <a:ext cx="63150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C:\Users\Bijay\Desktop\BSCCSIT\798px-SQLServer2012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876802"/>
            <a:ext cx="76009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 descr="C:\Users\Bijay\Desktop\BSCCSIT\Weka_(software)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682" y="1722042"/>
            <a:ext cx="2406918" cy="13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5402"/>
            <a:ext cx="3200400" cy="220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0" name="Picture 8" descr="Microsoft Office Excel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172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4092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816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Thank you !!!</a:t>
            </a:r>
            <a:r>
              <a:rPr lang="en-US" sz="1100" b="1" dirty="0"/>
              <a:t/>
            </a:r>
            <a:br>
              <a:rPr lang="en-US" sz="1100" b="1" dirty="0"/>
            </a:b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890268"/>
              </p:ext>
            </p:extLst>
          </p:nvPr>
        </p:nvGraphicFramePr>
        <p:xfrm>
          <a:off x="2182389" y="381002"/>
          <a:ext cx="452321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" name="Clip" r:id="rId3" imgW="7833665" imgH="7839151" progId="">
                  <p:embed/>
                </p:oleObj>
              </mc:Choice>
              <mc:Fallback>
                <p:oleObj name="Clip" r:id="rId3" imgW="7833665" imgH="7839151" progId="">
                  <p:embed/>
                  <p:pic>
                    <p:nvPicPr>
                      <p:cNvPr id="0" name="Picture 257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389" y="381002"/>
                        <a:ext cx="4523213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739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4321</Words>
  <Application>Microsoft Office PowerPoint</Application>
  <PresentationFormat>On-screen Show (4:3)</PresentationFormat>
  <Paragraphs>568</Paragraphs>
  <Slides>95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95</vt:i4>
      </vt:variant>
    </vt:vector>
  </HeadingPairs>
  <TitlesOfParts>
    <vt:vector size="99" baseType="lpstr">
      <vt:lpstr>Office Theme</vt:lpstr>
      <vt:lpstr>Clip</vt:lpstr>
      <vt:lpstr>Visio</vt:lpstr>
      <vt:lpstr>Document</vt:lpstr>
      <vt:lpstr>Chapter 5 :  Data Warehouse to Data Mining</vt:lpstr>
      <vt:lpstr>Data Warehouse Architecture</vt:lpstr>
      <vt:lpstr>Data Warehouse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of a Data Warehouse: Three Data Warehouse Models</vt:lpstr>
      <vt:lpstr>The Data Mart Strategy</vt:lpstr>
      <vt:lpstr>PowerPoint Presentation</vt:lpstr>
      <vt:lpstr>Enterprise Warehouse Strategy</vt:lpstr>
      <vt:lpstr>Data Warehouse Development: A Recommended Approach</vt:lpstr>
      <vt:lpstr>Data mining Architecture:</vt:lpstr>
      <vt:lpstr>Major Components:</vt:lpstr>
      <vt:lpstr>PowerPoint Presentation</vt:lpstr>
      <vt:lpstr>PowerPoint Presentation</vt:lpstr>
      <vt:lpstr>OLAP (Online Analytical Processing) Architecture</vt:lpstr>
      <vt:lpstr>PowerPoint Presentation</vt:lpstr>
      <vt:lpstr>PowerPoint Presentation</vt:lpstr>
      <vt:lpstr>PowerPoint Presentation</vt:lpstr>
      <vt:lpstr>Main characteristics of OLAP are:</vt:lpstr>
      <vt:lpstr>Comparing OLAP and Data Mining</vt:lpstr>
      <vt:lpstr>Examples of OLAP Applications in Various Functional Areas</vt:lpstr>
      <vt:lpstr>OLAP Benefits </vt:lpstr>
      <vt:lpstr>Strengths of OLAP</vt:lpstr>
      <vt:lpstr>OLAP for Decision Support</vt:lpstr>
      <vt:lpstr>OLAP Architecture</vt:lpstr>
      <vt:lpstr>PowerPoint Presentation</vt:lpstr>
      <vt:lpstr>PowerPoint Presentation</vt:lpstr>
      <vt:lpstr>OLAP Architecture (continued)</vt:lpstr>
      <vt:lpstr>OLTP (Online Transaction Processing)</vt:lpstr>
      <vt:lpstr>OLTP Vs OLAP</vt:lpstr>
      <vt:lpstr>OLAP Vs OLTP</vt:lpstr>
      <vt:lpstr>On-Line Analytical Mining (OLAM)</vt:lpstr>
      <vt:lpstr>PowerPoint Presentation</vt:lpstr>
      <vt:lpstr>PowerPoint Presentation</vt:lpstr>
      <vt:lpstr>PowerPoint Presentation</vt:lpstr>
      <vt:lpstr>Server Options</vt:lpstr>
      <vt:lpstr>Server Options</vt:lpstr>
      <vt:lpstr>Server Options</vt:lpstr>
      <vt:lpstr>OLAP Server Options/Categories of OLAP Tools</vt:lpstr>
      <vt:lpstr>Relational OLAP (ROLAP)</vt:lpstr>
      <vt:lpstr>Relational OLAP (ROLAP)</vt:lpstr>
      <vt:lpstr>PowerPoint Presentation</vt:lpstr>
      <vt:lpstr>PowerPoint Presentation</vt:lpstr>
      <vt:lpstr>PowerPoint Presentation</vt:lpstr>
      <vt:lpstr>Typical Architecture for ROLAP Tools</vt:lpstr>
      <vt:lpstr>PowerPoint Presentation</vt:lpstr>
      <vt:lpstr>Advantages of ROLAP</vt:lpstr>
      <vt:lpstr>PowerPoint Presentation</vt:lpstr>
      <vt:lpstr>Multi-Dimensional OLAP (MOLAP)</vt:lpstr>
      <vt:lpstr>Multi-Dimensional OLAP (MOLAP)</vt:lpstr>
      <vt:lpstr>PowerPoint Presentation</vt:lpstr>
      <vt:lpstr>PowerPoint Presentation</vt:lpstr>
      <vt:lpstr>PowerPoint Presentation</vt:lpstr>
      <vt:lpstr>Typical Architecture for MOLAP Tools</vt:lpstr>
      <vt:lpstr>PowerPoint Presentation</vt:lpstr>
      <vt:lpstr>PowerPoint Presentation</vt:lpstr>
      <vt:lpstr>Desktop OLAP (or Client OLAP) </vt:lpstr>
      <vt:lpstr>PowerPoint Presentation</vt:lpstr>
      <vt:lpstr>Hybrid OLAP (HOLAP)</vt:lpstr>
      <vt:lpstr>Hybrid OLAP (HOLAP)</vt:lpstr>
      <vt:lpstr>PowerPoint Presentation</vt:lpstr>
      <vt:lpstr>PowerPoint Presentation</vt:lpstr>
      <vt:lpstr>PowerPoint Presentation</vt:lpstr>
      <vt:lpstr>OLAP Products</vt:lpstr>
      <vt:lpstr>Typical OLAP Operations</vt:lpstr>
      <vt:lpstr>Table: A 3-D view of sales data according to the dimensions time, item, and location. The measure displayed is dollars sold (in thousands).</vt:lpstr>
      <vt:lpstr>Figure: A 3-D data cube representation of the data in the table above, according to the dimensions time, item, and location. The measure displayed is dollars sold (in thousands).</vt:lpstr>
      <vt:lpstr>PowerPoint Presentation</vt:lpstr>
      <vt:lpstr>Roll-up and Drill-down</vt:lpstr>
      <vt:lpstr>PowerPoint Presentation</vt:lpstr>
      <vt:lpstr>PowerPoint Presentation</vt:lpstr>
      <vt:lpstr>PowerPoint Presentation</vt:lpstr>
      <vt:lpstr>PowerPoint Presentation</vt:lpstr>
      <vt:lpstr>Drill Down Example</vt:lpstr>
      <vt:lpstr>Sample OLAP Drill down  online report</vt:lpstr>
      <vt:lpstr>PowerPoint Presentation</vt:lpstr>
      <vt:lpstr>PowerPoint Presentation</vt:lpstr>
      <vt:lpstr>Slice and Dice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Rotation (Pivot Table)</vt:lpstr>
      <vt:lpstr>PowerPoint Presentation</vt:lpstr>
      <vt:lpstr>Data Mining Tools </vt:lpstr>
      <vt:lpstr>Thank you !!!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Bijay</dc:creator>
  <cp:lastModifiedBy>User</cp:lastModifiedBy>
  <cp:revision>249</cp:revision>
  <dcterms:created xsi:type="dcterms:W3CDTF">2006-08-16T00:00:00Z</dcterms:created>
  <dcterms:modified xsi:type="dcterms:W3CDTF">2018-06-14T02:50:36Z</dcterms:modified>
</cp:coreProperties>
</file>