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256" r:id="rId2"/>
    <p:sldId id="284" r:id="rId3"/>
    <p:sldId id="398" r:id="rId4"/>
    <p:sldId id="267" r:id="rId5"/>
    <p:sldId id="387" r:id="rId6"/>
    <p:sldId id="388" r:id="rId7"/>
    <p:sldId id="268" r:id="rId8"/>
    <p:sldId id="313" r:id="rId9"/>
    <p:sldId id="318" r:id="rId10"/>
    <p:sldId id="319" r:id="rId11"/>
    <p:sldId id="397" r:id="rId12"/>
    <p:sldId id="269" r:id="rId13"/>
    <p:sldId id="270" r:id="rId14"/>
    <p:sldId id="283" r:id="rId15"/>
    <p:sldId id="272" r:id="rId16"/>
    <p:sldId id="285" r:id="rId17"/>
    <p:sldId id="314" r:id="rId18"/>
    <p:sldId id="389" r:id="rId19"/>
    <p:sldId id="287" r:id="rId20"/>
    <p:sldId id="295" r:id="rId21"/>
    <p:sldId id="288" r:id="rId22"/>
    <p:sldId id="400" r:id="rId23"/>
    <p:sldId id="401" r:id="rId24"/>
    <p:sldId id="402" r:id="rId25"/>
    <p:sldId id="403" r:id="rId26"/>
    <p:sldId id="404" r:id="rId27"/>
    <p:sldId id="405" r:id="rId28"/>
    <p:sldId id="406" r:id="rId29"/>
    <p:sldId id="407" r:id="rId30"/>
    <p:sldId id="408" r:id="rId31"/>
    <p:sldId id="410" r:id="rId32"/>
    <p:sldId id="409" r:id="rId33"/>
    <p:sldId id="411" r:id="rId34"/>
    <p:sldId id="296" r:id="rId35"/>
    <p:sldId id="297" r:id="rId36"/>
    <p:sldId id="299" r:id="rId37"/>
    <p:sldId id="302" r:id="rId38"/>
    <p:sldId id="303" r:id="rId39"/>
    <p:sldId id="304" r:id="rId40"/>
    <p:sldId id="305" r:id="rId41"/>
    <p:sldId id="306" r:id="rId42"/>
    <p:sldId id="399" r:id="rId43"/>
    <p:sldId id="363" r:id="rId44"/>
    <p:sldId id="385" r:id="rId45"/>
    <p:sldId id="368" r:id="rId46"/>
    <p:sldId id="383" r:id="rId47"/>
    <p:sldId id="369" r:id="rId48"/>
    <p:sldId id="373" r:id="rId49"/>
    <p:sldId id="384" r:id="rId50"/>
    <p:sldId id="374" r:id="rId51"/>
    <p:sldId id="393" r:id="rId52"/>
    <p:sldId id="394" r:id="rId53"/>
    <p:sldId id="395" r:id="rId54"/>
    <p:sldId id="396" r:id="rId55"/>
    <p:sldId id="376" r:id="rId56"/>
    <p:sldId id="343" r:id="rId57"/>
    <p:sldId id="344" r:id="rId58"/>
    <p:sldId id="386" r:id="rId59"/>
    <p:sldId id="345" r:id="rId60"/>
    <p:sldId id="346" r:id="rId61"/>
    <p:sldId id="349" r:id="rId62"/>
    <p:sldId id="347" r:id="rId63"/>
    <p:sldId id="348" r:id="rId64"/>
    <p:sldId id="326" r:id="rId65"/>
    <p:sldId id="339" r:id="rId66"/>
    <p:sldId id="391" r:id="rId67"/>
    <p:sldId id="392" r:id="rId68"/>
    <p:sldId id="350" r:id="rId69"/>
    <p:sldId id="366" r:id="rId70"/>
    <p:sldId id="340" r:id="rId71"/>
    <p:sldId id="341" r:id="rId72"/>
    <p:sldId id="342" r:id="rId73"/>
    <p:sldId id="360" r:id="rId74"/>
    <p:sldId id="351" r:id="rId75"/>
    <p:sldId id="365" r:id="rId76"/>
    <p:sldId id="353" r:id="rId77"/>
    <p:sldId id="378" r:id="rId78"/>
    <p:sldId id="382" r:id="rId79"/>
    <p:sldId id="259" r:id="rId8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varScale="1">
        <p:scale>
          <a:sx n="65" d="100"/>
          <a:sy n="65" d="100"/>
        </p:scale>
        <p:origin x="-1446"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197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165A02C-344A-4373-912B-760ACB2B0221}"/>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US" dirty="0"/>
              <a:t>Data Mining &amp; Data Warehousing (Unit 6)</a:t>
            </a:r>
          </a:p>
        </p:txBody>
      </p:sp>
      <p:sp>
        <p:nvSpPr>
          <p:cNvPr id="3" name="Date Placeholder 2">
            <a:extLst>
              <a:ext uri="{FF2B5EF4-FFF2-40B4-BE49-F238E27FC236}">
                <a16:creationId xmlns="" xmlns:a16="http://schemas.microsoft.com/office/drawing/2014/main" id="{C223887B-4E88-4F84-82FE-DA5E69CEB30B}"/>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F10E80E8-BC1D-483F-BAC9-DE5EE31BEDAC}" type="datetimeFigureOut">
              <a:rPr lang="en-US" smtClean="0"/>
              <a:t>7/3/2019</a:t>
            </a:fld>
            <a:endParaRPr lang="en-US"/>
          </a:p>
        </p:txBody>
      </p:sp>
      <p:sp>
        <p:nvSpPr>
          <p:cNvPr id="4" name="Footer Placeholder 3">
            <a:extLst>
              <a:ext uri="{FF2B5EF4-FFF2-40B4-BE49-F238E27FC236}">
                <a16:creationId xmlns="" xmlns:a16="http://schemas.microsoft.com/office/drawing/2014/main" id="{984FDDCE-34D7-4A27-AD75-36B22675BF1F}"/>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lang="en-US" dirty="0"/>
              <a:t>Prepared By: Er. Milan Chikanbanjar</a:t>
            </a:r>
          </a:p>
        </p:txBody>
      </p:sp>
      <p:sp>
        <p:nvSpPr>
          <p:cNvPr id="5" name="Slide Number Placeholder 4">
            <a:extLst>
              <a:ext uri="{FF2B5EF4-FFF2-40B4-BE49-F238E27FC236}">
                <a16:creationId xmlns="" xmlns:a16="http://schemas.microsoft.com/office/drawing/2014/main" id="{F5B96CA0-8B3E-404B-831E-103E67A8CF47}"/>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46509AD-455E-421C-ACE6-0F94259E599A}" type="slidenum">
              <a:rPr lang="en-US" smtClean="0"/>
              <a:t>‹#›</a:t>
            </a:fld>
            <a:endParaRPr lang="en-US"/>
          </a:p>
        </p:txBody>
      </p:sp>
    </p:spTree>
    <p:extLst>
      <p:ext uri="{BB962C8B-B14F-4D97-AF65-F5344CB8AC3E}">
        <p14:creationId xmlns:p14="http://schemas.microsoft.com/office/powerpoint/2010/main" val="4176159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E415080-194F-4270-A4B8-D338A48A1EDA}" type="datetimeFigureOut">
              <a:rPr lang="en-US" smtClean="0"/>
              <a:pPr/>
              <a:t>7/3/2019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7556FC1-49B6-42AB-B96A-AE9FFBADE213}" type="slidenum">
              <a:rPr lang="en-US" smtClean="0"/>
              <a:pPr/>
              <a:t>‹#›</a:t>
            </a:fld>
            <a:endParaRPr lang="en-US"/>
          </a:p>
        </p:txBody>
      </p:sp>
    </p:spTree>
    <p:extLst>
      <p:ext uri="{BB962C8B-B14F-4D97-AF65-F5344CB8AC3E}">
        <p14:creationId xmlns:p14="http://schemas.microsoft.com/office/powerpoint/2010/main" val="403643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56FC1-49B6-42AB-B96A-AE9FFBADE213}" type="slidenum">
              <a:rPr lang="en-US" smtClean="0"/>
              <a:pPr/>
              <a:t>16</a:t>
            </a:fld>
            <a:endParaRPr lang="en-US"/>
          </a:p>
        </p:txBody>
      </p:sp>
    </p:spTree>
    <p:extLst>
      <p:ext uri="{BB962C8B-B14F-4D97-AF65-F5344CB8AC3E}">
        <p14:creationId xmlns:p14="http://schemas.microsoft.com/office/powerpoint/2010/main" val="82824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6.bin"/><Relationship Id="rId14" Type="http://schemas.openxmlformats.org/officeDocument/2006/relationships/image" Target="../media/image22.wmf"/></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1.bin"/><Relationship Id="rId4" Type="http://schemas.openxmlformats.org/officeDocument/2006/relationships/image" Target="../media/image2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3.wmf"/></Relationships>
</file>

<file path=ppt/slides/_rels/slide6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14.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emf"/><Relationship Id="rId5" Type="http://schemas.openxmlformats.org/officeDocument/2006/relationships/oleObject" Target="../embeddings/oleObject19.bin"/><Relationship Id="rId4" Type="http://schemas.openxmlformats.org/officeDocument/2006/relationships/image" Target="../media/image40.emf"/></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2.bin"/><Relationship Id="rId4" Type="http://schemas.openxmlformats.org/officeDocument/2006/relationships/image" Target="../media/image44.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229600" cy="1470025"/>
          </a:xfrm>
        </p:spPr>
        <p:txBody>
          <a:bodyPr>
            <a:noAutofit/>
          </a:bodyPr>
          <a:lstStyle/>
          <a:p>
            <a:r>
              <a:rPr lang="en-US" sz="4800" b="1" dirty="0"/>
              <a:t>Unit 6 : Data Mining Approaches and Methods</a:t>
            </a:r>
          </a:p>
        </p:txBody>
      </p:sp>
    </p:spTree>
    <p:extLst>
      <p:ext uri="{BB962C8B-B14F-4D97-AF65-F5344CB8AC3E}">
        <p14:creationId xmlns:p14="http://schemas.microsoft.com/office/powerpoint/2010/main" val="56822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a:t>Linear Regression</a:t>
            </a:r>
          </a:p>
        </p:txBody>
      </p:sp>
      <p:sp>
        <p:nvSpPr>
          <p:cNvPr id="3" name="Content Placeholder 2"/>
          <p:cNvSpPr>
            <a:spLocks noGrp="1"/>
          </p:cNvSpPr>
          <p:nvPr>
            <p:ph idx="1"/>
          </p:nvPr>
        </p:nvSpPr>
        <p:spPr>
          <a:xfrm>
            <a:off x="457200" y="838200"/>
            <a:ext cx="8382000" cy="5791200"/>
          </a:xfrm>
        </p:spPr>
        <p:txBody>
          <a:bodyPr>
            <a:normAutofit fontScale="70000" lnSpcReduction="20000"/>
          </a:bodyPr>
          <a:lstStyle/>
          <a:p>
            <a:pPr marL="0" indent="0" algn="just">
              <a:buNone/>
            </a:pPr>
            <a:r>
              <a:rPr lang="en-US" dirty="0"/>
              <a:t>Regression is a statistical methodology developed by Sir Frances Galton in </a:t>
            </a:r>
            <a:r>
              <a:rPr lang="en-US"/>
              <a:t>1822-1911</a:t>
            </a:r>
            <a:r>
              <a:rPr lang="en-US" smtClean="0"/>
              <a:t>. Straight </a:t>
            </a:r>
            <a:r>
              <a:rPr lang="en-US" dirty="0"/>
              <a:t>line regression analysis involves a response variable y and a single predictor variable x. </a:t>
            </a:r>
          </a:p>
          <a:p>
            <a:pPr marL="0" indent="0" algn="just">
              <a:buNone/>
            </a:pPr>
            <a:endParaRPr lang="en-US" dirty="0"/>
          </a:p>
          <a:p>
            <a:pPr marL="0" indent="0" algn="just">
              <a:buNone/>
            </a:pPr>
            <a:r>
              <a:rPr lang="en-US" dirty="0"/>
              <a:t>The simplest form of regression is</a:t>
            </a:r>
          </a:p>
          <a:p>
            <a:pPr marL="0" indent="0" algn="just">
              <a:buNone/>
            </a:pPr>
            <a:r>
              <a:rPr lang="en-US" dirty="0"/>
              <a:t>y = a + </a:t>
            </a:r>
            <a:r>
              <a:rPr lang="en-US" dirty="0" err="1"/>
              <a:t>bx</a:t>
            </a:r>
            <a:endParaRPr lang="en-US" dirty="0"/>
          </a:p>
          <a:p>
            <a:pPr marL="0" indent="0" algn="just">
              <a:buNone/>
            </a:pPr>
            <a:endParaRPr lang="en-US" dirty="0"/>
          </a:p>
          <a:p>
            <a:pPr marL="0" indent="0" algn="just">
              <a:buNone/>
            </a:pPr>
            <a:r>
              <a:rPr lang="en-US" dirty="0"/>
              <a:t>Where y is response variable and x is single predictor variable y is a linear function of x. a and b are regression coefficients. </a:t>
            </a:r>
          </a:p>
          <a:p>
            <a:pPr marL="0" indent="0" algn="just">
              <a:buNone/>
            </a:pPr>
            <a:endParaRPr lang="en-US" dirty="0"/>
          </a:p>
          <a:p>
            <a:pPr marL="0" indent="0" algn="just">
              <a:buNone/>
            </a:pPr>
            <a:r>
              <a:rPr lang="en-US" dirty="0"/>
              <a:t>As the regression coefficients are also considered as weights, we may write the above equation as:</a:t>
            </a:r>
          </a:p>
          <a:p>
            <a:pPr marL="0" indent="0" algn="just">
              <a:buNone/>
            </a:pPr>
            <a:r>
              <a:rPr lang="en-US" dirty="0"/>
              <a:t>y = w+w1x</a:t>
            </a:r>
          </a:p>
          <a:p>
            <a:pPr marL="0" indent="0" algn="just">
              <a:buNone/>
            </a:pPr>
            <a:endParaRPr lang="en-US" dirty="0"/>
          </a:p>
          <a:p>
            <a:pPr marL="0" indent="0" algn="just">
              <a:buNone/>
            </a:pPr>
            <a:r>
              <a:rPr lang="en-US" dirty="0"/>
              <a:t>These coefficients are solved by the method of least squares, which estimates the best fitting straight line as the one that minimizes the error between the actual data and the estimate of the line. </a:t>
            </a:r>
          </a:p>
        </p:txBody>
      </p:sp>
    </p:spTree>
    <p:extLst>
      <p:ext uri="{BB962C8B-B14F-4D97-AF65-F5344CB8AC3E}">
        <p14:creationId xmlns:p14="http://schemas.microsoft.com/office/powerpoint/2010/main" val="205602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dministrator\Desktop\linear.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46263"/>
            <a:ext cx="6477000" cy="4110037"/>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685800" y="228600"/>
            <a:ext cx="7772400" cy="990600"/>
          </a:xfrm>
        </p:spPr>
        <p:txBody>
          <a:bodyPr/>
          <a:lstStyle/>
          <a:p>
            <a:pPr eaLnBrk="1" hangingPunct="1">
              <a:defRPr/>
            </a:pPr>
            <a:r>
              <a:rPr lang="en-US" dirty="0"/>
              <a:t>Linear Regression</a:t>
            </a:r>
          </a:p>
        </p:txBody>
      </p:sp>
    </p:spTree>
    <p:extLst>
      <p:ext uri="{BB962C8B-B14F-4D97-AF65-F5344CB8AC3E}">
        <p14:creationId xmlns:p14="http://schemas.microsoft.com/office/powerpoint/2010/main" val="57204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marL="0" indent="0" algn="just">
              <a:buNone/>
            </a:pPr>
            <a:r>
              <a:rPr lang="en-US" b="1" dirty="0">
                <a:solidFill>
                  <a:schemeClr val="accent5">
                    <a:lumMod val="75000"/>
                  </a:schemeClr>
                </a:solidFill>
              </a:rPr>
              <a:t>Classification</a:t>
            </a:r>
            <a:r>
              <a:rPr lang="en-US" dirty="0"/>
              <a:t> is the process of finding a model (or function) that describes and distinguishes data classes or concepts, for the purpose of being able to use the model to predict the class of objects whose class label is unknown. The derived model is based on the analysis of a set of training data (i.e., data objects whose class label is known).</a:t>
            </a:r>
          </a:p>
          <a:p>
            <a:pPr marL="0" indent="0" algn="just">
              <a:buNone/>
            </a:pPr>
            <a:endParaRPr lang="en-US" i="1" dirty="0"/>
          </a:p>
          <a:p>
            <a:pPr marL="0" indent="0" algn="just">
              <a:buNone/>
            </a:pPr>
            <a:r>
              <a:rPr lang="en-US" i="1" dirty="0"/>
              <a:t>“How is the derived model presented?” </a:t>
            </a:r>
            <a:r>
              <a:rPr lang="en-US" dirty="0"/>
              <a:t>The derived model may be represented in various forms, such as </a:t>
            </a:r>
            <a:r>
              <a:rPr lang="en-US" i="1" dirty="0">
                <a:solidFill>
                  <a:schemeClr val="accent2">
                    <a:lumMod val="75000"/>
                  </a:schemeClr>
                </a:solidFill>
              </a:rPr>
              <a:t>classification (IF-THEN) rules</a:t>
            </a:r>
            <a:r>
              <a:rPr lang="en-US" dirty="0"/>
              <a:t>, </a:t>
            </a:r>
            <a:r>
              <a:rPr lang="en-US" i="1" dirty="0">
                <a:solidFill>
                  <a:schemeClr val="accent2">
                    <a:lumMod val="75000"/>
                  </a:schemeClr>
                </a:solidFill>
              </a:rPr>
              <a:t>decision trees</a:t>
            </a:r>
            <a:r>
              <a:rPr lang="en-US" dirty="0"/>
              <a:t>, </a:t>
            </a:r>
            <a:r>
              <a:rPr lang="en-US" i="1" dirty="0">
                <a:solidFill>
                  <a:schemeClr val="accent2">
                    <a:lumMod val="75000"/>
                  </a:schemeClr>
                </a:solidFill>
              </a:rPr>
              <a:t>mathematical formulae</a:t>
            </a:r>
            <a:r>
              <a:rPr lang="en-US" dirty="0"/>
              <a:t>, or </a:t>
            </a:r>
            <a:r>
              <a:rPr lang="en-US" i="1" dirty="0">
                <a:solidFill>
                  <a:schemeClr val="accent2">
                    <a:lumMod val="75000"/>
                  </a:schemeClr>
                </a:solidFill>
              </a:rPr>
              <a:t>neural networks</a:t>
            </a:r>
            <a:r>
              <a:rPr lang="en-US" i="1" dirty="0"/>
              <a:t>.</a:t>
            </a:r>
            <a:endParaRPr lang="en-US" dirty="0"/>
          </a:p>
        </p:txBody>
      </p:sp>
    </p:spTree>
    <p:extLst>
      <p:ext uri="{BB962C8B-B14F-4D97-AF65-F5344CB8AC3E}">
        <p14:creationId xmlns:p14="http://schemas.microsoft.com/office/powerpoint/2010/main" val="52838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lum bright="-10000" contrast="20000"/>
            <a:extLst>
              <a:ext uri="{28A0092B-C50C-407E-A947-70E740481C1C}">
                <a14:useLocalDpi xmlns:a14="http://schemas.microsoft.com/office/drawing/2010/main" val="0"/>
              </a:ext>
            </a:extLst>
          </a:blip>
          <a:srcRect/>
          <a:stretch>
            <a:fillRect/>
          </a:stretch>
        </p:blipFill>
        <p:spPr bwMode="auto">
          <a:xfrm>
            <a:off x="0" y="152399"/>
            <a:ext cx="9071870" cy="57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6019800"/>
            <a:ext cx="9144000" cy="830997"/>
          </a:xfrm>
          <a:prstGeom prst="rect">
            <a:avLst/>
          </a:prstGeom>
        </p:spPr>
        <p:txBody>
          <a:bodyPr wrap="square">
            <a:spAutoFit/>
          </a:bodyPr>
          <a:lstStyle/>
          <a:p>
            <a:pPr algn="just"/>
            <a:r>
              <a:rPr lang="en-US" sz="2400" b="1" dirty="0"/>
              <a:t>Figure : </a:t>
            </a:r>
            <a:r>
              <a:rPr lang="en-US" sz="2400" dirty="0"/>
              <a:t>A classification model can be represented in various forms, such as (a) IF-THEN rules, (b) a decision tree, or a (c) neural network.</a:t>
            </a:r>
          </a:p>
        </p:txBody>
      </p:sp>
    </p:spTree>
    <p:extLst>
      <p:ext uri="{BB962C8B-B14F-4D97-AF65-F5344CB8AC3E}">
        <p14:creationId xmlns:p14="http://schemas.microsoft.com/office/powerpoint/2010/main" val="233872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199" y="228600"/>
            <a:ext cx="815340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b="1" dirty="0"/>
              <a:t>Classification : Example of Grading</a:t>
            </a:r>
          </a:p>
        </p:txBody>
      </p:sp>
      <p:sp>
        <p:nvSpPr>
          <p:cNvPr id="5" name="Rectangle 3"/>
          <p:cNvSpPr>
            <a:spLocks noChangeArrowheads="1"/>
          </p:cNvSpPr>
          <p:nvPr/>
        </p:nvSpPr>
        <p:spPr bwMode="auto">
          <a:xfrm>
            <a:off x="304799" y="2209800"/>
            <a:ext cx="5362575" cy="306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t>If x &gt;= 90 then grade =A.</a:t>
            </a:r>
          </a:p>
          <a:p>
            <a:pPr>
              <a:spcBef>
                <a:spcPct val="20000"/>
              </a:spcBef>
            </a:pPr>
            <a:r>
              <a:rPr lang="en-US" sz="3200" dirty="0"/>
              <a:t>If 80&lt;=x&lt;90 then grade =B.</a:t>
            </a:r>
          </a:p>
          <a:p>
            <a:pPr>
              <a:spcBef>
                <a:spcPct val="20000"/>
              </a:spcBef>
            </a:pPr>
            <a:r>
              <a:rPr lang="en-US" sz="3200" dirty="0"/>
              <a:t>If 70&lt;=x&lt;80 then grade =C.</a:t>
            </a:r>
          </a:p>
          <a:p>
            <a:pPr>
              <a:spcBef>
                <a:spcPct val="20000"/>
              </a:spcBef>
            </a:pPr>
            <a:r>
              <a:rPr lang="en-US" sz="3200" dirty="0"/>
              <a:t>If 60&lt;=x&lt;70 then grade =D.</a:t>
            </a:r>
          </a:p>
          <a:p>
            <a:pPr>
              <a:spcBef>
                <a:spcPct val="20000"/>
              </a:spcBef>
            </a:pPr>
            <a:r>
              <a:rPr lang="en-US" sz="3200" dirty="0"/>
              <a:t>If x&lt;50 then grade =F.</a:t>
            </a:r>
          </a:p>
        </p:txBody>
      </p:sp>
      <p:grpSp>
        <p:nvGrpSpPr>
          <p:cNvPr id="6" name="Group 4"/>
          <p:cNvGrpSpPr>
            <a:grpSpLocks/>
          </p:cNvGrpSpPr>
          <p:nvPr/>
        </p:nvGrpSpPr>
        <p:grpSpPr bwMode="auto">
          <a:xfrm>
            <a:off x="6237288" y="1441450"/>
            <a:ext cx="1866900" cy="1225550"/>
            <a:chOff x="3929" y="908"/>
            <a:chExt cx="1176" cy="772"/>
          </a:xfrm>
        </p:grpSpPr>
        <p:grpSp>
          <p:nvGrpSpPr>
            <p:cNvPr id="7" name="Group 5"/>
            <p:cNvGrpSpPr>
              <a:grpSpLocks/>
            </p:cNvGrpSpPr>
            <p:nvPr/>
          </p:nvGrpSpPr>
          <p:grpSpPr bwMode="auto">
            <a:xfrm>
              <a:off x="4224" y="1200"/>
              <a:ext cx="528" cy="480"/>
              <a:chOff x="4224" y="1200"/>
              <a:chExt cx="528" cy="480"/>
            </a:xfrm>
          </p:grpSpPr>
          <p:sp>
            <p:nvSpPr>
              <p:cNvPr id="11" name="Line 6"/>
              <p:cNvSpPr>
                <a:spLocks noChangeShapeType="1"/>
              </p:cNvSpPr>
              <p:nvPr/>
            </p:nvSpPr>
            <p:spPr bwMode="auto">
              <a:xfrm flipH="1">
                <a:off x="4224" y="1200"/>
                <a:ext cx="24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sp>
            <p:nvSpPr>
              <p:cNvPr id="12" name="Line 7"/>
              <p:cNvSpPr>
                <a:spLocks noChangeShapeType="1"/>
              </p:cNvSpPr>
              <p:nvPr/>
            </p:nvSpPr>
            <p:spPr bwMode="auto">
              <a:xfrm>
                <a:off x="4464" y="1200"/>
                <a:ext cx="288"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grpSp>
        <p:sp>
          <p:nvSpPr>
            <p:cNvPr id="8" name="Text Box 8"/>
            <p:cNvSpPr txBox="1">
              <a:spLocks noChangeArrowheads="1"/>
            </p:cNvSpPr>
            <p:nvPr/>
          </p:nvSpPr>
          <p:spPr bwMode="auto">
            <a:xfrm>
              <a:off x="4664" y="1244"/>
              <a:ext cx="4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&gt;=90</a:t>
              </a:r>
            </a:p>
          </p:txBody>
        </p:sp>
        <p:sp>
          <p:nvSpPr>
            <p:cNvPr id="9" name="Text Box 9"/>
            <p:cNvSpPr txBox="1">
              <a:spLocks noChangeArrowheads="1"/>
            </p:cNvSpPr>
            <p:nvPr/>
          </p:nvSpPr>
          <p:spPr bwMode="auto">
            <a:xfrm>
              <a:off x="3929" y="1244"/>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&lt;90</a:t>
              </a:r>
            </a:p>
          </p:txBody>
        </p:sp>
        <p:sp>
          <p:nvSpPr>
            <p:cNvPr id="10" name="Text Box 10"/>
            <p:cNvSpPr txBox="1">
              <a:spLocks noChangeArrowheads="1"/>
            </p:cNvSpPr>
            <p:nvPr/>
          </p:nvSpPr>
          <p:spPr bwMode="auto">
            <a:xfrm>
              <a:off x="4381" y="908"/>
              <a:ext cx="1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x</a:t>
              </a:r>
            </a:p>
          </p:txBody>
        </p:sp>
      </p:grpSp>
      <p:grpSp>
        <p:nvGrpSpPr>
          <p:cNvPr id="13" name="Group 11"/>
          <p:cNvGrpSpPr>
            <a:grpSpLocks/>
          </p:cNvGrpSpPr>
          <p:nvPr/>
        </p:nvGrpSpPr>
        <p:grpSpPr bwMode="auto">
          <a:xfrm>
            <a:off x="6283325" y="3048000"/>
            <a:ext cx="838200" cy="762000"/>
            <a:chOff x="4224" y="1200"/>
            <a:chExt cx="528" cy="480"/>
          </a:xfrm>
        </p:grpSpPr>
        <p:sp>
          <p:nvSpPr>
            <p:cNvPr id="14" name="Line 12"/>
            <p:cNvSpPr>
              <a:spLocks noChangeShapeType="1"/>
            </p:cNvSpPr>
            <p:nvPr/>
          </p:nvSpPr>
          <p:spPr bwMode="auto">
            <a:xfrm flipH="1">
              <a:off x="4224" y="1200"/>
              <a:ext cx="24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sp>
          <p:nvSpPr>
            <p:cNvPr id="15" name="Line 13"/>
            <p:cNvSpPr>
              <a:spLocks noChangeShapeType="1"/>
            </p:cNvSpPr>
            <p:nvPr/>
          </p:nvSpPr>
          <p:spPr bwMode="auto">
            <a:xfrm>
              <a:off x="4464" y="1200"/>
              <a:ext cx="288"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grpSp>
      <p:sp>
        <p:nvSpPr>
          <p:cNvPr id="16" name="Text Box 14"/>
          <p:cNvSpPr txBox="1">
            <a:spLocks noChangeArrowheads="1"/>
          </p:cNvSpPr>
          <p:nvPr/>
        </p:nvSpPr>
        <p:spPr bwMode="auto">
          <a:xfrm>
            <a:off x="7058446" y="327025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&gt;=80</a:t>
            </a:r>
          </a:p>
        </p:txBody>
      </p:sp>
      <p:sp>
        <p:nvSpPr>
          <p:cNvPr id="17" name="Text Box 15"/>
          <p:cNvSpPr txBox="1">
            <a:spLocks noChangeArrowheads="1"/>
          </p:cNvSpPr>
          <p:nvPr/>
        </p:nvSpPr>
        <p:spPr bwMode="auto">
          <a:xfrm>
            <a:off x="5814466" y="3270250"/>
            <a:ext cx="5725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&lt;80</a:t>
            </a:r>
          </a:p>
        </p:txBody>
      </p:sp>
      <p:sp>
        <p:nvSpPr>
          <p:cNvPr id="18" name="Text Box 16"/>
          <p:cNvSpPr txBox="1">
            <a:spLocks noChangeArrowheads="1"/>
          </p:cNvSpPr>
          <p:nvPr/>
        </p:nvSpPr>
        <p:spPr bwMode="auto">
          <a:xfrm>
            <a:off x="6531769" y="2584450"/>
            <a:ext cx="295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x</a:t>
            </a:r>
          </a:p>
        </p:txBody>
      </p:sp>
      <p:grpSp>
        <p:nvGrpSpPr>
          <p:cNvPr id="19" name="Group 17"/>
          <p:cNvGrpSpPr>
            <a:grpSpLocks/>
          </p:cNvGrpSpPr>
          <p:nvPr/>
        </p:nvGrpSpPr>
        <p:grpSpPr bwMode="auto">
          <a:xfrm>
            <a:off x="5434012" y="4191000"/>
            <a:ext cx="1943100" cy="762000"/>
            <a:chOff x="3423" y="2640"/>
            <a:chExt cx="1224" cy="480"/>
          </a:xfrm>
        </p:grpSpPr>
        <p:grpSp>
          <p:nvGrpSpPr>
            <p:cNvPr id="20" name="Group 18"/>
            <p:cNvGrpSpPr>
              <a:grpSpLocks/>
            </p:cNvGrpSpPr>
            <p:nvPr/>
          </p:nvGrpSpPr>
          <p:grpSpPr bwMode="auto">
            <a:xfrm>
              <a:off x="3718" y="2640"/>
              <a:ext cx="528" cy="480"/>
              <a:chOff x="4224" y="1200"/>
              <a:chExt cx="528" cy="480"/>
            </a:xfrm>
          </p:grpSpPr>
          <p:sp>
            <p:nvSpPr>
              <p:cNvPr id="23" name="Line 19"/>
              <p:cNvSpPr>
                <a:spLocks noChangeShapeType="1"/>
              </p:cNvSpPr>
              <p:nvPr/>
            </p:nvSpPr>
            <p:spPr bwMode="auto">
              <a:xfrm flipH="1">
                <a:off x="4224" y="1200"/>
                <a:ext cx="24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sp>
            <p:nvSpPr>
              <p:cNvPr id="24" name="Line 20"/>
              <p:cNvSpPr>
                <a:spLocks noChangeShapeType="1"/>
              </p:cNvSpPr>
              <p:nvPr/>
            </p:nvSpPr>
            <p:spPr bwMode="auto">
              <a:xfrm>
                <a:off x="4464" y="1200"/>
                <a:ext cx="288"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grpSp>
        <p:sp>
          <p:nvSpPr>
            <p:cNvPr id="21" name="Text Box 21"/>
            <p:cNvSpPr txBox="1">
              <a:spLocks noChangeArrowheads="1"/>
            </p:cNvSpPr>
            <p:nvPr/>
          </p:nvSpPr>
          <p:spPr bwMode="auto">
            <a:xfrm>
              <a:off x="4206" y="2780"/>
              <a:ext cx="4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&gt;=70</a:t>
              </a:r>
            </a:p>
          </p:txBody>
        </p:sp>
        <p:sp>
          <p:nvSpPr>
            <p:cNvPr id="22" name="Text Box 22"/>
            <p:cNvSpPr txBox="1">
              <a:spLocks noChangeArrowheads="1"/>
            </p:cNvSpPr>
            <p:nvPr/>
          </p:nvSpPr>
          <p:spPr bwMode="auto">
            <a:xfrm>
              <a:off x="3423" y="2780"/>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&lt;70</a:t>
              </a:r>
            </a:p>
          </p:txBody>
        </p:sp>
      </p:grpSp>
      <p:sp>
        <p:nvSpPr>
          <p:cNvPr id="25" name="Text Box 23"/>
          <p:cNvSpPr txBox="1">
            <a:spLocks noChangeArrowheads="1"/>
          </p:cNvSpPr>
          <p:nvPr/>
        </p:nvSpPr>
        <p:spPr bwMode="auto">
          <a:xfrm>
            <a:off x="6150769" y="3727450"/>
            <a:ext cx="295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x</a:t>
            </a:r>
          </a:p>
        </p:txBody>
      </p:sp>
      <p:sp>
        <p:nvSpPr>
          <p:cNvPr id="26" name="Text Box 24"/>
          <p:cNvSpPr txBox="1">
            <a:spLocks noChangeArrowheads="1"/>
          </p:cNvSpPr>
          <p:nvPr/>
        </p:nvSpPr>
        <p:spPr bwMode="auto">
          <a:xfrm>
            <a:off x="5453819" y="6013450"/>
            <a:ext cx="3032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F</a:t>
            </a:r>
          </a:p>
        </p:txBody>
      </p:sp>
      <p:sp>
        <p:nvSpPr>
          <p:cNvPr id="27" name="Text Box 25"/>
          <p:cNvSpPr txBox="1">
            <a:spLocks noChangeArrowheads="1"/>
          </p:cNvSpPr>
          <p:nvPr/>
        </p:nvSpPr>
        <p:spPr bwMode="auto">
          <a:xfrm>
            <a:off x="6955492" y="3803650"/>
            <a:ext cx="3241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28" name="Text Box 26"/>
          <p:cNvSpPr txBox="1">
            <a:spLocks noChangeArrowheads="1"/>
          </p:cNvSpPr>
          <p:nvPr/>
        </p:nvSpPr>
        <p:spPr bwMode="auto">
          <a:xfrm>
            <a:off x="7407883" y="2660650"/>
            <a:ext cx="333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grpSp>
        <p:nvGrpSpPr>
          <p:cNvPr id="29" name="Group 27"/>
          <p:cNvGrpSpPr>
            <a:grpSpLocks/>
          </p:cNvGrpSpPr>
          <p:nvPr/>
        </p:nvGrpSpPr>
        <p:grpSpPr bwMode="auto">
          <a:xfrm>
            <a:off x="5094287" y="5257800"/>
            <a:ext cx="1943100" cy="762000"/>
            <a:chOff x="3423" y="2640"/>
            <a:chExt cx="1224" cy="480"/>
          </a:xfrm>
        </p:grpSpPr>
        <p:grpSp>
          <p:nvGrpSpPr>
            <p:cNvPr id="30" name="Group 28"/>
            <p:cNvGrpSpPr>
              <a:grpSpLocks/>
            </p:cNvGrpSpPr>
            <p:nvPr/>
          </p:nvGrpSpPr>
          <p:grpSpPr bwMode="auto">
            <a:xfrm>
              <a:off x="3718" y="2640"/>
              <a:ext cx="528" cy="480"/>
              <a:chOff x="4224" y="1200"/>
              <a:chExt cx="528" cy="480"/>
            </a:xfrm>
          </p:grpSpPr>
          <p:sp>
            <p:nvSpPr>
              <p:cNvPr id="33" name="Line 29"/>
              <p:cNvSpPr>
                <a:spLocks noChangeShapeType="1"/>
              </p:cNvSpPr>
              <p:nvPr/>
            </p:nvSpPr>
            <p:spPr bwMode="auto">
              <a:xfrm flipH="1">
                <a:off x="4224" y="1200"/>
                <a:ext cx="24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sp>
            <p:nvSpPr>
              <p:cNvPr id="34" name="Line 30"/>
              <p:cNvSpPr>
                <a:spLocks noChangeShapeType="1"/>
              </p:cNvSpPr>
              <p:nvPr/>
            </p:nvSpPr>
            <p:spPr bwMode="auto">
              <a:xfrm>
                <a:off x="4464" y="1200"/>
                <a:ext cx="288"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grpSp>
        <p:sp>
          <p:nvSpPr>
            <p:cNvPr id="31" name="Text Box 31"/>
            <p:cNvSpPr txBox="1">
              <a:spLocks noChangeArrowheads="1"/>
            </p:cNvSpPr>
            <p:nvPr/>
          </p:nvSpPr>
          <p:spPr bwMode="auto">
            <a:xfrm>
              <a:off x="4206" y="2780"/>
              <a:ext cx="4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&gt;=60</a:t>
              </a:r>
            </a:p>
          </p:txBody>
        </p:sp>
        <p:sp>
          <p:nvSpPr>
            <p:cNvPr id="32" name="Text Box 32"/>
            <p:cNvSpPr txBox="1">
              <a:spLocks noChangeArrowheads="1"/>
            </p:cNvSpPr>
            <p:nvPr/>
          </p:nvSpPr>
          <p:spPr bwMode="auto">
            <a:xfrm>
              <a:off x="3423" y="2780"/>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&lt;50</a:t>
              </a:r>
            </a:p>
          </p:txBody>
        </p:sp>
      </p:grpSp>
      <p:sp>
        <p:nvSpPr>
          <p:cNvPr id="35" name="Text Box 33"/>
          <p:cNvSpPr txBox="1">
            <a:spLocks noChangeArrowheads="1"/>
          </p:cNvSpPr>
          <p:nvPr/>
        </p:nvSpPr>
        <p:spPr bwMode="auto">
          <a:xfrm>
            <a:off x="5795169" y="4833938"/>
            <a:ext cx="295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x</a:t>
            </a:r>
          </a:p>
        </p:txBody>
      </p:sp>
      <p:sp>
        <p:nvSpPr>
          <p:cNvPr id="36" name="Text Box 34"/>
          <p:cNvSpPr txBox="1">
            <a:spLocks noChangeArrowheads="1"/>
          </p:cNvSpPr>
          <p:nvPr/>
        </p:nvSpPr>
        <p:spPr bwMode="auto">
          <a:xfrm>
            <a:off x="6622133" y="4910138"/>
            <a:ext cx="3209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C</a:t>
            </a:r>
          </a:p>
        </p:txBody>
      </p:sp>
      <p:sp>
        <p:nvSpPr>
          <p:cNvPr id="37" name="Text Box 35"/>
          <p:cNvSpPr txBox="1">
            <a:spLocks noChangeArrowheads="1"/>
          </p:cNvSpPr>
          <p:nvPr/>
        </p:nvSpPr>
        <p:spPr bwMode="auto">
          <a:xfrm>
            <a:off x="6306120" y="5976938"/>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D</a:t>
            </a:r>
          </a:p>
        </p:txBody>
      </p:sp>
    </p:spTree>
    <p:extLst>
      <p:ext uri="{BB962C8B-B14F-4D97-AF65-F5344CB8AC3E}">
        <p14:creationId xmlns:p14="http://schemas.microsoft.com/office/powerpoint/2010/main" val="106135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0"/>
            <a:ext cx="88487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7638" y="5029200"/>
            <a:ext cx="8691562" cy="1815882"/>
          </a:xfrm>
          <a:prstGeom prst="rect">
            <a:avLst/>
          </a:prstGeom>
        </p:spPr>
        <p:txBody>
          <a:bodyPr wrap="square">
            <a:spAutoFit/>
          </a:bodyPr>
          <a:lstStyle/>
          <a:p>
            <a:pPr algn="ctr"/>
            <a:r>
              <a:rPr lang="en-US" sz="2800" b="1" dirty="0"/>
              <a:t>Figure: Learning</a:t>
            </a:r>
          </a:p>
          <a:p>
            <a:pPr algn="just"/>
            <a:r>
              <a:rPr lang="en-US" sz="2800" dirty="0"/>
              <a:t>Here, the class label attribute is </a:t>
            </a:r>
            <a:r>
              <a:rPr lang="en-US" sz="2800" i="1" dirty="0"/>
              <a:t>loan decision</a:t>
            </a:r>
            <a:r>
              <a:rPr lang="en-US" sz="2800" dirty="0"/>
              <a:t>, and the learned model or classifier is represented in the form of classification rules.</a:t>
            </a:r>
          </a:p>
        </p:txBody>
      </p:sp>
    </p:spTree>
    <p:extLst>
      <p:ext uri="{BB962C8B-B14F-4D97-AF65-F5344CB8AC3E}">
        <p14:creationId xmlns:p14="http://schemas.microsoft.com/office/powerpoint/2010/main" val="111660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dirty="0">
                <a:solidFill>
                  <a:schemeClr val="accent6">
                    <a:lumMod val="50000"/>
                  </a:schemeClr>
                </a:solidFill>
              </a:rPr>
              <a:t>Examples of Classification Algorithms</a:t>
            </a:r>
          </a:p>
        </p:txBody>
      </p:sp>
      <p:sp>
        <p:nvSpPr>
          <p:cNvPr id="3" name="Content Placeholder 2"/>
          <p:cNvSpPr>
            <a:spLocks noGrp="1"/>
          </p:cNvSpPr>
          <p:nvPr>
            <p:ph idx="1"/>
          </p:nvPr>
        </p:nvSpPr>
        <p:spPr/>
        <p:txBody>
          <a:bodyPr/>
          <a:lstStyle/>
          <a:p>
            <a:pPr algn="just">
              <a:buFont typeface="Wingdings" pitchFamily="2" charset="2"/>
              <a:buChar char="v"/>
            </a:pPr>
            <a:r>
              <a:rPr lang="en-US" dirty="0"/>
              <a:t>Decision Trees</a:t>
            </a:r>
          </a:p>
          <a:p>
            <a:pPr algn="just">
              <a:buFont typeface="Wingdings" pitchFamily="2" charset="2"/>
              <a:buChar char="v"/>
            </a:pPr>
            <a:r>
              <a:rPr lang="en-US" dirty="0"/>
              <a:t>Neural Networks</a:t>
            </a:r>
          </a:p>
          <a:p>
            <a:pPr algn="just">
              <a:buFont typeface="Wingdings" pitchFamily="2" charset="2"/>
              <a:buChar char="v"/>
            </a:pPr>
            <a:r>
              <a:rPr lang="en-US" dirty="0"/>
              <a:t>Bayesian Networks</a:t>
            </a:r>
          </a:p>
        </p:txBody>
      </p:sp>
    </p:spTree>
    <p:extLst>
      <p:ext uri="{BB962C8B-B14F-4D97-AF65-F5344CB8AC3E}">
        <p14:creationId xmlns:p14="http://schemas.microsoft.com/office/powerpoint/2010/main" val="390098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84238"/>
          </a:xfrm>
        </p:spPr>
        <p:txBody>
          <a:bodyPr/>
          <a:lstStyle/>
          <a:p>
            <a:r>
              <a:rPr lang="en-US" b="1" dirty="0">
                <a:solidFill>
                  <a:schemeClr val="accent6">
                    <a:lumMod val="50000"/>
                  </a:schemeClr>
                </a:solidFill>
              </a:rPr>
              <a:t>Decision Trees</a:t>
            </a:r>
            <a:endParaRPr lang="en-US" dirty="0"/>
          </a:p>
        </p:txBody>
      </p:sp>
      <p:sp>
        <p:nvSpPr>
          <p:cNvPr id="3" name="Content Placeholder 2"/>
          <p:cNvSpPr>
            <a:spLocks noGrp="1"/>
          </p:cNvSpPr>
          <p:nvPr>
            <p:ph idx="1"/>
          </p:nvPr>
        </p:nvSpPr>
        <p:spPr>
          <a:xfrm>
            <a:off x="304800" y="1066800"/>
            <a:ext cx="8534400" cy="5562600"/>
          </a:xfrm>
        </p:spPr>
        <p:txBody>
          <a:bodyPr>
            <a:noAutofit/>
          </a:bodyPr>
          <a:lstStyle/>
          <a:p>
            <a:pPr marL="0" indent="0" algn="just">
              <a:buNone/>
            </a:pPr>
            <a:r>
              <a:rPr lang="en-US" sz="2800" dirty="0"/>
              <a:t>A decision tree is a predictive model that as its name implies can be viewed as a tree. Specifically each branch of the tree is a classification question and the leaves are partitions of data set with their classification. </a:t>
            </a:r>
          </a:p>
          <a:p>
            <a:pPr marL="0" indent="0" algn="just">
              <a:buNone/>
            </a:pPr>
            <a:endParaRPr lang="en-US" sz="2800" dirty="0"/>
          </a:p>
          <a:p>
            <a:pPr marL="0" indent="0" algn="just">
              <a:buNone/>
            </a:pPr>
            <a:r>
              <a:rPr lang="en-US" sz="2800" dirty="0"/>
              <a:t>A decision tree makes a prediction on the basis of a series of decisions. The decision trees are being built on historical data and are a part of the supervised learning. The machine learning technique for inducting a decision tree from data is called </a:t>
            </a:r>
            <a:r>
              <a:rPr lang="en-US" sz="2800" dirty="0">
                <a:solidFill>
                  <a:schemeClr val="accent2">
                    <a:lumMod val="50000"/>
                  </a:schemeClr>
                </a:solidFill>
              </a:rPr>
              <a:t>decision tree learning</a:t>
            </a:r>
            <a:r>
              <a:rPr lang="en-US" sz="2800" dirty="0"/>
              <a:t>.</a:t>
            </a:r>
          </a:p>
          <a:p>
            <a:pPr lvl="1" algn="just"/>
            <a:r>
              <a:rPr lang="en-US" sz="1800" dirty="0"/>
              <a:t>Internal node denotes a test on an attribute</a:t>
            </a:r>
          </a:p>
          <a:p>
            <a:pPr lvl="1" algn="just"/>
            <a:r>
              <a:rPr lang="en-US" sz="1800" dirty="0"/>
              <a:t>Branch represents an outcome of the test</a:t>
            </a:r>
          </a:p>
          <a:p>
            <a:pPr lvl="1" algn="just"/>
            <a:r>
              <a:rPr lang="en-US" sz="1800" dirty="0"/>
              <a:t>Leaf nodes represent class labels or class distribution</a:t>
            </a:r>
          </a:p>
          <a:p>
            <a:pPr marL="0" indent="0" algn="just">
              <a:buNone/>
            </a:pPr>
            <a:endParaRPr lang="en-US" sz="2800" dirty="0"/>
          </a:p>
        </p:txBody>
      </p:sp>
    </p:spTree>
    <p:extLst>
      <p:ext uri="{BB962C8B-B14F-4D97-AF65-F5344CB8AC3E}">
        <p14:creationId xmlns:p14="http://schemas.microsoft.com/office/powerpoint/2010/main" val="368388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228600"/>
            <a:ext cx="7772400" cy="1219200"/>
          </a:xfrm>
        </p:spPr>
        <p:txBody>
          <a:bodyPr/>
          <a:lstStyle/>
          <a:p>
            <a:pPr eaLnBrk="1" hangingPunct="1">
              <a:defRPr/>
            </a:pPr>
            <a:r>
              <a:rPr lang="en-US" dirty="0"/>
              <a:t>Decision Tree Example</a:t>
            </a:r>
          </a:p>
        </p:txBody>
      </p:sp>
      <p:pic>
        <p:nvPicPr>
          <p:cNvPr id="5" name="Picture 5" descr="C:\Documents and Settings\Administrator\Desktop\talld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599"/>
            <a:ext cx="7352295" cy="4601567"/>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637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3"/>
          <p:cNvSpPr txBox="1">
            <a:spLocks noChangeArrowheads="1"/>
          </p:cNvSpPr>
          <p:nvPr/>
        </p:nvSpPr>
        <p:spPr bwMode="auto">
          <a:xfrm>
            <a:off x="0" y="6461125"/>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latin typeface="Times New Roman" pitchFamily="18" charset="0"/>
              </a:rPr>
              <a:t>Attributes = {Outlook, Temperature, Humidity, Wind}</a:t>
            </a:r>
            <a:endParaRPr lang="en-US" sz="2400" dirty="0">
              <a:latin typeface="Times New Roman" pitchFamily="18" charset="0"/>
            </a:endParaRPr>
          </a:p>
        </p:txBody>
      </p:sp>
      <p:sp>
        <p:nvSpPr>
          <p:cNvPr id="25" name="Text Box 27"/>
          <p:cNvSpPr txBox="1">
            <a:spLocks noChangeArrowheads="1"/>
          </p:cNvSpPr>
          <p:nvPr/>
        </p:nvSpPr>
        <p:spPr bwMode="auto">
          <a:xfrm>
            <a:off x="6254750" y="6461125"/>
            <a:ext cx="273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latin typeface="Times New Roman" pitchFamily="18" charset="0"/>
              </a:rPr>
              <a:t>Play Tennis = {yes, no}</a:t>
            </a:r>
            <a:endParaRPr lang="en-US" sz="2400" dirty="0">
              <a:latin typeface="Times New Roman" pitchFamily="18" charset="0"/>
            </a:endParaRPr>
          </a:p>
        </p:txBody>
      </p:sp>
      <p:sp>
        <p:nvSpPr>
          <p:cNvPr id="27" name="Rectangle 2"/>
          <p:cNvSpPr>
            <a:spLocks noChangeArrowheads="1"/>
          </p:cNvSpPr>
          <p:nvPr/>
        </p:nvSpPr>
        <p:spPr bwMode="auto">
          <a:xfrm>
            <a:off x="381000" y="533400"/>
            <a:ext cx="8394700" cy="3311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GB" sz="1600" b="1" dirty="0">
                <a:solidFill>
                  <a:srgbClr val="000000"/>
                </a:solidFill>
                <a:latin typeface="Arial" pitchFamily="34" charset="0"/>
              </a:rPr>
              <a:t>Day   	Outlook	Temperature	  Humidity	Wind	Play Tennis</a:t>
            </a:r>
          </a:p>
          <a:p>
            <a:r>
              <a:rPr lang="en-GB" sz="1400" b="1" dirty="0">
                <a:solidFill>
                  <a:srgbClr val="000000"/>
                </a:solidFill>
                <a:latin typeface="Arial" pitchFamily="34" charset="0"/>
              </a:rPr>
              <a:t>1    	Sunny	Hot		High		Weak	No</a:t>
            </a:r>
          </a:p>
          <a:p>
            <a:r>
              <a:rPr lang="en-GB" sz="1400" b="1" dirty="0">
                <a:solidFill>
                  <a:srgbClr val="000000"/>
                </a:solidFill>
                <a:latin typeface="Arial" pitchFamily="34" charset="0"/>
              </a:rPr>
              <a:t>2	Sunny	Hot		High		Strong	No</a:t>
            </a:r>
          </a:p>
          <a:p>
            <a:r>
              <a:rPr lang="en-GB" sz="1400" b="1" dirty="0">
                <a:solidFill>
                  <a:srgbClr val="000000"/>
                </a:solidFill>
                <a:latin typeface="Arial" pitchFamily="34" charset="0"/>
              </a:rPr>
              <a:t>3	Overcast	Hot		High		Weak	Yes	</a:t>
            </a:r>
          </a:p>
          <a:p>
            <a:r>
              <a:rPr lang="en-GB" sz="1400" b="1" dirty="0">
                <a:solidFill>
                  <a:srgbClr val="000000"/>
                </a:solidFill>
                <a:latin typeface="Arial" pitchFamily="34" charset="0"/>
              </a:rPr>
              <a:t>4	Rain	Mild		High		Weak	Yes</a:t>
            </a:r>
          </a:p>
          <a:p>
            <a:r>
              <a:rPr lang="en-GB" sz="1400" b="1" dirty="0">
                <a:solidFill>
                  <a:srgbClr val="000000"/>
                </a:solidFill>
                <a:latin typeface="Arial" pitchFamily="34" charset="0"/>
              </a:rPr>
              <a:t>5	Rain	Cool		Normal		Weak	Yes	</a:t>
            </a:r>
          </a:p>
          <a:p>
            <a:r>
              <a:rPr lang="en-GB" sz="1400" b="1" dirty="0">
                <a:solidFill>
                  <a:srgbClr val="000000"/>
                </a:solidFill>
                <a:latin typeface="Arial" pitchFamily="34" charset="0"/>
              </a:rPr>
              <a:t>6	Rain	Cool		Normal		Strong	No	</a:t>
            </a:r>
          </a:p>
          <a:p>
            <a:r>
              <a:rPr lang="en-GB" sz="1400" b="1" dirty="0">
                <a:solidFill>
                  <a:srgbClr val="000000"/>
                </a:solidFill>
                <a:latin typeface="Arial" pitchFamily="34" charset="0"/>
              </a:rPr>
              <a:t>7	Overcast	Cool		Normal		Strong	Yes	</a:t>
            </a:r>
          </a:p>
          <a:p>
            <a:r>
              <a:rPr lang="en-GB" sz="1400" b="1" dirty="0">
                <a:solidFill>
                  <a:srgbClr val="000000"/>
                </a:solidFill>
                <a:latin typeface="Arial" pitchFamily="34" charset="0"/>
              </a:rPr>
              <a:t>8	Sunny	Mild		High		Weak	No</a:t>
            </a:r>
          </a:p>
          <a:p>
            <a:r>
              <a:rPr lang="en-GB" sz="1400" b="1" dirty="0">
                <a:solidFill>
                  <a:srgbClr val="000000"/>
                </a:solidFill>
                <a:latin typeface="Arial" pitchFamily="34" charset="0"/>
              </a:rPr>
              <a:t>9	Sunny	Cool		Normal		Weak	Yes</a:t>
            </a:r>
          </a:p>
          <a:p>
            <a:r>
              <a:rPr lang="en-GB" sz="1400" b="1" dirty="0">
                <a:solidFill>
                  <a:srgbClr val="000000"/>
                </a:solidFill>
                <a:latin typeface="Arial" pitchFamily="34" charset="0"/>
              </a:rPr>
              <a:t>10	Rain	Mild		Normal		Weak	Yes</a:t>
            </a:r>
          </a:p>
          <a:p>
            <a:r>
              <a:rPr lang="en-GB" sz="1400" b="1" dirty="0">
                <a:solidFill>
                  <a:srgbClr val="000000"/>
                </a:solidFill>
                <a:latin typeface="Arial" pitchFamily="34" charset="0"/>
              </a:rPr>
              <a:t>11	Sunny	Mild 		Normal		Strong	Yes</a:t>
            </a:r>
          </a:p>
          <a:p>
            <a:r>
              <a:rPr lang="en-GB" sz="1400" b="1" dirty="0">
                <a:solidFill>
                  <a:srgbClr val="000000"/>
                </a:solidFill>
                <a:latin typeface="Arial" pitchFamily="34" charset="0"/>
              </a:rPr>
              <a:t>12	Overcast	Mild		High		Strong	Yes</a:t>
            </a:r>
          </a:p>
          <a:p>
            <a:r>
              <a:rPr lang="en-GB" sz="1400" b="1" dirty="0">
                <a:solidFill>
                  <a:srgbClr val="000000"/>
                </a:solidFill>
                <a:latin typeface="Arial" pitchFamily="34" charset="0"/>
              </a:rPr>
              <a:t>13	Overcast	Hot		Normal		Weak	Yes</a:t>
            </a:r>
          </a:p>
          <a:p>
            <a:r>
              <a:rPr lang="en-GB" sz="1400" b="1" dirty="0">
                <a:solidFill>
                  <a:srgbClr val="000000"/>
                </a:solidFill>
                <a:latin typeface="Arial" pitchFamily="34" charset="0"/>
              </a:rPr>
              <a:t>14	Rain	Mild		High		Strong	No	</a:t>
            </a:r>
            <a:endParaRPr lang="en-GB" sz="1600" b="1" dirty="0">
              <a:solidFill>
                <a:srgbClr val="000000"/>
              </a:solidFill>
              <a:latin typeface="Arial" pitchFamily="34" charset="0"/>
            </a:endParaRPr>
          </a:p>
        </p:txBody>
      </p:sp>
      <p:grpSp>
        <p:nvGrpSpPr>
          <p:cNvPr id="28" name="Group 3"/>
          <p:cNvGrpSpPr>
            <a:grpSpLocks/>
          </p:cNvGrpSpPr>
          <p:nvPr/>
        </p:nvGrpSpPr>
        <p:grpSpPr bwMode="auto">
          <a:xfrm>
            <a:off x="644525" y="4086225"/>
            <a:ext cx="5938836" cy="2273300"/>
            <a:chOff x="406" y="2574"/>
            <a:chExt cx="3741" cy="1432"/>
          </a:xfrm>
        </p:grpSpPr>
        <p:sp>
          <p:nvSpPr>
            <p:cNvPr id="29" name="Rectangle 4"/>
            <p:cNvSpPr>
              <a:spLocks noChangeArrowheads="1"/>
            </p:cNvSpPr>
            <p:nvPr/>
          </p:nvSpPr>
          <p:spPr bwMode="auto">
            <a:xfrm>
              <a:off x="1959" y="2574"/>
              <a:ext cx="59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u="sng" dirty="0">
                  <a:solidFill>
                    <a:srgbClr val="000000"/>
                  </a:solidFill>
                  <a:latin typeface="Arial" pitchFamily="34" charset="0"/>
                </a:rPr>
                <a:t>Outlook</a:t>
              </a:r>
            </a:p>
          </p:txBody>
        </p:sp>
        <p:sp>
          <p:nvSpPr>
            <p:cNvPr id="31" name="Line 6"/>
            <p:cNvSpPr>
              <a:spLocks noChangeShapeType="1"/>
            </p:cNvSpPr>
            <p:nvPr/>
          </p:nvSpPr>
          <p:spPr bwMode="auto">
            <a:xfrm>
              <a:off x="2256" y="2736"/>
              <a:ext cx="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auto">
            <a:xfrm>
              <a:off x="2304" y="2754"/>
              <a:ext cx="1096" cy="4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8"/>
            <p:cNvSpPr>
              <a:spLocks noChangeArrowheads="1"/>
            </p:cNvSpPr>
            <p:nvPr/>
          </p:nvSpPr>
          <p:spPr bwMode="auto">
            <a:xfrm>
              <a:off x="1176" y="2736"/>
              <a:ext cx="50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Sunny</a:t>
              </a:r>
            </a:p>
          </p:txBody>
        </p:sp>
        <p:sp>
          <p:nvSpPr>
            <p:cNvPr id="34" name="Line 9"/>
            <p:cNvSpPr>
              <a:spLocks noChangeShapeType="1"/>
            </p:cNvSpPr>
            <p:nvPr/>
          </p:nvSpPr>
          <p:spPr bwMode="auto">
            <a:xfrm flipH="1">
              <a:off x="1104" y="2740"/>
              <a:ext cx="1091" cy="4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10"/>
            <p:cNvSpPr>
              <a:spLocks noChangeArrowheads="1"/>
            </p:cNvSpPr>
            <p:nvPr/>
          </p:nvSpPr>
          <p:spPr bwMode="auto">
            <a:xfrm>
              <a:off x="1968" y="2832"/>
              <a:ext cx="66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Overcast</a:t>
              </a:r>
            </a:p>
          </p:txBody>
        </p:sp>
        <p:sp>
          <p:nvSpPr>
            <p:cNvPr id="36" name="Rectangle 11"/>
            <p:cNvSpPr>
              <a:spLocks noChangeArrowheads="1"/>
            </p:cNvSpPr>
            <p:nvPr/>
          </p:nvSpPr>
          <p:spPr bwMode="auto">
            <a:xfrm>
              <a:off x="2784" y="2743"/>
              <a:ext cx="391"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Rain</a:t>
              </a:r>
            </a:p>
          </p:txBody>
        </p:sp>
        <p:sp>
          <p:nvSpPr>
            <p:cNvPr id="37" name="Rectangle 12"/>
            <p:cNvSpPr>
              <a:spLocks noChangeArrowheads="1"/>
            </p:cNvSpPr>
            <p:nvPr/>
          </p:nvSpPr>
          <p:spPr bwMode="auto">
            <a:xfrm>
              <a:off x="759" y="3150"/>
              <a:ext cx="66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u="sng" dirty="0">
                  <a:solidFill>
                    <a:srgbClr val="000000"/>
                  </a:solidFill>
                  <a:latin typeface="Arial" pitchFamily="34" charset="0"/>
                </a:rPr>
                <a:t>Humidity</a:t>
              </a:r>
            </a:p>
          </p:txBody>
        </p:sp>
        <p:sp>
          <p:nvSpPr>
            <p:cNvPr id="38" name="Rectangle 13"/>
            <p:cNvSpPr>
              <a:spLocks noChangeArrowheads="1"/>
            </p:cNvSpPr>
            <p:nvPr/>
          </p:nvSpPr>
          <p:spPr bwMode="auto">
            <a:xfrm>
              <a:off x="2072" y="3164"/>
              <a:ext cx="349"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Yes</a:t>
              </a:r>
            </a:p>
          </p:txBody>
        </p:sp>
        <p:sp>
          <p:nvSpPr>
            <p:cNvPr id="39" name="Rectangle 14"/>
            <p:cNvSpPr>
              <a:spLocks noChangeArrowheads="1"/>
            </p:cNvSpPr>
            <p:nvPr/>
          </p:nvSpPr>
          <p:spPr bwMode="auto">
            <a:xfrm>
              <a:off x="3221" y="3120"/>
              <a:ext cx="427"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u="sng" dirty="0">
                  <a:solidFill>
                    <a:srgbClr val="000000"/>
                  </a:solidFill>
                  <a:latin typeface="Arial" pitchFamily="34" charset="0"/>
                </a:rPr>
                <a:t>Wind</a:t>
              </a:r>
            </a:p>
          </p:txBody>
        </p:sp>
        <p:sp>
          <p:nvSpPr>
            <p:cNvPr id="40" name="Line 15"/>
            <p:cNvSpPr>
              <a:spLocks noChangeShapeType="1"/>
            </p:cNvSpPr>
            <p:nvPr/>
          </p:nvSpPr>
          <p:spPr bwMode="auto">
            <a:xfrm flipH="1">
              <a:off x="605" y="3312"/>
              <a:ext cx="451"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16"/>
            <p:cNvSpPr>
              <a:spLocks noChangeArrowheads="1"/>
            </p:cNvSpPr>
            <p:nvPr/>
          </p:nvSpPr>
          <p:spPr bwMode="auto">
            <a:xfrm>
              <a:off x="406" y="3399"/>
              <a:ext cx="39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High</a:t>
              </a:r>
            </a:p>
          </p:txBody>
        </p:sp>
        <p:sp>
          <p:nvSpPr>
            <p:cNvPr id="42" name="Line 17"/>
            <p:cNvSpPr>
              <a:spLocks noChangeShapeType="1"/>
            </p:cNvSpPr>
            <p:nvPr/>
          </p:nvSpPr>
          <p:spPr bwMode="auto">
            <a:xfrm>
              <a:off x="1152" y="3336"/>
              <a:ext cx="328" cy="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18"/>
            <p:cNvSpPr>
              <a:spLocks noChangeArrowheads="1"/>
            </p:cNvSpPr>
            <p:nvPr/>
          </p:nvSpPr>
          <p:spPr bwMode="auto">
            <a:xfrm>
              <a:off x="1363" y="3412"/>
              <a:ext cx="825"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GB" sz="1600" b="1" dirty="0">
                  <a:solidFill>
                    <a:srgbClr val="000000"/>
                  </a:solidFill>
                  <a:latin typeface="Arial" pitchFamily="34" charset="0"/>
                </a:rPr>
                <a:t>Normal</a:t>
              </a:r>
            </a:p>
          </p:txBody>
        </p:sp>
        <p:sp>
          <p:nvSpPr>
            <p:cNvPr id="44" name="Rectangle 19"/>
            <p:cNvSpPr>
              <a:spLocks noChangeArrowheads="1"/>
            </p:cNvSpPr>
            <p:nvPr/>
          </p:nvSpPr>
          <p:spPr bwMode="auto">
            <a:xfrm>
              <a:off x="419" y="3740"/>
              <a:ext cx="292"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No</a:t>
              </a:r>
            </a:p>
          </p:txBody>
        </p:sp>
        <p:sp>
          <p:nvSpPr>
            <p:cNvPr id="45" name="Rectangle 20"/>
            <p:cNvSpPr>
              <a:spLocks noChangeArrowheads="1"/>
            </p:cNvSpPr>
            <p:nvPr/>
          </p:nvSpPr>
          <p:spPr bwMode="auto">
            <a:xfrm>
              <a:off x="1427" y="3740"/>
              <a:ext cx="349"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Yes</a:t>
              </a:r>
            </a:p>
          </p:txBody>
        </p:sp>
        <p:sp>
          <p:nvSpPr>
            <p:cNvPr id="46" name="Line 21"/>
            <p:cNvSpPr>
              <a:spLocks noChangeShapeType="1"/>
            </p:cNvSpPr>
            <p:nvPr/>
          </p:nvSpPr>
          <p:spPr bwMode="auto">
            <a:xfrm flipH="1">
              <a:off x="2928" y="3312"/>
              <a:ext cx="472"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22"/>
            <p:cNvSpPr>
              <a:spLocks noChangeShapeType="1"/>
            </p:cNvSpPr>
            <p:nvPr/>
          </p:nvSpPr>
          <p:spPr bwMode="auto">
            <a:xfrm>
              <a:off x="3434" y="3312"/>
              <a:ext cx="489" cy="4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23"/>
            <p:cNvSpPr>
              <a:spLocks noChangeArrowheads="1"/>
            </p:cNvSpPr>
            <p:nvPr/>
          </p:nvSpPr>
          <p:spPr bwMode="auto">
            <a:xfrm>
              <a:off x="2771" y="3740"/>
              <a:ext cx="292"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No</a:t>
              </a:r>
            </a:p>
          </p:txBody>
        </p:sp>
        <p:sp>
          <p:nvSpPr>
            <p:cNvPr id="49" name="Rectangle 24"/>
            <p:cNvSpPr>
              <a:spLocks noChangeArrowheads="1"/>
            </p:cNvSpPr>
            <p:nvPr/>
          </p:nvSpPr>
          <p:spPr bwMode="auto">
            <a:xfrm>
              <a:off x="3779" y="3788"/>
              <a:ext cx="349"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Yes</a:t>
              </a:r>
            </a:p>
          </p:txBody>
        </p:sp>
        <p:sp>
          <p:nvSpPr>
            <p:cNvPr id="50" name="Rectangle 25"/>
            <p:cNvSpPr>
              <a:spLocks noChangeArrowheads="1"/>
            </p:cNvSpPr>
            <p:nvPr/>
          </p:nvSpPr>
          <p:spPr bwMode="auto">
            <a:xfrm>
              <a:off x="2647" y="3380"/>
              <a:ext cx="56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Strong </a:t>
              </a:r>
            </a:p>
          </p:txBody>
        </p:sp>
        <p:sp>
          <p:nvSpPr>
            <p:cNvPr id="51" name="Rectangle 26"/>
            <p:cNvSpPr>
              <a:spLocks noChangeArrowheads="1"/>
            </p:cNvSpPr>
            <p:nvPr/>
          </p:nvSpPr>
          <p:spPr bwMode="auto">
            <a:xfrm>
              <a:off x="3699" y="3347"/>
              <a:ext cx="44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Weak</a:t>
              </a:r>
            </a:p>
          </p:txBody>
        </p:sp>
      </p:grpSp>
      <p:sp>
        <p:nvSpPr>
          <p:cNvPr id="52" name="Rectangle 27"/>
          <p:cNvSpPr>
            <a:spLocks noGrp="1" noChangeArrowheads="1"/>
          </p:cNvSpPr>
          <p:nvPr>
            <p:ph type="title"/>
          </p:nvPr>
        </p:nvSpPr>
        <p:spPr>
          <a:xfrm>
            <a:off x="457200" y="0"/>
            <a:ext cx="7772400" cy="1143000"/>
          </a:xfrm>
        </p:spPr>
        <p:txBody>
          <a:bodyPr>
            <a:normAutofit fontScale="90000"/>
          </a:bodyPr>
          <a:lstStyle/>
          <a:p>
            <a:r>
              <a:rPr lang="en-GB" sz="3600" b="1" dirty="0">
                <a:solidFill>
                  <a:srgbClr val="000000"/>
                </a:solidFill>
              </a:rPr>
              <a:t>Decision Tree: Example</a:t>
            </a:r>
            <a:r>
              <a:rPr lang="en-GB" b="1" dirty="0">
                <a:solidFill>
                  <a:srgbClr val="000000"/>
                </a:solidFill>
                <a:latin typeface="Arial" pitchFamily="34" charset="0"/>
              </a:rPr>
              <a:t/>
            </a:r>
            <a:br>
              <a:rPr lang="en-GB" b="1" dirty="0">
                <a:solidFill>
                  <a:srgbClr val="000000"/>
                </a:solidFill>
                <a:latin typeface="Arial" pitchFamily="34" charset="0"/>
              </a:rPr>
            </a:br>
            <a:endParaRPr lang="en-GB" b="1" dirty="0"/>
          </a:p>
        </p:txBody>
      </p:sp>
    </p:spTree>
    <p:extLst>
      <p:ext uri="{BB962C8B-B14F-4D97-AF65-F5344CB8AC3E}">
        <p14:creationId xmlns:p14="http://schemas.microsoft.com/office/powerpoint/2010/main" val="44643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a:solidFill>
                  <a:schemeClr val="accent6">
                    <a:lumMod val="50000"/>
                  </a:schemeClr>
                </a:solidFill>
              </a:rPr>
              <a:t>Types of Data Mining Models</a:t>
            </a:r>
          </a:p>
        </p:txBody>
      </p:sp>
      <p:sp>
        <p:nvSpPr>
          <p:cNvPr id="3" name="Content Placeholder 2"/>
          <p:cNvSpPr>
            <a:spLocks noGrp="1"/>
          </p:cNvSpPr>
          <p:nvPr>
            <p:ph idx="1"/>
          </p:nvPr>
        </p:nvSpPr>
        <p:spPr>
          <a:xfrm>
            <a:off x="0" y="990600"/>
            <a:ext cx="8839200" cy="5867400"/>
          </a:xfrm>
        </p:spPr>
        <p:txBody>
          <a:bodyPr>
            <a:noAutofit/>
          </a:bodyPr>
          <a:lstStyle/>
          <a:p>
            <a:pPr marL="0" indent="0" algn="just">
              <a:lnSpc>
                <a:spcPct val="80000"/>
              </a:lnSpc>
              <a:buNone/>
            </a:pPr>
            <a:r>
              <a:rPr lang="en-US" sz="3000" b="1" dirty="0"/>
              <a:t>Predictive Model</a:t>
            </a:r>
          </a:p>
          <a:p>
            <a:pPr marL="400050" lvl="1" indent="0" algn="just">
              <a:lnSpc>
                <a:spcPct val="80000"/>
              </a:lnSpc>
              <a:buNone/>
            </a:pPr>
            <a:r>
              <a:rPr lang="en-US" sz="3000" dirty="0"/>
              <a:t>(a)Classification -Data is mapped into predefined groups or classes. Also termed as supervised learning as classes are established prior to examination of data.</a:t>
            </a:r>
          </a:p>
          <a:p>
            <a:pPr marL="400050" lvl="1" indent="0" algn="just">
              <a:buNone/>
            </a:pPr>
            <a:r>
              <a:rPr lang="en-US" sz="3000" dirty="0"/>
              <a:t>(b) Regression- Mapping of data item into known type of functions. These may be linear, logistic functions etc.</a:t>
            </a:r>
          </a:p>
          <a:p>
            <a:pPr marL="400050" lvl="1" indent="0" algn="just">
              <a:buNone/>
            </a:pPr>
            <a:r>
              <a:rPr lang="en-US" sz="3000" dirty="0"/>
              <a:t>(c) Time Series Analysis- Value of an attribute are examined at evenly spaced times, as it varies with time.</a:t>
            </a:r>
          </a:p>
          <a:p>
            <a:pPr marL="400050" lvl="1" indent="0" algn="just">
              <a:buNone/>
            </a:pPr>
            <a:r>
              <a:rPr lang="en-US" sz="3000" dirty="0"/>
              <a:t>(d) Prediction- It means fore telling future data states based on past and current data.</a:t>
            </a:r>
          </a:p>
        </p:txBody>
      </p:sp>
    </p:spTree>
    <p:extLst>
      <p:ext uri="{BB962C8B-B14F-4D97-AF65-F5344CB8AC3E}">
        <p14:creationId xmlns:p14="http://schemas.microsoft.com/office/powerpoint/2010/main" val="1499893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808038"/>
          </a:xfrm>
        </p:spPr>
        <p:txBody>
          <a:bodyPr>
            <a:normAutofit fontScale="90000"/>
          </a:bodyPr>
          <a:lstStyle/>
          <a:p>
            <a:r>
              <a:rPr lang="en-US" b="1" dirty="0"/>
              <a:t>Decision Tree Learning Algorithm - ID3</a:t>
            </a:r>
          </a:p>
        </p:txBody>
      </p:sp>
      <p:sp>
        <p:nvSpPr>
          <p:cNvPr id="3" name="Content Placeholder 2"/>
          <p:cNvSpPr>
            <a:spLocks noGrp="1"/>
          </p:cNvSpPr>
          <p:nvPr>
            <p:ph idx="1"/>
          </p:nvPr>
        </p:nvSpPr>
        <p:spPr>
          <a:xfrm>
            <a:off x="228600" y="1143000"/>
            <a:ext cx="8610600" cy="5486400"/>
          </a:xfrm>
        </p:spPr>
        <p:txBody>
          <a:bodyPr>
            <a:normAutofit/>
          </a:bodyPr>
          <a:lstStyle/>
          <a:p>
            <a:pPr marL="0" indent="0" algn="just">
              <a:buNone/>
            </a:pPr>
            <a:r>
              <a:rPr lang="en-US" b="1" dirty="0">
                <a:solidFill>
                  <a:srgbClr val="002060"/>
                </a:solidFill>
              </a:rPr>
              <a:t>ID3 (Iterative </a:t>
            </a:r>
            <a:r>
              <a:rPr lang="en-US" b="1" dirty="0" err="1">
                <a:solidFill>
                  <a:srgbClr val="002060"/>
                </a:solidFill>
              </a:rPr>
              <a:t>Dichotomiser</a:t>
            </a:r>
            <a:r>
              <a:rPr lang="en-US" b="1" dirty="0">
                <a:solidFill>
                  <a:srgbClr val="002060"/>
                </a:solidFill>
              </a:rPr>
              <a:t>) </a:t>
            </a:r>
            <a:r>
              <a:rPr lang="en-US" dirty="0"/>
              <a:t>is a simple decision tree learning algorithm developed by Ross Quinlan (1983). ID3 follow non-backtracking approach in which decision trees are constructed in a top-down recursive “divide and conquer” manner to test each attribute at every tree node. This approach starts with a training set of tuples and their associated class labels. Training set is recursively partitioned into smaller subsets as the tree is being built.</a:t>
            </a:r>
          </a:p>
          <a:p>
            <a:pPr algn="just">
              <a:buFont typeface="Wingdings" pitchFamily="2" charset="2"/>
              <a:buChar char="v"/>
            </a:pPr>
            <a:endParaRPr lang="en-US" dirty="0"/>
          </a:p>
        </p:txBody>
      </p:sp>
    </p:spTree>
    <p:extLst>
      <p:ext uri="{BB962C8B-B14F-4D97-AF65-F5344CB8AC3E}">
        <p14:creationId xmlns:p14="http://schemas.microsoft.com/office/powerpoint/2010/main" val="3670307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a:solidFill>
                  <a:schemeClr val="accent6">
                    <a:lumMod val="50000"/>
                  </a:schemeClr>
                </a:solidFill>
              </a:rPr>
              <a:t>Pros and Cons of Decision Tree</a:t>
            </a:r>
          </a:p>
        </p:txBody>
      </p:sp>
      <p:sp>
        <p:nvSpPr>
          <p:cNvPr id="3" name="Content Placeholder 2"/>
          <p:cNvSpPr>
            <a:spLocks noGrp="1"/>
          </p:cNvSpPr>
          <p:nvPr>
            <p:ph idx="1"/>
          </p:nvPr>
        </p:nvSpPr>
        <p:spPr>
          <a:xfrm>
            <a:off x="228600" y="838200"/>
            <a:ext cx="8763000" cy="5867400"/>
          </a:xfrm>
        </p:spPr>
        <p:txBody>
          <a:bodyPr>
            <a:noAutofit/>
          </a:bodyPr>
          <a:lstStyle/>
          <a:p>
            <a:pPr marL="0" indent="0" algn="just">
              <a:lnSpc>
                <a:spcPct val="90000"/>
              </a:lnSpc>
              <a:buNone/>
            </a:pPr>
            <a:r>
              <a:rPr lang="en-US" sz="2400" b="1" dirty="0">
                <a:ea typeface="ＭＳ Ｐゴシック" pitchFamily="34" charset="-128"/>
              </a:rPr>
              <a:t>Pros</a:t>
            </a:r>
          </a:p>
          <a:p>
            <a:pPr lvl="1" algn="just">
              <a:lnSpc>
                <a:spcPct val="90000"/>
              </a:lnSpc>
            </a:pPr>
            <a:r>
              <a:rPr lang="en-US" sz="1800" dirty="0">
                <a:ea typeface="ＭＳ Ｐゴシック" pitchFamily="34" charset="-128"/>
              </a:rPr>
              <a:t>no distributional assumptions</a:t>
            </a:r>
          </a:p>
          <a:p>
            <a:pPr lvl="1" algn="just">
              <a:lnSpc>
                <a:spcPct val="90000"/>
              </a:lnSpc>
            </a:pPr>
            <a:r>
              <a:rPr lang="en-US" sz="1800" dirty="0">
                <a:ea typeface="ＭＳ Ｐゴシック" pitchFamily="34" charset="-128"/>
              </a:rPr>
              <a:t>can handle real and nominal inputs</a:t>
            </a:r>
          </a:p>
          <a:p>
            <a:pPr lvl="1" algn="just">
              <a:lnSpc>
                <a:spcPct val="90000"/>
              </a:lnSpc>
            </a:pPr>
            <a:r>
              <a:rPr lang="en-US" sz="1800" dirty="0">
                <a:ea typeface="ＭＳ Ｐゴシック" pitchFamily="34" charset="-128"/>
              </a:rPr>
              <a:t>speed and scalability</a:t>
            </a:r>
          </a:p>
          <a:p>
            <a:pPr lvl="1" algn="just">
              <a:lnSpc>
                <a:spcPct val="90000"/>
              </a:lnSpc>
            </a:pPr>
            <a:r>
              <a:rPr lang="en-US" sz="1800" dirty="0">
                <a:ea typeface="ＭＳ Ｐゴシック" pitchFamily="34" charset="-128"/>
              </a:rPr>
              <a:t>robustness to outliers and missing values</a:t>
            </a:r>
          </a:p>
          <a:p>
            <a:pPr lvl="1" algn="just">
              <a:lnSpc>
                <a:spcPct val="90000"/>
              </a:lnSpc>
            </a:pPr>
            <a:r>
              <a:rPr lang="en-US" sz="1800" dirty="0">
                <a:ea typeface="ＭＳ Ｐゴシック" pitchFamily="34" charset="-128"/>
              </a:rPr>
              <a:t>interpretability</a:t>
            </a:r>
          </a:p>
          <a:p>
            <a:pPr lvl="1" algn="just">
              <a:lnSpc>
                <a:spcPct val="90000"/>
              </a:lnSpc>
            </a:pPr>
            <a:r>
              <a:rPr lang="en-US" sz="1800" dirty="0">
                <a:ea typeface="ＭＳ Ｐゴシック" pitchFamily="34" charset="-128"/>
              </a:rPr>
              <a:t>compactness of classification rules</a:t>
            </a:r>
          </a:p>
          <a:p>
            <a:pPr lvl="1" algn="just">
              <a:lnSpc>
                <a:spcPct val="90000"/>
              </a:lnSpc>
            </a:pPr>
            <a:r>
              <a:rPr lang="en-US" sz="1800" dirty="0"/>
              <a:t>They are easy to use.</a:t>
            </a:r>
          </a:p>
          <a:p>
            <a:pPr lvl="1" algn="just">
              <a:lnSpc>
                <a:spcPct val="90000"/>
              </a:lnSpc>
            </a:pPr>
            <a:r>
              <a:rPr lang="en-US" sz="1800" dirty="0"/>
              <a:t>Generated rules are easy to understand .</a:t>
            </a:r>
          </a:p>
          <a:p>
            <a:pPr lvl="1" algn="just">
              <a:lnSpc>
                <a:spcPct val="90000"/>
              </a:lnSpc>
            </a:pPr>
            <a:r>
              <a:rPr lang="en-US" sz="1800" dirty="0"/>
              <a:t>Amenable to scaling and the database size.</a:t>
            </a:r>
          </a:p>
          <a:p>
            <a:pPr lvl="1" algn="just">
              <a:lnSpc>
                <a:spcPct val="90000"/>
              </a:lnSpc>
            </a:pPr>
            <a:endParaRPr lang="en-US" sz="1800" dirty="0">
              <a:ea typeface="ＭＳ Ｐゴシック" pitchFamily="34" charset="-128"/>
            </a:endParaRPr>
          </a:p>
          <a:p>
            <a:pPr marL="0" indent="0" algn="just">
              <a:lnSpc>
                <a:spcPct val="90000"/>
              </a:lnSpc>
              <a:buNone/>
            </a:pPr>
            <a:r>
              <a:rPr lang="en-US" sz="2400" b="1" dirty="0">
                <a:ea typeface="ＭＳ Ｐゴシック" pitchFamily="34" charset="-128"/>
              </a:rPr>
              <a:t>Cons</a:t>
            </a:r>
            <a:endParaRPr lang="en-US" sz="1800" b="1" dirty="0">
              <a:ea typeface="ＭＳ Ｐゴシック" pitchFamily="34" charset="-128"/>
            </a:endParaRPr>
          </a:p>
          <a:p>
            <a:pPr lvl="1" algn="just">
              <a:lnSpc>
                <a:spcPct val="90000"/>
              </a:lnSpc>
            </a:pPr>
            <a:r>
              <a:rPr lang="en-US" sz="1800" dirty="0">
                <a:ea typeface="ＭＳ Ｐゴシック" pitchFamily="34" charset="-128"/>
              </a:rPr>
              <a:t>several tuning parameters to set with little guidance</a:t>
            </a:r>
          </a:p>
          <a:p>
            <a:pPr lvl="1" algn="just">
              <a:lnSpc>
                <a:spcPct val="90000"/>
              </a:lnSpc>
            </a:pPr>
            <a:r>
              <a:rPr lang="en-US" sz="1800" dirty="0">
                <a:ea typeface="ＭＳ Ｐゴシック" pitchFamily="34" charset="-128"/>
              </a:rPr>
              <a:t>decision boundary is non-continuous</a:t>
            </a:r>
          </a:p>
          <a:p>
            <a:pPr lvl="1" algn="just">
              <a:lnSpc>
                <a:spcPct val="90000"/>
              </a:lnSpc>
            </a:pPr>
            <a:r>
              <a:rPr lang="en-US" sz="1800" dirty="0">
                <a:ea typeface="ＭＳ Ｐゴシック" pitchFamily="34" charset="-128"/>
              </a:rPr>
              <a:t>C</a:t>
            </a:r>
            <a:r>
              <a:rPr lang="en-US" sz="1800" dirty="0"/>
              <a:t>annot handle continuous data.</a:t>
            </a:r>
          </a:p>
          <a:p>
            <a:pPr lvl="1" algn="just">
              <a:lnSpc>
                <a:spcPct val="90000"/>
              </a:lnSpc>
            </a:pPr>
            <a:r>
              <a:rPr lang="en-US" sz="1800" dirty="0"/>
              <a:t>Incapable of handling many problems which cannot be divided into attribute domains.</a:t>
            </a:r>
          </a:p>
          <a:p>
            <a:pPr lvl="1" algn="just">
              <a:lnSpc>
                <a:spcPct val="90000"/>
              </a:lnSpc>
            </a:pPr>
            <a:r>
              <a:rPr lang="en-US" sz="1800" dirty="0"/>
              <a:t>Can lead to over-fitting as the trees are constructed from training data.</a:t>
            </a:r>
          </a:p>
          <a:p>
            <a:pPr lvl="1" algn="just">
              <a:lnSpc>
                <a:spcPct val="90000"/>
              </a:lnSpc>
            </a:pPr>
            <a:endParaRPr lang="en-US" sz="1800" dirty="0">
              <a:ea typeface="ＭＳ Ｐゴシック" pitchFamily="34" charset="-128"/>
            </a:endParaRPr>
          </a:p>
          <a:p>
            <a:pPr algn="just"/>
            <a:endParaRPr lang="en-US" sz="1800" dirty="0"/>
          </a:p>
        </p:txBody>
      </p:sp>
    </p:spTree>
    <p:extLst>
      <p:ext uri="{BB962C8B-B14F-4D97-AF65-F5344CB8AC3E}">
        <p14:creationId xmlns:p14="http://schemas.microsoft.com/office/powerpoint/2010/main" val="414276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Bayesian Classification</a:t>
            </a:r>
            <a:endParaRPr lang="en-US" dirty="0"/>
          </a:p>
        </p:txBody>
      </p:sp>
      <p:sp>
        <p:nvSpPr>
          <p:cNvPr id="3" name="Content Placeholder 2"/>
          <p:cNvSpPr>
            <a:spLocks noGrp="1"/>
          </p:cNvSpPr>
          <p:nvPr>
            <p:ph idx="1"/>
          </p:nvPr>
        </p:nvSpPr>
        <p:spPr/>
        <p:txBody>
          <a:bodyPr>
            <a:normAutofit lnSpcReduction="10000"/>
          </a:bodyPr>
          <a:lstStyle/>
          <a:p>
            <a:r>
              <a:rPr lang="en-US" dirty="0"/>
              <a:t>Bayesian classifiers are statistical classifiers. </a:t>
            </a:r>
            <a:endParaRPr lang="en-US" dirty="0" smtClean="0"/>
          </a:p>
          <a:p>
            <a:r>
              <a:rPr lang="en-US" dirty="0" smtClean="0"/>
              <a:t>They </a:t>
            </a:r>
            <a:r>
              <a:rPr lang="en-US" dirty="0"/>
              <a:t>can </a:t>
            </a:r>
            <a:r>
              <a:rPr lang="en-US" dirty="0" smtClean="0"/>
              <a:t>predict class </a:t>
            </a:r>
            <a:r>
              <a:rPr lang="en-US" dirty="0"/>
              <a:t>membership probabilities, such as the probability that a given tuple belongs </a:t>
            </a:r>
            <a:r>
              <a:rPr lang="en-US" dirty="0" smtClean="0"/>
              <a:t>to a </a:t>
            </a:r>
            <a:r>
              <a:rPr lang="en-US" dirty="0"/>
              <a:t>particular class.</a:t>
            </a:r>
          </a:p>
          <a:p>
            <a:r>
              <a:rPr lang="en-US" dirty="0"/>
              <a:t>Bayesian classification is based on Bayes’ </a:t>
            </a:r>
            <a:r>
              <a:rPr lang="en-US" dirty="0" smtClean="0"/>
              <a:t>theorem.</a:t>
            </a:r>
          </a:p>
          <a:p>
            <a:r>
              <a:rPr lang="en-US" dirty="0"/>
              <a:t>Bayesian classifiers have also exhibited high accuracy and </a:t>
            </a:r>
            <a:r>
              <a:rPr lang="en-US" dirty="0" smtClean="0"/>
              <a:t>speed when </a:t>
            </a:r>
            <a:r>
              <a:rPr lang="en-US" dirty="0"/>
              <a:t>applied to large databases.</a:t>
            </a:r>
          </a:p>
        </p:txBody>
      </p:sp>
    </p:spTree>
    <p:extLst>
      <p:ext uri="{BB962C8B-B14F-4D97-AF65-F5344CB8AC3E}">
        <p14:creationId xmlns:p14="http://schemas.microsoft.com/office/powerpoint/2010/main" val="1421820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a:t>
            </a:r>
            <a:endParaRPr lang="en-US" dirty="0"/>
          </a:p>
        </p:txBody>
      </p:sp>
      <p:sp>
        <p:nvSpPr>
          <p:cNvPr id="3" name="Content Placeholder 2"/>
          <p:cNvSpPr>
            <a:spLocks noGrp="1"/>
          </p:cNvSpPr>
          <p:nvPr>
            <p:ph idx="1"/>
          </p:nvPr>
        </p:nvSpPr>
        <p:spPr>
          <a:xfrm>
            <a:off x="533400" y="2590800"/>
            <a:ext cx="8153400" cy="3535363"/>
          </a:xfrm>
        </p:spPr>
        <p:txBody>
          <a:bodyPr>
            <a:normAutofit/>
          </a:bodyPr>
          <a:lstStyle/>
          <a:p>
            <a:r>
              <a:rPr lang="en-US" i="1" dirty="0" smtClean="0"/>
              <a:t>P</a:t>
            </a:r>
            <a:r>
              <a:rPr lang="en-US" dirty="0" smtClean="0"/>
              <a:t>(</a:t>
            </a:r>
            <a:r>
              <a:rPr lang="en-US" i="1" dirty="0" smtClean="0"/>
              <a:t>H|</a:t>
            </a:r>
            <a:r>
              <a:rPr lang="en-US" b="1" i="1" dirty="0" smtClean="0"/>
              <a:t>X</a:t>
            </a:r>
            <a:r>
              <a:rPr lang="en-US" dirty="0"/>
              <a:t>) is the posterior </a:t>
            </a:r>
            <a:r>
              <a:rPr lang="en-US" dirty="0" smtClean="0"/>
              <a:t>probability</a:t>
            </a:r>
          </a:p>
          <a:p>
            <a:r>
              <a:rPr lang="en-US" i="1" dirty="0" smtClean="0"/>
              <a:t>P</a:t>
            </a:r>
            <a:r>
              <a:rPr lang="en-US" dirty="0" smtClean="0"/>
              <a:t>(</a:t>
            </a:r>
            <a:r>
              <a:rPr lang="en-US" b="1" i="1" dirty="0" smtClean="0"/>
              <a:t>X</a:t>
            </a:r>
            <a:r>
              <a:rPr lang="en-US" dirty="0"/>
              <a:t>|</a:t>
            </a:r>
            <a:r>
              <a:rPr lang="en-US" i="1" dirty="0" smtClean="0"/>
              <a:t>H</a:t>
            </a:r>
            <a:r>
              <a:rPr lang="en-US" dirty="0"/>
              <a:t>) is the posterior probability of </a:t>
            </a:r>
            <a:r>
              <a:rPr lang="en-US" b="1" i="1" dirty="0"/>
              <a:t>X </a:t>
            </a:r>
            <a:r>
              <a:rPr lang="en-US" dirty="0"/>
              <a:t>conditioned on </a:t>
            </a:r>
            <a:r>
              <a:rPr lang="en-US" i="1" dirty="0"/>
              <a:t>H</a:t>
            </a:r>
            <a:r>
              <a:rPr lang="en-US" dirty="0" smtClean="0"/>
              <a:t>.</a:t>
            </a:r>
          </a:p>
          <a:p>
            <a:r>
              <a:rPr lang="en-US" i="1" dirty="0"/>
              <a:t>P</a:t>
            </a:r>
            <a:r>
              <a:rPr lang="en-US" dirty="0"/>
              <a:t>(</a:t>
            </a:r>
            <a:r>
              <a:rPr lang="en-US" i="1" dirty="0"/>
              <a:t>H</a:t>
            </a:r>
            <a:r>
              <a:rPr lang="en-US" dirty="0"/>
              <a:t>) is the prior probability, or </a:t>
            </a:r>
            <a:r>
              <a:rPr lang="en-US" i="1" dirty="0"/>
              <a:t>a priori probability, </a:t>
            </a:r>
            <a:r>
              <a:rPr lang="en-US" dirty="0"/>
              <a:t>of </a:t>
            </a:r>
            <a:r>
              <a:rPr lang="en-US" i="1" dirty="0"/>
              <a:t>H</a:t>
            </a:r>
            <a:r>
              <a:rPr lang="en-US" dirty="0" smtClean="0"/>
              <a:t>.</a:t>
            </a:r>
          </a:p>
          <a:p>
            <a:r>
              <a:rPr lang="en-US" i="1" dirty="0"/>
              <a:t>P</a:t>
            </a:r>
            <a:r>
              <a:rPr lang="en-US" dirty="0"/>
              <a:t>(</a:t>
            </a:r>
            <a:r>
              <a:rPr lang="en-US" b="1" i="1" dirty="0"/>
              <a:t>X</a:t>
            </a:r>
            <a:r>
              <a:rPr lang="en-US" dirty="0"/>
              <a:t>) is the prior probability </a:t>
            </a:r>
            <a:r>
              <a:rPr lang="en-US" dirty="0" smtClean="0"/>
              <a:t>of </a:t>
            </a:r>
            <a:r>
              <a:rPr lang="en-US" b="1" i="1" dirty="0" smtClean="0"/>
              <a:t>X</a:t>
            </a:r>
            <a:r>
              <a:rPr lang="en-US" dirty="0"/>
              <a:t>.</a:t>
            </a:r>
          </a:p>
        </p:txBody>
      </p:sp>
      <p:pic>
        <p:nvPicPr>
          <p:cNvPr id="3072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1095" t="24234"/>
          <a:stretch/>
        </p:blipFill>
        <p:spPr bwMode="auto">
          <a:xfrm>
            <a:off x="2209800" y="1283816"/>
            <a:ext cx="4388747" cy="1232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114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Naïve Bayesian Classification</a:t>
            </a:r>
            <a:endParaRPr lang="en-US" dirty="0"/>
          </a:p>
        </p:txBody>
      </p:sp>
      <p:sp>
        <p:nvSpPr>
          <p:cNvPr id="3" name="Content Placeholder 2"/>
          <p:cNvSpPr>
            <a:spLocks noGrp="1"/>
          </p:cNvSpPr>
          <p:nvPr>
            <p:ph idx="1"/>
          </p:nvPr>
        </p:nvSpPr>
        <p:spPr>
          <a:xfrm>
            <a:off x="685800" y="2743200"/>
            <a:ext cx="8001000" cy="3382963"/>
          </a:xfrm>
        </p:spPr>
        <p:txBody>
          <a:bodyPr/>
          <a:lstStyle/>
          <a:p>
            <a:r>
              <a:rPr lang="en-US" i="1" dirty="0"/>
              <a:t>P</a:t>
            </a:r>
            <a:r>
              <a:rPr lang="en-US" dirty="0"/>
              <a:t>(</a:t>
            </a:r>
            <a:r>
              <a:rPr lang="en-US" b="1" i="1" dirty="0"/>
              <a:t>X</a:t>
            </a:r>
            <a:r>
              <a:rPr lang="en-US" dirty="0"/>
              <a:t>) is constant for all classes, only </a:t>
            </a:r>
            <a:r>
              <a:rPr lang="en-US" i="1" dirty="0" smtClean="0"/>
              <a:t>P</a:t>
            </a:r>
            <a:r>
              <a:rPr lang="en-US" dirty="0" smtClean="0"/>
              <a:t>(</a:t>
            </a:r>
            <a:r>
              <a:rPr lang="en-US" b="1" i="1" dirty="0" err="1" smtClean="0"/>
              <a:t>X</a:t>
            </a:r>
            <a:r>
              <a:rPr lang="en-US" dirty="0" err="1"/>
              <a:t>|</a:t>
            </a:r>
            <a:r>
              <a:rPr lang="en-US" i="1" dirty="0" err="1" smtClean="0"/>
              <a:t>Ci</a:t>
            </a:r>
            <a:r>
              <a:rPr lang="en-US" dirty="0" smtClean="0"/>
              <a:t>)</a:t>
            </a:r>
            <a:r>
              <a:rPr lang="en-US" i="1" dirty="0" smtClean="0"/>
              <a:t>P</a:t>
            </a:r>
            <a:r>
              <a:rPr lang="en-US" dirty="0" smtClean="0"/>
              <a:t>(</a:t>
            </a:r>
            <a:r>
              <a:rPr lang="en-US" i="1" dirty="0" err="1" smtClean="0"/>
              <a:t>Ci</a:t>
            </a:r>
            <a:r>
              <a:rPr lang="en-US" dirty="0"/>
              <a:t>) need be maximized.</a:t>
            </a:r>
          </a:p>
        </p:txBody>
      </p:sp>
      <p:pic>
        <p:nvPicPr>
          <p:cNvPr id="317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62200" y="1321661"/>
            <a:ext cx="4038600" cy="132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741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327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35742" y="1600200"/>
            <a:ext cx="7812993" cy="497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14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379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3202" y="228600"/>
            <a:ext cx="9017597"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721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705600"/>
          </a:xfrm>
        </p:spPr>
        <p:txBody>
          <a:bodyPr>
            <a:noAutofit/>
          </a:bodyPr>
          <a:lstStyle/>
          <a:p>
            <a:r>
              <a:rPr lang="en-US" sz="2800" dirty="0"/>
              <a:t>The </a:t>
            </a:r>
            <a:r>
              <a:rPr lang="en-US" sz="2800" dirty="0" smtClean="0"/>
              <a:t>data tuples </a:t>
            </a:r>
            <a:r>
              <a:rPr lang="en-US" sz="2800" dirty="0"/>
              <a:t>are described by the attributes </a:t>
            </a:r>
            <a:r>
              <a:rPr lang="en-US" sz="2800" i="1" dirty="0"/>
              <a:t>age</a:t>
            </a:r>
            <a:r>
              <a:rPr lang="en-US" sz="2800" dirty="0"/>
              <a:t>, </a:t>
            </a:r>
            <a:r>
              <a:rPr lang="en-US" sz="2800" i="1" dirty="0"/>
              <a:t>income</a:t>
            </a:r>
            <a:r>
              <a:rPr lang="en-US" sz="2800" dirty="0"/>
              <a:t>, </a:t>
            </a:r>
            <a:r>
              <a:rPr lang="en-US" sz="2800" i="1" dirty="0"/>
              <a:t>student</a:t>
            </a:r>
            <a:r>
              <a:rPr lang="en-US" sz="2800" dirty="0"/>
              <a:t>, and </a:t>
            </a:r>
            <a:r>
              <a:rPr lang="en-US" sz="2800" i="1" dirty="0"/>
              <a:t>credit rating</a:t>
            </a:r>
            <a:r>
              <a:rPr lang="en-US" sz="2800" dirty="0" smtClean="0"/>
              <a:t>. </a:t>
            </a:r>
          </a:p>
          <a:p>
            <a:r>
              <a:rPr lang="en-US" sz="2800" dirty="0" smtClean="0"/>
              <a:t>The class label </a:t>
            </a:r>
            <a:r>
              <a:rPr lang="en-US" sz="2800" dirty="0"/>
              <a:t>attribute, </a:t>
            </a:r>
            <a:r>
              <a:rPr lang="en-US" sz="2800" i="1" dirty="0"/>
              <a:t>buys computer</a:t>
            </a:r>
            <a:r>
              <a:rPr lang="en-US" sz="2800" dirty="0"/>
              <a:t>, has two distinct values (namely, {</a:t>
            </a:r>
            <a:r>
              <a:rPr lang="en-US" sz="2800" i="1" dirty="0" smtClean="0"/>
              <a:t>yes</a:t>
            </a:r>
            <a:r>
              <a:rPr lang="en-US" sz="2800" i="1" dirty="0"/>
              <a:t>, </a:t>
            </a:r>
            <a:r>
              <a:rPr lang="en-US" sz="2800" i="1" dirty="0" smtClean="0"/>
              <a:t>no</a:t>
            </a:r>
            <a:r>
              <a:rPr lang="en-US" sz="2800" dirty="0"/>
              <a:t>}</a:t>
            </a:r>
            <a:r>
              <a:rPr lang="en-US" sz="2800" dirty="0" smtClean="0"/>
              <a:t>). </a:t>
            </a:r>
          </a:p>
          <a:p>
            <a:r>
              <a:rPr lang="en-US" sz="2800" dirty="0" smtClean="0"/>
              <a:t>Let </a:t>
            </a:r>
            <a:r>
              <a:rPr lang="en-US" sz="2800" i="1" dirty="0"/>
              <a:t>C</a:t>
            </a:r>
            <a:r>
              <a:rPr lang="en-US" sz="2800" dirty="0"/>
              <a:t>1 </a:t>
            </a:r>
            <a:r>
              <a:rPr lang="en-US" sz="2800" dirty="0" smtClean="0"/>
              <a:t>correspond to </a:t>
            </a:r>
            <a:r>
              <a:rPr lang="en-US" sz="2800" dirty="0"/>
              <a:t>the class </a:t>
            </a:r>
            <a:r>
              <a:rPr lang="en-US" sz="2800" i="1" dirty="0"/>
              <a:t>buys computer = yes </a:t>
            </a:r>
            <a:r>
              <a:rPr lang="en-US" sz="2800" dirty="0"/>
              <a:t>and </a:t>
            </a:r>
            <a:r>
              <a:rPr lang="en-US" sz="2800" i="1" dirty="0"/>
              <a:t>C</a:t>
            </a:r>
            <a:r>
              <a:rPr lang="en-US" sz="2800" dirty="0"/>
              <a:t>2 correspond to </a:t>
            </a:r>
            <a:r>
              <a:rPr lang="en-US" sz="2800" i="1" dirty="0"/>
              <a:t>buys computer = no. </a:t>
            </a:r>
            <a:endParaRPr lang="en-US" sz="2800" i="1" dirty="0" smtClean="0"/>
          </a:p>
          <a:p>
            <a:r>
              <a:rPr lang="en-US" sz="2800" dirty="0" smtClean="0"/>
              <a:t>The tuple </a:t>
            </a:r>
            <a:r>
              <a:rPr lang="en-US" sz="2800" dirty="0"/>
              <a:t>we wish to classify is</a:t>
            </a:r>
          </a:p>
          <a:p>
            <a:r>
              <a:rPr lang="en-US" sz="2800" b="1" i="1" dirty="0"/>
              <a:t>X </a:t>
            </a:r>
            <a:r>
              <a:rPr lang="en-US" sz="2800" dirty="0"/>
              <a:t>= (</a:t>
            </a:r>
            <a:r>
              <a:rPr lang="en-US" sz="2800" i="1" dirty="0"/>
              <a:t>age = youth, income = medium, student = yes, credit rating = fair</a:t>
            </a:r>
            <a:r>
              <a:rPr lang="en-US" sz="2800" dirty="0" smtClean="0"/>
              <a:t>)</a:t>
            </a:r>
          </a:p>
          <a:p>
            <a:r>
              <a:rPr lang="en-US" sz="2800" dirty="0"/>
              <a:t>We need to maximize </a:t>
            </a:r>
            <a:r>
              <a:rPr lang="en-US" sz="2800" i="1" dirty="0" smtClean="0"/>
              <a:t>P</a:t>
            </a:r>
            <a:r>
              <a:rPr lang="en-US" sz="2800" dirty="0" smtClean="0"/>
              <a:t>(</a:t>
            </a:r>
            <a:r>
              <a:rPr lang="en-US" sz="2800" b="1" i="1" dirty="0" err="1" smtClean="0"/>
              <a:t>X</a:t>
            </a:r>
            <a:r>
              <a:rPr lang="en-US" sz="2800" dirty="0" err="1"/>
              <a:t>|</a:t>
            </a:r>
            <a:r>
              <a:rPr lang="en-US" sz="2800" i="1" dirty="0" err="1" smtClean="0"/>
              <a:t>Ci</a:t>
            </a:r>
            <a:r>
              <a:rPr lang="en-US" sz="2800" dirty="0" smtClean="0"/>
              <a:t>)</a:t>
            </a:r>
            <a:r>
              <a:rPr lang="en-US" sz="2800" i="1" dirty="0" smtClean="0"/>
              <a:t>P</a:t>
            </a:r>
            <a:r>
              <a:rPr lang="en-US" sz="2800" dirty="0" smtClean="0"/>
              <a:t>(</a:t>
            </a:r>
            <a:r>
              <a:rPr lang="en-US" sz="2800" i="1" dirty="0" err="1" smtClean="0"/>
              <a:t>Ci</a:t>
            </a:r>
            <a:r>
              <a:rPr lang="en-US" sz="2800" dirty="0"/>
              <a:t>), for </a:t>
            </a:r>
            <a:r>
              <a:rPr lang="en-US" sz="2800" i="1" dirty="0"/>
              <a:t>i </a:t>
            </a:r>
            <a:r>
              <a:rPr lang="en-US" sz="2800" dirty="0"/>
              <a:t>= 1, 2. </a:t>
            </a:r>
            <a:endParaRPr lang="en-US" sz="2800" dirty="0" smtClean="0"/>
          </a:p>
          <a:p>
            <a:r>
              <a:rPr lang="en-US" sz="2800" i="1" dirty="0" smtClean="0"/>
              <a:t>P</a:t>
            </a:r>
            <a:r>
              <a:rPr lang="en-US" sz="2800" dirty="0" smtClean="0"/>
              <a:t>(</a:t>
            </a:r>
            <a:r>
              <a:rPr lang="en-US" sz="2800" i="1" dirty="0" err="1" smtClean="0"/>
              <a:t>Ci</a:t>
            </a:r>
            <a:r>
              <a:rPr lang="en-US" sz="2800" dirty="0"/>
              <a:t>), the prior probability of </a:t>
            </a:r>
            <a:r>
              <a:rPr lang="en-US" sz="2800" dirty="0" smtClean="0"/>
              <a:t>each class</a:t>
            </a:r>
            <a:r>
              <a:rPr lang="en-US" sz="2800" dirty="0"/>
              <a:t>, can </a:t>
            </a:r>
            <a:r>
              <a:rPr lang="en-US" sz="2800" dirty="0" smtClean="0"/>
              <a:t>be computed </a:t>
            </a:r>
            <a:r>
              <a:rPr lang="en-US" sz="2800" dirty="0"/>
              <a:t>based on the training tuples:</a:t>
            </a:r>
          </a:p>
          <a:p>
            <a:r>
              <a:rPr lang="en-US" sz="2800" i="1" dirty="0"/>
              <a:t>P</a:t>
            </a:r>
            <a:r>
              <a:rPr lang="en-US" sz="2800" dirty="0"/>
              <a:t>(</a:t>
            </a:r>
            <a:r>
              <a:rPr lang="en-US" sz="2800" i="1" dirty="0"/>
              <a:t>buys computer = yes</a:t>
            </a:r>
            <a:r>
              <a:rPr lang="en-US" sz="2800" dirty="0"/>
              <a:t>) = </a:t>
            </a:r>
            <a:r>
              <a:rPr lang="en-US" sz="2800" dirty="0" smtClean="0"/>
              <a:t>9/14 </a:t>
            </a:r>
            <a:r>
              <a:rPr lang="en-US" sz="2800" dirty="0"/>
              <a:t>= </a:t>
            </a:r>
            <a:r>
              <a:rPr lang="en-US" sz="2800" dirty="0" smtClean="0"/>
              <a:t>0.643</a:t>
            </a:r>
            <a:endParaRPr lang="en-US" sz="2800" dirty="0"/>
          </a:p>
          <a:p>
            <a:r>
              <a:rPr lang="en-US" sz="2800" i="1" dirty="0"/>
              <a:t>P</a:t>
            </a:r>
            <a:r>
              <a:rPr lang="en-US" sz="2800" dirty="0"/>
              <a:t>(</a:t>
            </a:r>
            <a:r>
              <a:rPr lang="en-US" sz="2800" i="1" dirty="0"/>
              <a:t>buys computer = no</a:t>
            </a:r>
            <a:r>
              <a:rPr lang="en-US" sz="2800" dirty="0"/>
              <a:t>) = </a:t>
            </a:r>
            <a:r>
              <a:rPr lang="en-US" sz="2800" dirty="0" smtClean="0"/>
              <a:t>5/14 </a:t>
            </a:r>
            <a:r>
              <a:rPr lang="en-US" sz="2800" dirty="0"/>
              <a:t>= </a:t>
            </a:r>
            <a:r>
              <a:rPr lang="en-US" sz="2800" dirty="0" smtClean="0"/>
              <a:t>0.357</a:t>
            </a:r>
            <a:endParaRPr lang="en-US" sz="2800" dirty="0"/>
          </a:p>
        </p:txBody>
      </p:sp>
    </p:spTree>
    <p:extLst>
      <p:ext uri="{BB962C8B-B14F-4D97-AF65-F5344CB8AC3E}">
        <p14:creationId xmlns:p14="http://schemas.microsoft.com/office/powerpoint/2010/main" val="859337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324600"/>
          </a:xfrm>
        </p:spPr>
        <p:txBody>
          <a:bodyPr>
            <a:normAutofit fontScale="92500" lnSpcReduction="20000"/>
          </a:bodyPr>
          <a:lstStyle/>
          <a:p>
            <a:r>
              <a:rPr lang="en-US" dirty="0"/>
              <a:t>To compute </a:t>
            </a:r>
            <a:r>
              <a:rPr lang="en-US" i="1" dirty="0" smtClean="0"/>
              <a:t>P(</a:t>
            </a:r>
            <a:r>
              <a:rPr lang="en-US" b="1" i="1" dirty="0" err="1" smtClean="0"/>
              <a:t>X|</a:t>
            </a:r>
            <a:r>
              <a:rPr lang="en-US" i="1" dirty="0" err="1" smtClean="0"/>
              <a:t>Ci</a:t>
            </a:r>
            <a:r>
              <a:rPr lang="en-US" dirty="0"/>
              <a:t>), for </a:t>
            </a:r>
            <a:r>
              <a:rPr lang="en-US" i="1" dirty="0"/>
              <a:t>i </a:t>
            </a:r>
            <a:r>
              <a:rPr lang="en-US" dirty="0"/>
              <a:t>= 1, 2, we compute the following conditional probabilities:</a:t>
            </a:r>
          </a:p>
          <a:p>
            <a:r>
              <a:rPr lang="en-US" i="1" dirty="0"/>
              <a:t>P</a:t>
            </a:r>
            <a:r>
              <a:rPr lang="en-US" dirty="0"/>
              <a:t>(</a:t>
            </a:r>
            <a:r>
              <a:rPr lang="en-US" i="1" dirty="0"/>
              <a:t>age = youth </a:t>
            </a:r>
            <a:r>
              <a:rPr lang="en-US" dirty="0"/>
              <a:t>|</a:t>
            </a:r>
            <a:r>
              <a:rPr lang="en-US" dirty="0" smtClean="0"/>
              <a:t> </a:t>
            </a:r>
            <a:r>
              <a:rPr lang="en-US" i="1" dirty="0"/>
              <a:t>buys computer = yes</a:t>
            </a:r>
            <a:r>
              <a:rPr lang="en-US" dirty="0"/>
              <a:t>) = </a:t>
            </a:r>
            <a:r>
              <a:rPr lang="en-US" dirty="0" smtClean="0"/>
              <a:t>2/9 </a:t>
            </a:r>
            <a:r>
              <a:rPr lang="en-US" dirty="0"/>
              <a:t>= </a:t>
            </a:r>
            <a:r>
              <a:rPr lang="en-US" dirty="0" smtClean="0"/>
              <a:t>0.222</a:t>
            </a:r>
            <a:endParaRPr lang="en-US" dirty="0"/>
          </a:p>
          <a:p>
            <a:r>
              <a:rPr lang="en-US" i="1" dirty="0"/>
              <a:t>P</a:t>
            </a:r>
            <a:r>
              <a:rPr lang="en-US" dirty="0"/>
              <a:t>(</a:t>
            </a:r>
            <a:r>
              <a:rPr lang="en-US" i="1" dirty="0"/>
              <a:t>age = youth </a:t>
            </a:r>
            <a:r>
              <a:rPr lang="en-US" dirty="0"/>
              <a:t>|</a:t>
            </a:r>
            <a:r>
              <a:rPr lang="en-US" dirty="0" smtClean="0"/>
              <a:t> </a:t>
            </a:r>
            <a:r>
              <a:rPr lang="en-US" i="1" dirty="0"/>
              <a:t>buys computer = no</a:t>
            </a:r>
            <a:r>
              <a:rPr lang="en-US" dirty="0"/>
              <a:t>) = </a:t>
            </a:r>
            <a:r>
              <a:rPr lang="en-US" dirty="0" smtClean="0"/>
              <a:t>3/5 </a:t>
            </a:r>
            <a:r>
              <a:rPr lang="en-US" dirty="0"/>
              <a:t>= </a:t>
            </a:r>
            <a:r>
              <a:rPr lang="en-US" dirty="0" smtClean="0"/>
              <a:t>0.600</a:t>
            </a:r>
            <a:endParaRPr lang="en-US" dirty="0"/>
          </a:p>
          <a:p>
            <a:r>
              <a:rPr lang="en-US" i="1" dirty="0"/>
              <a:t>P</a:t>
            </a:r>
            <a:r>
              <a:rPr lang="en-US" dirty="0"/>
              <a:t>(</a:t>
            </a:r>
            <a:r>
              <a:rPr lang="en-US" i="1" dirty="0"/>
              <a:t>income = medium </a:t>
            </a:r>
            <a:r>
              <a:rPr lang="en-US" dirty="0"/>
              <a:t>|</a:t>
            </a:r>
            <a:r>
              <a:rPr lang="en-US" dirty="0" smtClean="0"/>
              <a:t> </a:t>
            </a:r>
            <a:r>
              <a:rPr lang="en-US" i="1" dirty="0"/>
              <a:t>buys computer = yes</a:t>
            </a:r>
            <a:r>
              <a:rPr lang="en-US" dirty="0"/>
              <a:t>) = </a:t>
            </a:r>
            <a:r>
              <a:rPr lang="en-US" dirty="0" smtClean="0"/>
              <a:t>4/9 </a:t>
            </a:r>
            <a:r>
              <a:rPr lang="en-US" dirty="0"/>
              <a:t>= </a:t>
            </a:r>
            <a:r>
              <a:rPr lang="en-US" dirty="0" smtClean="0"/>
              <a:t>0.444</a:t>
            </a:r>
            <a:endParaRPr lang="en-US" dirty="0"/>
          </a:p>
          <a:p>
            <a:r>
              <a:rPr lang="en-US" i="1" dirty="0"/>
              <a:t>P</a:t>
            </a:r>
            <a:r>
              <a:rPr lang="en-US" dirty="0"/>
              <a:t>(</a:t>
            </a:r>
            <a:r>
              <a:rPr lang="en-US" i="1" dirty="0"/>
              <a:t>income = medium </a:t>
            </a:r>
            <a:r>
              <a:rPr lang="en-US" dirty="0"/>
              <a:t>|</a:t>
            </a:r>
            <a:r>
              <a:rPr lang="en-US" dirty="0" smtClean="0"/>
              <a:t> </a:t>
            </a:r>
            <a:r>
              <a:rPr lang="en-US" i="1" dirty="0"/>
              <a:t>buys computer = no</a:t>
            </a:r>
            <a:r>
              <a:rPr lang="en-US" dirty="0"/>
              <a:t>) = </a:t>
            </a:r>
            <a:r>
              <a:rPr lang="en-US" dirty="0" smtClean="0"/>
              <a:t>2/5 </a:t>
            </a:r>
            <a:r>
              <a:rPr lang="en-US" dirty="0"/>
              <a:t>= </a:t>
            </a:r>
            <a:r>
              <a:rPr lang="en-US" dirty="0" smtClean="0"/>
              <a:t>0.400</a:t>
            </a:r>
            <a:endParaRPr lang="en-US" dirty="0"/>
          </a:p>
          <a:p>
            <a:r>
              <a:rPr lang="en-US" i="1" dirty="0"/>
              <a:t>P</a:t>
            </a:r>
            <a:r>
              <a:rPr lang="en-US" dirty="0"/>
              <a:t>(</a:t>
            </a:r>
            <a:r>
              <a:rPr lang="en-US" i="1" dirty="0"/>
              <a:t>student = yes </a:t>
            </a:r>
            <a:r>
              <a:rPr lang="en-US" dirty="0"/>
              <a:t>|</a:t>
            </a:r>
            <a:r>
              <a:rPr lang="en-US" dirty="0" smtClean="0"/>
              <a:t> </a:t>
            </a:r>
            <a:r>
              <a:rPr lang="en-US" i="1" dirty="0"/>
              <a:t>buys computer = yes</a:t>
            </a:r>
            <a:r>
              <a:rPr lang="en-US" dirty="0"/>
              <a:t>) = </a:t>
            </a:r>
            <a:r>
              <a:rPr lang="en-US" dirty="0" smtClean="0"/>
              <a:t>6/9 </a:t>
            </a:r>
            <a:r>
              <a:rPr lang="en-US" dirty="0"/>
              <a:t>= </a:t>
            </a:r>
            <a:r>
              <a:rPr lang="en-US" dirty="0" smtClean="0"/>
              <a:t>0.667</a:t>
            </a:r>
            <a:endParaRPr lang="en-US" dirty="0"/>
          </a:p>
          <a:p>
            <a:r>
              <a:rPr lang="en-US" i="1" dirty="0"/>
              <a:t>P</a:t>
            </a:r>
            <a:r>
              <a:rPr lang="en-US" dirty="0"/>
              <a:t>(</a:t>
            </a:r>
            <a:r>
              <a:rPr lang="en-US" i="1" dirty="0"/>
              <a:t>student = yes </a:t>
            </a:r>
            <a:r>
              <a:rPr lang="en-US" dirty="0"/>
              <a:t>|</a:t>
            </a:r>
            <a:r>
              <a:rPr lang="en-US" dirty="0" smtClean="0"/>
              <a:t> </a:t>
            </a:r>
            <a:r>
              <a:rPr lang="en-US" i="1" dirty="0"/>
              <a:t>buys computer = no</a:t>
            </a:r>
            <a:r>
              <a:rPr lang="en-US" dirty="0"/>
              <a:t>) = </a:t>
            </a:r>
            <a:r>
              <a:rPr lang="en-US" dirty="0" smtClean="0"/>
              <a:t>1/5 </a:t>
            </a:r>
            <a:r>
              <a:rPr lang="en-US" dirty="0"/>
              <a:t>= </a:t>
            </a:r>
            <a:r>
              <a:rPr lang="en-US" dirty="0" smtClean="0"/>
              <a:t>0.200</a:t>
            </a:r>
            <a:endParaRPr lang="en-US" dirty="0"/>
          </a:p>
          <a:p>
            <a:r>
              <a:rPr lang="en-US" i="1" dirty="0"/>
              <a:t>P</a:t>
            </a:r>
            <a:r>
              <a:rPr lang="en-US" dirty="0"/>
              <a:t>(</a:t>
            </a:r>
            <a:r>
              <a:rPr lang="en-US" i="1" dirty="0"/>
              <a:t>credit rating = fair </a:t>
            </a:r>
            <a:r>
              <a:rPr lang="en-US" dirty="0"/>
              <a:t>|</a:t>
            </a:r>
            <a:r>
              <a:rPr lang="en-US" dirty="0" smtClean="0"/>
              <a:t> </a:t>
            </a:r>
            <a:r>
              <a:rPr lang="en-US" i="1" dirty="0"/>
              <a:t>buys computer = yes</a:t>
            </a:r>
            <a:r>
              <a:rPr lang="en-US" dirty="0"/>
              <a:t>) = </a:t>
            </a:r>
            <a:r>
              <a:rPr lang="en-US" dirty="0" smtClean="0"/>
              <a:t>6/9 </a:t>
            </a:r>
            <a:r>
              <a:rPr lang="en-US" dirty="0"/>
              <a:t>= </a:t>
            </a:r>
            <a:r>
              <a:rPr lang="en-US" dirty="0" smtClean="0"/>
              <a:t>0.667</a:t>
            </a:r>
            <a:endParaRPr lang="en-US" dirty="0"/>
          </a:p>
          <a:p>
            <a:r>
              <a:rPr lang="en-US" i="1" dirty="0"/>
              <a:t>P</a:t>
            </a:r>
            <a:r>
              <a:rPr lang="en-US" dirty="0"/>
              <a:t>(</a:t>
            </a:r>
            <a:r>
              <a:rPr lang="en-US" i="1" dirty="0"/>
              <a:t>credit rating = fair </a:t>
            </a:r>
            <a:r>
              <a:rPr lang="en-US" dirty="0"/>
              <a:t>|</a:t>
            </a:r>
            <a:r>
              <a:rPr lang="en-US" dirty="0" smtClean="0"/>
              <a:t> </a:t>
            </a:r>
            <a:r>
              <a:rPr lang="en-US" i="1" dirty="0"/>
              <a:t>buys computer = no</a:t>
            </a:r>
            <a:r>
              <a:rPr lang="en-US" dirty="0"/>
              <a:t>) = </a:t>
            </a:r>
            <a:r>
              <a:rPr lang="en-US" dirty="0" smtClean="0"/>
              <a:t>2/5 </a:t>
            </a:r>
            <a:r>
              <a:rPr lang="en-US" dirty="0"/>
              <a:t>= </a:t>
            </a:r>
            <a:r>
              <a:rPr lang="en-US" dirty="0" smtClean="0"/>
              <a:t>0.400</a:t>
            </a:r>
            <a:endParaRPr lang="en-US" dirty="0"/>
          </a:p>
        </p:txBody>
      </p:sp>
    </p:spTree>
    <p:extLst>
      <p:ext uri="{BB962C8B-B14F-4D97-AF65-F5344CB8AC3E}">
        <p14:creationId xmlns:p14="http://schemas.microsoft.com/office/powerpoint/2010/main" val="1735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dirty="0"/>
              <a:t>Using the above probabilities, we obtain</a:t>
            </a:r>
          </a:p>
          <a:p>
            <a:r>
              <a:rPr lang="en-US" i="1" dirty="0" smtClean="0"/>
              <a:t>P</a:t>
            </a:r>
            <a:r>
              <a:rPr lang="en-US" dirty="0" smtClean="0"/>
              <a:t>(</a:t>
            </a:r>
            <a:r>
              <a:rPr lang="en-US" b="1" i="1" dirty="0" err="1" smtClean="0"/>
              <a:t>X</a:t>
            </a:r>
            <a:r>
              <a:rPr lang="en-US" dirty="0" err="1"/>
              <a:t>|</a:t>
            </a:r>
            <a:r>
              <a:rPr lang="en-US" i="1" dirty="0" err="1" smtClean="0"/>
              <a:t>buys</a:t>
            </a:r>
            <a:r>
              <a:rPr lang="en-US" i="1" dirty="0" smtClean="0"/>
              <a:t> </a:t>
            </a:r>
            <a:r>
              <a:rPr lang="en-US" i="1" dirty="0"/>
              <a:t>computer = yes</a:t>
            </a:r>
            <a:r>
              <a:rPr lang="en-US" dirty="0"/>
              <a:t>) = </a:t>
            </a:r>
            <a:r>
              <a:rPr lang="en-US" i="1" dirty="0"/>
              <a:t>P</a:t>
            </a:r>
            <a:r>
              <a:rPr lang="en-US" dirty="0"/>
              <a:t>(</a:t>
            </a:r>
            <a:r>
              <a:rPr lang="en-US" i="1" dirty="0"/>
              <a:t>age = youth </a:t>
            </a:r>
            <a:r>
              <a:rPr lang="en-US" dirty="0"/>
              <a:t>|</a:t>
            </a:r>
            <a:r>
              <a:rPr lang="en-US" dirty="0" smtClean="0"/>
              <a:t> </a:t>
            </a:r>
            <a:r>
              <a:rPr lang="en-US" i="1" dirty="0"/>
              <a:t>buys computer = yes</a:t>
            </a:r>
            <a:r>
              <a:rPr lang="en-US" dirty="0"/>
              <a:t>) </a:t>
            </a:r>
            <a:r>
              <a:rPr lang="en-US" dirty="0" smtClean="0"/>
              <a:t>X </a:t>
            </a:r>
            <a:r>
              <a:rPr lang="en-US" i="1" dirty="0" smtClean="0"/>
              <a:t>P</a:t>
            </a:r>
            <a:r>
              <a:rPr lang="en-US" dirty="0" smtClean="0"/>
              <a:t>(</a:t>
            </a:r>
            <a:r>
              <a:rPr lang="en-US" i="1" dirty="0" smtClean="0"/>
              <a:t>income </a:t>
            </a:r>
            <a:r>
              <a:rPr lang="en-US" i="1" dirty="0"/>
              <a:t>= medium </a:t>
            </a:r>
            <a:r>
              <a:rPr lang="en-US" dirty="0"/>
              <a:t>|</a:t>
            </a:r>
            <a:r>
              <a:rPr lang="en-US" dirty="0" smtClean="0"/>
              <a:t> </a:t>
            </a:r>
            <a:r>
              <a:rPr lang="en-US" i="1" dirty="0"/>
              <a:t>buys computer = yes</a:t>
            </a:r>
            <a:r>
              <a:rPr lang="en-US" dirty="0"/>
              <a:t>) </a:t>
            </a:r>
            <a:r>
              <a:rPr lang="en-US" dirty="0" smtClean="0"/>
              <a:t>X </a:t>
            </a:r>
            <a:r>
              <a:rPr lang="en-US" i="1" dirty="0" smtClean="0"/>
              <a:t>P</a:t>
            </a:r>
            <a:r>
              <a:rPr lang="en-US" dirty="0" smtClean="0"/>
              <a:t>(</a:t>
            </a:r>
            <a:r>
              <a:rPr lang="en-US" i="1" dirty="0" smtClean="0"/>
              <a:t>student </a:t>
            </a:r>
            <a:r>
              <a:rPr lang="en-US" i="1" dirty="0"/>
              <a:t>= yes </a:t>
            </a:r>
            <a:r>
              <a:rPr lang="en-US" dirty="0"/>
              <a:t>|</a:t>
            </a:r>
            <a:r>
              <a:rPr lang="en-US" dirty="0" smtClean="0"/>
              <a:t> </a:t>
            </a:r>
            <a:r>
              <a:rPr lang="en-US" i="1" dirty="0"/>
              <a:t>buys computer = yes</a:t>
            </a:r>
            <a:r>
              <a:rPr lang="en-US" dirty="0"/>
              <a:t>) </a:t>
            </a:r>
            <a:r>
              <a:rPr lang="en-US" dirty="0" smtClean="0"/>
              <a:t>X </a:t>
            </a:r>
            <a:r>
              <a:rPr lang="en-US" i="1" dirty="0" smtClean="0"/>
              <a:t>P</a:t>
            </a:r>
            <a:r>
              <a:rPr lang="en-US" dirty="0" smtClean="0"/>
              <a:t>(</a:t>
            </a:r>
            <a:r>
              <a:rPr lang="en-US" i="1" dirty="0" smtClean="0"/>
              <a:t>credit </a:t>
            </a:r>
            <a:r>
              <a:rPr lang="en-US" i="1" dirty="0"/>
              <a:t>rating = fair </a:t>
            </a:r>
            <a:r>
              <a:rPr lang="en-US" i="1" dirty="0" smtClean="0"/>
              <a:t>|</a:t>
            </a:r>
            <a:r>
              <a:rPr lang="en-US" dirty="0" smtClean="0"/>
              <a:t> </a:t>
            </a:r>
            <a:r>
              <a:rPr lang="en-US" i="1" dirty="0"/>
              <a:t>buys computer = yes</a:t>
            </a:r>
            <a:r>
              <a:rPr lang="en-US" dirty="0"/>
              <a:t>)</a:t>
            </a:r>
          </a:p>
          <a:p>
            <a:pPr marL="0" indent="0">
              <a:buNone/>
            </a:pPr>
            <a:r>
              <a:rPr lang="en-US" dirty="0" smtClean="0"/>
              <a:t>	= 0.222 x 0.444 x 0.667 x 0.667 </a:t>
            </a:r>
          </a:p>
          <a:p>
            <a:pPr marL="0" indent="0">
              <a:buNone/>
            </a:pPr>
            <a:r>
              <a:rPr lang="en-US" dirty="0"/>
              <a:t>	</a:t>
            </a:r>
            <a:r>
              <a:rPr lang="en-US" dirty="0" smtClean="0"/>
              <a:t>= 0.044</a:t>
            </a:r>
            <a:r>
              <a:rPr lang="en-US" dirty="0"/>
              <a:t>.</a:t>
            </a:r>
          </a:p>
          <a:p>
            <a:r>
              <a:rPr lang="en-US" dirty="0"/>
              <a:t>Similarly,</a:t>
            </a:r>
          </a:p>
          <a:p>
            <a:r>
              <a:rPr lang="en-US" i="1" dirty="0" smtClean="0"/>
              <a:t>P</a:t>
            </a:r>
            <a:r>
              <a:rPr lang="en-US" dirty="0" smtClean="0"/>
              <a:t>(</a:t>
            </a:r>
            <a:r>
              <a:rPr lang="en-US" b="1" i="1" dirty="0" err="1" smtClean="0"/>
              <a:t>X</a:t>
            </a:r>
            <a:r>
              <a:rPr lang="en-US" dirty="0" err="1"/>
              <a:t>|</a:t>
            </a:r>
            <a:r>
              <a:rPr lang="en-US" i="1" dirty="0" err="1" smtClean="0"/>
              <a:t>buys</a:t>
            </a:r>
            <a:r>
              <a:rPr lang="en-US" i="1" dirty="0" smtClean="0"/>
              <a:t> </a:t>
            </a:r>
            <a:r>
              <a:rPr lang="en-US" i="1" dirty="0"/>
              <a:t>computer = no</a:t>
            </a:r>
            <a:r>
              <a:rPr lang="en-US" dirty="0"/>
              <a:t>) </a:t>
            </a:r>
            <a:endParaRPr lang="en-US" dirty="0" smtClean="0"/>
          </a:p>
          <a:p>
            <a:pPr marL="0" indent="0">
              <a:buNone/>
            </a:pPr>
            <a:r>
              <a:rPr lang="en-US" dirty="0" smtClean="0"/>
              <a:t>	= 0.600 x 0.400 x 0.200 x 0.400 = 0.019.</a:t>
            </a:r>
            <a:endParaRPr lang="en-US" dirty="0"/>
          </a:p>
        </p:txBody>
      </p:sp>
    </p:spTree>
    <p:extLst>
      <p:ext uri="{BB962C8B-B14F-4D97-AF65-F5344CB8AC3E}">
        <p14:creationId xmlns:p14="http://schemas.microsoft.com/office/powerpoint/2010/main" val="363345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a:solidFill>
                  <a:schemeClr val="accent6">
                    <a:lumMod val="50000"/>
                  </a:schemeClr>
                </a:solidFill>
              </a:rPr>
              <a:t>Types of Data Mining Models</a:t>
            </a:r>
          </a:p>
        </p:txBody>
      </p:sp>
      <p:sp>
        <p:nvSpPr>
          <p:cNvPr id="3" name="Content Placeholder 2"/>
          <p:cNvSpPr>
            <a:spLocks noGrp="1"/>
          </p:cNvSpPr>
          <p:nvPr>
            <p:ph idx="1"/>
          </p:nvPr>
        </p:nvSpPr>
        <p:spPr>
          <a:xfrm>
            <a:off x="0" y="533400"/>
            <a:ext cx="9144000" cy="6324600"/>
          </a:xfrm>
        </p:spPr>
        <p:txBody>
          <a:bodyPr>
            <a:noAutofit/>
          </a:bodyPr>
          <a:lstStyle/>
          <a:p>
            <a:pPr marL="0" indent="0" algn="just">
              <a:buNone/>
            </a:pPr>
            <a:r>
              <a:rPr lang="en-US" sz="3000" b="1" dirty="0"/>
              <a:t>Descriptive Models</a:t>
            </a:r>
          </a:p>
          <a:p>
            <a:pPr marL="400050" lvl="1" indent="0" algn="just">
              <a:buNone/>
            </a:pPr>
            <a:r>
              <a:rPr lang="en-US" sz="3000" dirty="0"/>
              <a:t>(a) Clustering- It is referred as unsupervised learning or segmentation/partitioning. In clustering groups are not pre-defined.</a:t>
            </a:r>
          </a:p>
          <a:p>
            <a:pPr marL="400050" lvl="1" indent="0" algn="just">
              <a:buNone/>
            </a:pPr>
            <a:r>
              <a:rPr lang="en-US" sz="3000" dirty="0"/>
              <a:t>(b) Summarization- Data is mapped into subsets with simple descriptions . Also termed as Characterization or generalization.</a:t>
            </a:r>
          </a:p>
          <a:p>
            <a:pPr marL="400050" lvl="1" indent="0" algn="just">
              <a:buNone/>
            </a:pPr>
            <a:r>
              <a:rPr lang="en-US" sz="3000" dirty="0"/>
              <a:t>(c) Sequence Discovery- Sequential analysis or sequence discovery utilized to find out sequential patterns in data. Similar to association but relationship is based on time.</a:t>
            </a:r>
          </a:p>
          <a:p>
            <a:pPr marL="400050" lvl="1" indent="0" algn="just">
              <a:buNone/>
            </a:pPr>
            <a:r>
              <a:rPr lang="en-US" sz="3000" dirty="0"/>
              <a:t>(d) Association Rules- A model which identifies specific types of data associations.</a:t>
            </a:r>
          </a:p>
        </p:txBody>
      </p:sp>
    </p:spTree>
    <p:extLst>
      <p:ext uri="{BB962C8B-B14F-4D97-AF65-F5344CB8AC3E}">
        <p14:creationId xmlns:p14="http://schemas.microsoft.com/office/powerpoint/2010/main" val="160347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normAutofit lnSpcReduction="10000"/>
          </a:bodyPr>
          <a:lstStyle/>
          <a:p>
            <a:r>
              <a:rPr lang="en-US" dirty="0"/>
              <a:t>To find the class, </a:t>
            </a:r>
            <a:r>
              <a:rPr lang="en-US" i="1" dirty="0" err="1"/>
              <a:t>Ci</a:t>
            </a:r>
            <a:r>
              <a:rPr lang="en-US" dirty="0"/>
              <a:t>, that maximizes </a:t>
            </a:r>
            <a:r>
              <a:rPr lang="en-US" i="1" dirty="0" smtClean="0"/>
              <a:t>P</a:t>
            </a:r>
            <a:r>
              <a:rPr lang="en-US" dirty="0" smtClean="0"/>
              <a:t>(</a:t>
            </a:r>
            <a:r>
              <a:rPr lang="en-US" b="1" i="1" dirty="0" err="1" smtClean="0"/>
              <a:t>X</a:t>
            </a:r>
            <a:r>
              <a:rPr lang="en-US" dirty="0" err="1" smtClean="0"/>
              <a:t>|</a:t>
            </a:r>
            <a:r>
              <a:rPr lang="en-US" i="1" dirty="0" err="1" smtClean="0"/>
              <a:t>Ci</a:t>
            </a:r>
            <a:r>
              <a:rPr lang="en-US" dirty="0" smtClean="0"/>
              <a:t>)</a:t>
            </a:r>
            <a:r>
              <a:rPr lang="en-US" i="1" dirty="0" smtClean="0"/>
              <a:t>P</a:t>
            </a:r>
            <a:r>
              <a:rPr lang="en-US" dirty="0" smtClean="0"/>
              <a:t>(</a:t>
            </a:r>
            <a:r>
              <a:rPr lang="en-US" i="1" dirty="0" err="1" smtClean="0"/>
              <a:t>Ci</a:t>
            </a:r>
            <a:r>
              <a:rPr lang="en-US" dirty="0"/>
              <a:t>), we compute</a:t>
            </a:r>
          </a:p>
          <a:p>
            <a:r>
              <a:rPr lang="en-US" i="1" dirty="0"/>
              <a:t>P</a:t>
            </a:r>
            <a:r>
              <a:rPr lang="en-US" dirty="0"/>
              <a:t>(</a:t>
            </a:r>
            <a:r>
              <a:rPr lang="en-US" b="1" i="1" dirty="0" err="1"/>
              <a:t>X</a:t>
            </a:r>
            <a:r>
              <a:rPr lang="en-US" dirty="0" err="1"/>
              <a:t>|</a:t>
            </a:r>
            <a:r>
              <a:rPr lang="en-US" i="1" dirty="0" err="1"/>
              <a:t>buys</a:t>
            </a:r>
            <a:r>
              <a:rPr lang="en-US" i="1" dirty="0"/>
              <a:t> computer = yes</a:t>
            </a:r>
            <a:r>
              <a:rPr lang="en-US" dirty="0" smtClean="0"/>
              <a:t>) X </a:t>
            </a:r>
            <a:r>
              <a:rPr lang="en-US" i="1" dirty="0" smtClean="0"/>
              <a:t>P</a:t>
            </a:r>
            <a:r>
              <a:rPr lang="en-US" dirty="0" smtClean="0"/>
              <a:t>(</a:t>
            </a:r>
            <a:r>
              <a:rPr lang="en-US" i="1" dirty="0" smtClean="0"/>
              <a:t>buys </a:t>
            </a:r>
            <a:r>
              <a:rPr lang="en-US" i="1" dirty="0"/>
              <a:t>computer = yes</a:t>
            </a:r>
            <a:r>
              <a:rPr lang="en-US" dirty="0"/>
              <a:t>) </a:t>
            </a:r>
            <a:endParaRPr lang="en-US" dirty="0" smtClean="0"/>
          </a:p>
          <a:p>
            <a:pPr marL="0" indent="0">
              <a:buNone/>
            </a:pPr>
            <a:r>
              <a:rPr lang="en-US" dirty="0"/>
              <a:t>	</a:t>
            </a:r>
            <a:r>
              <a:rPr lang="en-US" dirty="0" smtClean="0"/>
              <a:t>= 0.044 x 0.643 </a:t>
            </a:r>
          </a:p>
          <a:p>
            <a:pPr marL="0" indent="0">
              <a:buNone/>
            </a:pPr>
            <a:r>
              <a:rPr lang="en-US" dirty="0"/>
              <a:t>	</a:t>
            </a:r>
            <a:r>
              <a:rPr lang="en-US" dirty="0" smtClean="0"/>
              <a:t>= 0.028</a:t>
            </a:r>
            <a:endParaRPr lang="en-US" dirty="0"/>
          </a:p>
          <a:p>
            <a:r>
              <a:rPr lang="en-US" i="1" dirty="0"/>
              <a:t>P</a:t>
            </a:r>
            <a:r>
              <a:rPr lang="en-US" dirty="0"/>
              <a:t>(</a:t>
            </a:r>
            <a:r>
              <a:rPr lang="en-US" b="1" i="1" dirty="0" err="1"/>
              <a:t>X</a:t>
            </a:r>
            <a:r>
              <a:rPr lang="en-US" dirty="0" err="1"/>
              <a:t>|</a:t>
            </a:r>
            <a:r>
              <a:rPr lang="en-US" i="1" dirty="0" err="1"/>
              <a:t>buys</a:t>
            </a:r>
            <a:r>
              <a:rPr lang="en-US" i="1" dirty="0"/>
              <a:t> computer = </a:t>
            </a:r>
            <a:r>
              <a:rPr lang="en-US" i="1" dirty="0" smtClean="0"/>
              <a:t>no</a:t>
            </a:r>
            <a:r>
              <a:rPr lang="en-US" dirty="0" smtClean="0"/>
              <a:t>) X </a:t>
            </a:r>
            <a:r>
              <a:rPr lang="en-US" i="1" dirty="0" smtClean="0"/>
              <a:t>P</a:t>
            </a:r>
            <a:r>
              <a:rPr lang="en-US" dirty="0" smtClean="0"/>
              <a:t>(</a:t>
            </a:r>
            <a:r>
              <a:rPr lang="en-US" i="1" dirty="0" smtClean="0"/>
              <a:t>buys </a:t>
            </a:r>
            <a:r>
              <a:rPr lang="en-US" i="1" dirty="0"/>
              <a:t>computer = no</a:t>
            </a:r>
            <a:r>
              <a:rPr lang="en-US" dirty="0"/>
              <a:t>) </a:t>
            </a:r>
          </a:p>
          <a:p>
            <a:pPr marL="0" indent="0">
              <a:buNone/>
            </a:pPr>
            <a:r>
              <a:rPr lang="en-US" dirty="0" smtClean="0"/>
              <a:t>	= 0.019 x 0.357 </a:t>
            </a:r>
          </a:p>
          <a:p>
            <a:pPr marL="0" indent="0">
              <a:buNone/>
            </a:pPr>
            <a:r>
              <a:rPr lang="en-US" dirty="0"/>
              <a:t>	</a:t>
            </a:r>
            <a:r>
              <a:rPr lang="en-US" smtClean="0"/>
              <a:t>= 0.007</a:t>
            </a:r>
            <a:endParaRPr lang="en-US" dirty="0"/>
          </a:p>
          <a:p>
            <a:r>
              <a:rPr lang="en-US" dirty="0"/>
              <a:t>Therefore, the naïve Bayesian classifier predicts </a:t>
            </a:r>
            <a:r>
              <a:rPr lang="en-US" dirty="0" smtClean="0"/>
              <a:t>“</a:t>
            </a:r>
            <a:r>
              <a:rPr lang="en-US" b="1" i="1" dirty="0" err="1" smtClean="0"/>
              <a:t>buys_computer</a:t>
            </a:r>
            <a:r>
              <a:rPr lang="en-US" b="1" i="1" dirty="0" smtClean="0"/>
              <a:t> </a:t>
            </a:r>
            <a:r>
              <a:rPr lang="en-US" b="1" i="1" dirty="0"/>
              <a:t>= </a:t>
            </a:r>
            <a:r>
              <a:rPr lang="en-US" b="1" i="1" dirty="0" smtClean="0"/>
              <a:t>yes</a:t>
            </a:r>
            <a:r>
              <a:rPr lang="en-US" i="1" dirty="0" smtClean="0"/>
              <a:t>” </a:t>
            </a:r>
            <a:r>
              <a:rPr lang="en-US" dirty="0"/>
              <a:t>for tuple </a:t>
            </a:r>
            <a:r>
              <a:rPr lang="en-US" b="1" i="1" dirty="0"/>
              <a:t>X</a:t>
            </a:r>
            <a:r>
              <a:rPr lang="en-US" dirty="0" smtClean="0"/>
              <a:t>.</a:t>
            </a:r>
            <a:endParaRPr lang="en-US" dirty="0"/>
          </a:p>
        </p:txBody>
      </p:sp>
    </p:spTree>
    <p:extLst>
      <p:ext uri="{BB962C8B-B14F-4D97-AF65-F5344CB8AC3E}">
        <p14:creationId xmlns:p14="http://schemas.microsoft.com/office/powerpoint/2010/main" val="3860152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17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34553" y="167148"/>
            <a:ext cx="8440694" cy="638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158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833" y="-45475"/>
            <a:ext cx="8365989" cy="560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60265" y="5561371"/>
            <a:ext cx="6265123" cy="114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306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27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 contrast="10000"/>
                    </a14:imgEffect>
                  </a14:imgLayer>
                </a14:imgProps>
              </a:ext>
              <a:ext uri="{28A0092B-C50C-407E-A947-70E740481C1C}">
                <a14:useLocalDpi xmlns:a14="http://schemas.microsoft.com/office/drawing/2010/main" val="0"/>
              </a:ext>
            </a:extLst>
          </a:blip>
          <a:srcRect/>
          <a:stretch>
            <a:fillRect/>
          </a:stretch>
        </p:blipFill>
        <p:spPr bwMode="auto">
          <a:xfrm>
            <a:off x="1" y="425245"/>
            <a:ext cx="8991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677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altLang="ko-KR" b="1" dirty="0">
                <a:solidFill>
                  <a:schemeClr val="accent6">
                    <a:lumMod val="50000"/>
                  </a:schemeClr>
                </a:solidFill>
                <a:ea typeface="Gulim" pitchFamily="34" charset="-127"/>
              </a:rPr>
              <a:t>Neural Networks</a:t>
            </a:r>
            <a:endParaRPr lang="en-US" b="1" dirty="0">
              <a:solidFill>
                <a:schemeClr val="accent6">
                  <a:lumMod val="50000"/>
                </a:schemeClr>
              </a:solidFill>
            </a:endParaRPr>
          </a:p>
        </p:txBody>
      </p:sp>
      <p:sp>
        <p:nvSpPr>
          <p:cNvPr id="3" name="Content Placeholder 2"/>
          <p:cNvSpPr>
            <a:spLocks noGrp="1"/>
          </p:cNvSpPr>
          <p:nvPr>
            <p:ph idx="1"/>
          </p:nvPr>
        </p:nvSpPr>
        <p:spPr>
          <a:xfrm>
            <a:off x="228600" y="1143000"/>
            <a:ext cx="8686800" cy="5410200"/>
          </a:xfrm>
        </p:spPr>
        <p:txBody>
          <a:bodyPr>
            <a:normAutofit lnSpcReduction="10000"/>
          </a:bodyPr>
          <a:lstStyle/>
          <a:p>
            <a:pPr marL="0" indent="0" algn="just">
              <a:lnSpc>
                <a:spcPct val="90000"/>
              </a:lnSpc>
              <a:buNone/>
            </a:pPr>
            <a:r>
              <a:rPr lang="en-US" altLang="ko-KR" dirty="0">
                <a:ea typeface="Gulim" pitchFamily="34" charset="-127"/>
              </a:rPr>
              <a:t>Neural Network is a set of connected INPUT/OUTPUT UNITS, where each connection has a WEIGHT associated with it. It is a case of SUPERVISED, INDUCTIVE or CLASSIFICATION learning. </a:t>
            </a:r>
          </a:p>
          <a:p>
            <a:pPr marL="0" indent="0" algn="just">
              <a:lnSpc>
                <a:spcPct val="90000"/>
              </a:lnSpc>
              <a:buNone/>
            </a:pPr>
            <a:endParaRPr lang="en-US" altLang="ko-KR" dirty="0">
              <a:ea typeface="Gulim" pitchFamily="34" charset="-127"/>
            </a:endParaRPr>
          </a:p>
          <a:p>
            <a:pPr marL="0" indent="0" algn="just">
              <a:lnSpc>
                <a:spcPct val="90000"/>
              </a:lnSpc>
              <a:buNone/>
            </a:pPr>
            <a:r>
              <a:rPr lang="en-US" altLang="ko-KR" dirty="0">
                <a:ea typeface="Gulim" pitchFamily="34" charset="-127"/>
              </a:rPr>
              <a:t>Neural Network learns by adjusting the weights so as to be able to correctly classify the training data and hence, after testing phase, to classify unknown data. Neural Network needs long time for training. Neural Network has a high tolerance to noisy and incomplete data.</a:t>
            </a:r>
            <a:endParaRPr lang="en-US" dirty="0"/>
          </a:p>
        </p:txBody>
      </p:sp>
    </p:spTree>
    <p:extLst>
      <p:ext uri="{BB962C8B-B14F-4D97-AF65-F5344CB8AC3E}">
        <p14:creationId xmlns:p14="http://schemas.microsoft.com/office/powerpoint/2010/main" val="209618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762000"/>
          </a:xfrm>
        </p:spPr>
        <p:txBody>
          <a:bodyPr>
            <a:normAutofit/>
          </a:bodyPr>
          <a:lstStyle/>
          <a:p>
            <a:r>
              <a:rPr lang="en-US" altLang="ko-KR" sz="3600" b="1" dirty="0">
                <a:solidFill>
                  <a:schemeClr val="accent6">
                    <a:lumMod val="50000"/>
                  </a:schemeClr>
                </a:solidFill>
                <a:ea typeface="Gulim" pitchFamily="34" charset="-127"/>
              </a:rPr>
              <a:t>Similarity with Biological Network</a:t>
            </a:r>
          </a:p>
        </p:txBody>
      </p:sp>
      <p:pic>
        <p:nvPicPr>
          <p:cNvPr id="5" name="Picture 3" descr="neura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168400"/>
            <a:ext cx="6019800" cy="2895600"/>
          </a:xfrm>
          <a:noFill/>
          <a:ln>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p:nvPr/>
        </p:nvSpPr>
        <p:spPr>
          <a:xfrm>
            <a:off x="228600" y="4343400"/>
            <a:ext cx="8686800" cy="2246769"/>
          </a:xfrm>
          <a:prstGeom prst="rect">
            <a:avLst/>
          </a:prstGeom>
        </p:spPr>
        <p:txBody>
          <a:bodyPr wrap="square">
            <a:spAutoFit/>
          </a:bodyPr>
          <a:lstStyle/>
          <a:p>
            <a:pPr marL="457200" indent="-457200" algn="just">
              <a:spcBef>
                <a:spcPct val="50000"/>
              </a:spcBef>
              <a:buFont typeface="Wingdings" pitchFamily="2" charset="2"/>
              <a:buChar char="v"/>
            </a:pPr>
            <a:r>
              <a:rPr lang="en-US" sz="2800" dirty="0"/>
              <a:t>Fundamental processing element of a </a:t>
            </a:r>
            <a:br>
              <a:rPr lang="en-US" sz="2800" dirty="0"/>
            </a:br>
            <a:r>
              <a:rPr lang="en-US" sz="2800" dirty="0"/>
              <a:t>neural network is a neuron</a:t>
            </a:r>
          </a:p>
          <a:p>
            <a:pPr marL="457200" indent="-457200" algn="just">
              <a:spcBef>
                <a:spcPct val="50000"/>
              </a:spcBef>
              <a:buFont typeface="Wingdings" pitchFamily="2" charset="2"/>
              <a:buChar char="v"/>
            </a:pPr>
            <a:r>
              <a:rPr lang="en-US" sz="2800" dirty="0"/>
              <a:t>A human brain has 100 billion neurons</a:t>
            </a:r>
          </a:p>
          <a:p>
            <a:pPr marL="457200" indent="-457200" algn="just">
              <a:spcBef>
                <a:spcPct val="50000"/>
              </a:spcBef>
              <a:buFont typeface="Wingdings" pitchFamily="2" charset="2"/>
              <a:buChar char="v"/>
            </a:pPr>
            <a:r>
              <a:rPr lang="en-US" sz="2800" dirty="0"/>
              <a:t>An ant brain has 250,000 neurons</a:t>
            </a:r>
          </a:p>
        </p:txBody>
      </p:sp>
    </p:spTree>
    <p:extLst>
      <p:ext uri="{BB962C8B-B14F-4D97-AF65-F5344CB8AC3E}">
        <p14:creationId xmlns:p14="http://schemas.microsoft.com/office/powerpoint/2010/main" val="404430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71600" y="304800"/>
            <a:ext cx="6705600" cy="498475"/>
          </a:xfrm>
          <a:noFill/>
          <a:ln/>
        </p:spPr>
        <p:txBody>
          <a:bodyPr lIns="92075" tIns="46038" rIns="92075" bIns="46038">
            <a:normAutofit fontScale="90000"/>
          </a:bodyPr>
          <a:lstStyle/>
          <a:p>
            <a:r>
              <a:rPr lang="en-US" b="1" dirty="0"/>
              <a:t>A  Neuron (= a Perceptron)</a:t>
            </a:r>
          </a:p>
        </p:txBody>
      </p:sp>
      <p:sp>
        <p:nvSpPr>
          <p:cNvPr id="5" name="Rectangle 3"/>
          <p:cNvSpPr txBox="1">
            <a:spLocks noChangeArrowheads="1"/>
          </p:cNvSpPr>
          <p:nvPr/>
        </p:nvSpPr>
        <p:spPr>
          <a:xfrm>
            <a:off x="381000" y="5486400"/>
            <a:ext cx="8458200" cy="1066800"/>
          </a:xfrm>
          <a:prstGeom prst="rect">
            <a:avLst/>
          </a:prstGeom>
          <a:noFill/>
          <a:ln/>
        </p:spPr>
        <p:txBody>
          <a:bodyPr vert="horz" lIns="92075" tIns="46038" rIns="92075" bIns="46038"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600" dirty="0"/>
              <a:t>The </a:t>
            </a:r>
            <a:r>
              <a:rPr lang="en-US" sz="2600" i="1" dirty="0"/>
              <a:t>n</a:t>
            </a:r>
            <a:r>
              <a:rPr lang="en-US" sz="2600" dirty="0"/>
              <a:t>-dimensional input vector </a:t>
            </a:r>
            <a:r>
              <a:rPr lang="en-US" sz="2600" i="1" dirty="0"/>
              <a:t>x</a:t>
            </a:r>
            <a:r>
              <a:rPr lang="en-US" sz="2600" dirty="0"/>
              <a:t> is mapped into  variable </a:t>
            </a:r>
            <a:r>
              <a:rPr lang="en-US" sz="2600" i="1" dirty="0"/>
              <a:t>y</a:t>
            </a:r>
            <a:r>
              <a:rPr lang="en-US" sz="2600" dirty="0"/>
              <a:t> by means of the scalar product and a nonlinear function mapping</a:t>
            </a:r>
          </a:p>
        </p:txBody>
      </p:sp>
      <p:grpSp>
        <p:nvGrpSpPr>
          <p:cNvPr id="6" name="Group 31"/>
          <p:cNvGrpSpPr>
            <a:grpSpLocks/>
          </p:cNvGrpSpPr>
          <p:nvPr/>
        </p:nvGrpSpPr>
        <p:grpSpPr bwMode="auto">
          <a:xfrm>
            <a:off x="508000" y="1371600"/>
            <a:ext cx="8188326" cy="3698875"/>
            <a:chOff x="320" y="864"/>
            <a:chExt cx="5158" cy="2330"/>
          </a:xfrm>
        </p:grpSpPr>
        <p:sp>
          <p:nvSpPr>
            <p:cNvPr id="7" name="Rectangle 32"/>
            <p:cNvSpPr>
              <a:spLocks noChangeArrowheads="1"/>
            </p:cNvSpPr>
            <p:nvPr/>
          </p:nvSpPr>
          <p:spPr bwMode="auto">
            <a:xfrm>
              <a:off x="3121" y="882"/>
              <a:ext cx="382"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3600" b="1">
                  <a:latin typeface="Symbol" pitchFamily="18" charset="2"/>
                </a:rPr>
                <a:t>m</a:t>
              </a:r>
              <a:r>
                <a:rPr lang="en-US" sz="3600" b="1" i="1" baseline="-25000">
                  <a:latin typeface="Times New Roman" pitchFamily="18" charset="0"/>
                </a:rPr>
                <a:t>k</a:t>
              </a:r>
            </a:p>
          </p:txBody>
        </p:sp>
        <p:sp>
          <p:nvSpPr>
            <p:cNvPr id="8" name="Rectangle 33"/>
            <p:cNvSpPr>
              <a:spLocks noChangeArrowheads="1"/>
            </p:cNvSpPr>
            <p:nvPr/>
          </p:nvSpPr>
          <p:spPr bwMode="auto">
            <a:xfrm>
              <a:off x="2869" y="864"/>
              <a:ext cx="233"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sz="4400" b="1">
                  <a:latin typeface="Times New Roman" pitchFamily="18" charset="0"/>
                </a:rPr>
                <a:t>-</a:t>
              </a:r>
            </a:p>
          </p:txBody>
        </p:sp>
        <p:grpSp>
          <p:nvGrpSpPr>
            <p:cNvPr id="9" name="Group 34"/>
            <p:cNvGrpSpPr>
              <a:grpSpLocks/>
            </p:cNvGrpSpPr>
            <p:nvPr/>
          </p:nvGrpSpPr>
          <p:grpSpPr bwMode="auto">
            <a:xfrm>
              <a:off x="320" y="946"/>
              <a:ext cx="5158" cy="2248"/>
              <a:chOff x="320" y="946"/>
              <a:chExt cx="5158" cy="2248"/>
            </a:xfrm>
          </p:grpSpPr>
          <p:sp>
            <p:nvSpPr>
              <p:cNvPr id="10" name="Oval 35"/>
              <p:cNvSpPr>
                <a:spLocks noChangeArrowheads="1"/>
              </p:cNvSpPr>
              <p:nvPr/>
            </p:nvSpPr>
            <p:spPr bwMode="auto">
              <a:xfrm>
                <a:off x="1217" y="1090"/>
                <a:ext cx="480" cy="1584"/>
              </a:xfrm>
              <a:prstGeom prst="ellipse">
                <a:avLst/>
              </a:pr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1" name="Oval 36"/>
              <p:cNvSpPr>
                <a:spLocks noChangeArrowheads="1"/>
              </p:cNvSpPr>
              <p:nvPr/>
            </p:nvSpPr>
            <p:spPr bwMode="auto">
              <a:xfrm>
                <a:off x="393" y="1081"/>
                <a:ext cx="478" cy="1582"/>
              </a:xfrm>
              <a:prstGeom prst="ellipse">
                <a:avLst/>
              </a:prstGeom>
              <a:solidFill>
                <a:srgbClr val="66FFFF"/>
              </a:solidFill>
              <a:ln w="12700">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2" name="Line 37"/>
              <p:cNvSpPr>
                <a:spLocks noChangeShapeType="1"/>
              </p:cNvSpPr>
              <p:nvPr/>
            </p:nvSpPr>
            <p:spPr bwMode="auto">
              <a:xfrm>
                <a:off x="2698" y="1895"/>
                <a:ext cx="681" cy="1"/>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3" name="Rectangle 38"/>
              <p:cNvSpPr>
                <a:spLocks noChangeArrowheads="1"/>
              </p:cNvSpPr>
              <p:nvPr/>
            </p:nvSpPr>
            <p:spPr bwMode="auto">
              <a:xfrm>
                <a:off x="3365" y="1653"/>
                <a:ext cx="515" cy="488"/>
              </a:xfrm>
              <a:prstGeom prst="rect">
                <a:avLst/>
              </a:prstGeom>
              <a:solidFill>
                <a:srgbClr val="00FF99"/>
              </a:solidFill>
              <a:ln w="12700">
                <a:solidFill>
                  <a:srgbClr val="00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sz="4400" b="1" i="1">
                    <a:latin typeface="Times New Roman" pitchFamily="18" charset="0"/>
                  </a:rPr>
                  <a:t>f</a:t>
                </a:r>
              </a:p>
            </p:txBody>
          </p:sp>
          <p:sp>
            <p:nvSpPr>
              <p:cNvPr id="14" name="Line 39"/>
              <p:cNvSpPr>
                <a:spLocks noChangeShapeType="1"/>
              </p:cNvSpPr>
              <p:nvPr/>
            </p:nvSpPr>
            <p:spPr bwMode="auto">
              <a:xfrm>
                <a:off x="3888" y="1905"/>
                <a:ext cx="911"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5" name="Rectangle 40"/>
              <p:cNvSpPr>
                <a:spLocks noChangeArrowheads="1"/>
              </p:cNvSpPr>
              <p:nvPr/>
            </p:nvSpPr>
            <p:spPr bwMode="auto">
              <a:xfrm>
                <a:off x="2077" y="2786"/>
                <a:ext cx="711"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weighted </a:t>
                </a:r>
              </a:p>
              <a:p>
                <a:pPr algn="ctr" eaLnBrk="0" hangingPunct="0"/>
                <a:r>
                  <a:rPr lang="en-US" b="1">
                    <a:latin typeface="Times New Roman" pitchFamily="18" charset="0"/>
                  </a:rPr>
                  <a:t>sum</a:t>
                </a:r>
              </a:p>
            </p:txBody>
          </p:sp>
          <p:sp>
            <p:nvSpPr>
              <p:cNvPr id="16" name="Rectangle 41"/>
              <p:cNvSpPr>
                <a:spLocks noChangeArrowheads="1"/>
              </p:cNvSpPr>
              <p:nvPr/>
            </p:nvSpPr>
            <p:spPr bwMode="auto">
              <a:xfrm>
                <a:off x="320" y="2786"/>
                <a:ext cx="611"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Input</a:t>
                </a:r>
              </a:p>
              <a:p>
                <a:pPr algn="ctr" eaLnBrk="0" hangingPunct="0"/>
                <a:r>
                  <a:rPr lang="en-US" b="1">
                    <a:latin typeface="Times New Roman" pitchFamily="18" charset="0"/>
                  </a:rPr>
                  <a:t>vector </a:t>
                </a:r>
                <a:r>
                  <a:rPr lang="en-US" b="1" i="1">
                    <a:latin typeface="Times New Roman" pitchFamily="18" charset="0"/>
                  </a:rPr>
                  <a:t>x</a:t>
                </a:r>
              </a:p>
            </p:txBody>
          </p:sp>
          <p:sp>
            <p:nvSpPr>
              <p:cNvPr id="17" name="Rectangle 42"/>
              <p:cNvSpPr>
                <a:spLocks noChangeArrowheads="1"/>
              </p:cNvSpPr>
              <p:nvPr/>
            </p:nvSpPr>
            <p:spPr bwMode="auto">
              <a:xfrm>
                <a:off x="4848" y="1776"/>
                <a:ext cx="6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dirty="0">
                    <a:latin typeface="Times New Roman" pitchFamily="18" charset="0"/>
                  </a:rPr>
                  <a:t>output </a:t>
                </a:r>
                <a:r>
                  <a:rPr lang="en-US" b="1" i="1" dirty="0">
                    <a:latin typeface="Times New Roman" pitchFamily="18" charset="0"/>
                  </a:rPr>
                  <a:t>y</a:t>
                </a:r>
              </a:p>
            </p:txBody>
          </p:sp>
          <p:sp>
            <p:nvSpPr>
              <p:cNvPr id="18" name="Rectangle 43"/>
              <p:cNvSpPr>
                <a:spLocks noChangeArrowheads="1"/>
              </p:cNvSpPr>
              <p:nvPr/>
            </p:nvSpPr>
            <p:spPr bwMode="auto">
              <a:xfrm>
                <a:off x="3222" y="2786"/>
                <a:ext cx="76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dirty="0">
                    <a:latin typeface="Times New Roman" pitchFamily="18" charset="0"/>
                  </a:rPr>
                  <a:t>Activation</a:t>
                </a:r>
              </a:p>
              <a:p>
                <a:pPr algn="ctr" eaLnBrk="0" hangingPunct="0"/>
                <a:r>
                  <a:rPr lang="en-US" b="1" dirty="0">
                    <a:latin typeface="Times New Roman" pitchFamily="18" charset="0"/>
                  </a:rPr>
                  <a:t>function</a:t>
                </a:r>
              </a:p>
            </p:txBody>
          </p:sp>
          <p:sp>
            <p:nvSpPr>
              <p:cNvPr id="19" name="Oval 44"/>
              <p:cNvSpPr>
                <a:spLocks noChangeArrowheads="1"/>
              </p:cNvSpPr>
              <p:nvPr/>
            </p:nvSpPr>
            <p:spPr bwMode="auto">
              <a:xfrm>
                <a:off x="2755" y="946"/>
                <a:ext cx="401" cy="402"/>
              </a:xfrm>
              <a:prstGeom prst="ellipse">
                <a:avLst/>
              </a:prstGeom>
              <a:solidFill>
                <a:srgbClr val="00FF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b="1">
                  <a:latin typeface="Times New Roman" pitchFamily="18" charset="0"/>
                </a:endParaRPr>
              </a:p>
            </p:txBody>
          </p:sp>
          <p:sp>
            <p:nvSpPr>
              <p:cNvPr id="20" name="Line 45"/>
              <p:cNvSpPr>
                <a:spLocks noChangeShapeType="1"/>
              </p:cNvSpPr>
              <p:nvPr/>
            </p:nvSpPr>
            <p:spPr bwMode="auto">
              <a:xfrm>
                <a:off x="2955" y="1350"/>
                <a:ext cx="0" cy="565"/>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1" name="Rectangle 46"/>
              <p:cNvSpPr>
                <a:spLocks noChangeArrowheads="1"/>
              </p:cNvSpPr>
              <p:nvPr/>
            </p:nvSpPr>
            <p:spPr bwMode="auto">
              <a:xfrm>
                <a:off x="1115" y="2786"/>
                <a:ext cx="63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weight</a:t>
                </a:r>
              </a:p>
              <a:p>
                <a:pPr algn="ctr" eaLnBrk="0" hangingPunct="0"/>
                <a:r>
                  <a:rPr lang="en-US" b="1">
                    <a:latin typeface="Times New Roman" pitchFamily="18" charset="0"/>
                  </a:rPr>
                  <a:t>vector </a:t>
                </a:r>
                <a:r>
                  <a:rPr lang="en-US" b="1" i="1">
                    <a:latin typeface="Times New Roman" pitchFamily="18" charset="0"/>
                  </a:rPr>
                  <a:t>w</a:t>
                </a:r>
              </a:p>
            </p:txBody>
          </p:sp>
          <p:sp>
            <p:nvSpPr>
              <p:cNvPr id="22" name="Freeform 47"/>
              <p:cNvSpPr>
                <a:spLocks/>
              </p:cNvSpPr>
              <p:nvPr/>
            </p:nvSpPr>
            <p:spPr bwMode="auto">
              <a:xfrm>
                <a:off x="2101" y="1271"/>
                <a:ext cx="568" cy="1220"/>
              </a:xfrm>
              <a:custGeom>
                <a:avLst/>
                <a:gdLst>
                  <a:gd name="T0" fmla="*/ 0 w 568"/>
                  <a:gd name="T1" fmla="*/ 0 h 1220"/>
                  <a:gd name="T2" fmla="*/ 0 w 568"/>
                  <a:gd name="T3" fmla="*/ 1219 h 1220"/>
                  <a:gd name="T4" fmla="*/ 254 w 568"/>
                  <a:gd name="T5" fmla="*/ 1219 h 1220"/>
                  <a:gd name="T6" fmla="*/ 567 w 568"/>
                  <a:gd name="T7" fmla="*/ 632 h 1220"/>
                  <a:gd name="T8" fmla="*/ 254 w 568"/>
                  <a:gd name="T9" fmla="*/ 14 h 1220"/>
                  <a:gd name="T10" fmla="*/ 0 w 568"/>
                  <a:gd name="T11" fmla="*/ 0 h 1220"/>
                </a:gdLst>
                <a:ahLst/>
                <a:cxnLst>
                  <a:cxn ang="0">
                    <a:pos x="T0" y="T1"/>
                  </a:cxn>
                  <a:cxn ang="0">
                    <a:pos x="T2" y="T3"/>
                  </a:cxn>
                  <a:cxn ang="0">
                    <a:pos x="T4" y="T5"/>
                  </a:cxn>
                  <a:cxn ang="0">
                    <a:pos x="T6" y="T7"/>
                  </a:cxn>
                  <a:cxn ang="0">
                    <a:pos x="T8" y="T9"/>
                  </a:cxn>
                  <a:cxn ang="0">
                    <a:pos x="T10" y="T11"/>
                  </a:cxn>
                </a:cxnLst>
                <a:rect l="0" t="0" r="r" b="b"/>
                <a:pathLst>
                  <a:path w="568" h="1220">
                    <a:moveTo>
                      <a:pt x="0" y="0"/>
                    </a:moveTo>
                    <a:lnTo>
                      <a:pt x="0" y="1219"/>
                    </a:lnTo>
                    <a:lnTo>
                      <a:pt x="254" y="1219"/>
                    </a:lnTo>
                    <a:lnTo>
                      <a:pt x="567" y="632"/>
                    </a:lnTo>
                    <a:lnTo>
                      <a:pt x="254" y="14"/>
                    </a:lnTo>
                    <a:lnTo>
                      <a:pt x="0" y="0"/>
                    </a:lnTo>
                  </a:path>
                </a:pathLst>
              </a:custGeom>
              <a:solidFill>
                <a:srgbClr val="99CC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3" name="Rectangle 48"/>
              <p:cNvSpPr>
                <a:spLocks noChangeArrowheads="1"/>
              </p:cNvSpPr>
              <p:nvPr/>
            </p:nvSpPr>
            <p:spPr bwMode="auto">
              <a:xfrm>
                <a:off x="2153" y="1667"/>
                <a:ext cx="32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3600" b="1">
                    <a:latin typeface="Symbol" pitchFamily="18" charset="2"/>
                  </a:rPr>
                  <a:t>å</a:t>
                </a:r>
              </a:p>
            </p:txBody>
          </p:sp>
          <p:sp>
            <p:nvSpPr>
              <p:cNvPr id="24" name="Line 49"/>
              <p:cNvSpPr>
                <a:spLocks noChangeShapeType="1"/>
              </p:cNvSpPr>
              <p:nvPr/>
            </p:nvSpPr>
            <p:spPr bwMode="auto">
              <a:xfrm>
                <a:off x="1680" y="1406"/>
                <a:ext cx="430"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5" name="Rectangle 50"/>
              <p:cNvSpPr>
                <a:spLocks noChangeArrowheads="1"/>
              </p:cNvSpPr>
              <p:nvPr/>
            </p:nvSpPr>
            <p:spPr bwMode="auto">
              <a:xfrm>
                <a:off x="1337" y="1259"/>
                <a:ext cx="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w</a:t>
                </a:r>
                <a:r>
                  <a:rPr lang="en-US" b="1" i="1" baseline="-25000">
                    <a:latin typeface="Times New Roman" pitchFamily="18" charset="0"/>
                  </a:rPr>
                  <a:t>0</a:t>
                </a:r>
              </a:p>
            </p:txBody>
          </p:sp>
          <p:sp>
            <p:nvSpPr>
              <p:cNvPr id="26" name="Line 51"/>
              <p:cNvSpPr>
                <a:spLocks noChangeShapeType="1"/>
              </p:cNvSpPr>
              <p:nvPr/>
            </p:nvSpPr>
            <p:spPr bwMode="auto">
              <a:xfrm>
                <a:off x="854" y="1406"/>
                <a:ext cx="431"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7" name="Line 52"/>
              <p:cNvSpPr>
                <a:spLocks noChangeShapeType="1"/>
              </p:cNvSpPr>
              <p:nvPr/>
            </p:nvSpPr>
            <p:spPr bwMode="auto">
              <a:xfrm>
                <a:off x="1671" y="1762"/>
                <a:ext cx="430"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8" name="Rectangle 53"/>
              <p:cNvSpPr>
                <a:spLocks noChangeArrowheads="1"/>
              </p:cNvSpPr>
              <p:nvPr/>
            </p:nvSpPr>
            <p:spPr bwMode="auto">
              <a:xfrm>
                <a:off x="1328" y="1615"/>
                <a:ext cx="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w</a:t>
                </a:r>
                <a:r>
                  <a:rPr lang="en-US" b="1" i="1" baseline="-25000">
                    <a:latin typeface="Times New Roman" pitchFamily="18" charset="0"/>
                  </a:rPr>
                  <a:t>1</a:t>
                </a:r>
              </a:p>
            </p:txBody>
          </p:sp>
          <p:sp>
            <p:nvSpPr>
              <p:cNvPr id="29" name="Line 54"/>
              <p:cNvSpPr>
                <a:spLocks noChangeShapeType="1"/>
              </p:cNvSpPr>
              <p:nvPr/>
            </p:nvSpPr>
            <p:spPr bwMode="auto">
              <a:xfrm>
                <a:off x="845" y="1762"/>
                <a:ext cx="431"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30" name="Line 55"/>
              <p:cNvSpPr>
                <a:spLocks noChangeShapeType="1"/>
              </p:cNvSpPr>
              <p:nvPr/>
            </p:nvSpPr>
            <p:spPr bwMode="auto">
              <a:xfrm>
                <a:off x="1670" y="2346"/>
                <a:ext cx="4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31" name="Rectangle 56"/>
              <p:cNvSpPr>
                <a:spLocks noChangeArrowheads="1"/>
              </p:cNvSpPr>
              <p:nvPr/>
            </p:nvSpPr>
            <p:spPr bwMode="auto">
              <a:xfrm>
                <a:off x="1324" y="2199"/>
                <a:ext cx="2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w</a:t>
                </a:r>
                <a:r>
                  <a:rPr lang="en-US" b="1" i="1" baseline="-25000">
                    <a:latin typeface="Times New Roman" pitchFamily="18" charset="0"/>
                  </a:rPr>
                  <a:t>n</a:t>
                </a:r>
              </a:p>
            </p:txBody>
          </p:sp>
          <p:sp>
            <p:nvSpPr>
              <p:cNvPr id="32" name="Line 57"/>
              <p:cNvSpPr>
                <a:spLocks noChangeShapeType="1"/>
              </p:cNvSpPr>
              <p:nvPr/>
            </p:nvSpPr>
            <p:spPr bwMode="auto">
              <a:xfrm>
                <a:off x="844" y="2346"/>
                <a:ext cx="43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33" name="Rectangle 58"/>
              <p:cNvSpPr>
                <a:spLocks noChangeArrowheads="1"/>
              </p:cNvSpPr>
              <p:nvPr/>
            </p:nvSpPr>
            <p:spPr bwMode="auto">
              <a:xfrm>
                <a:off x="484" y="1231"/>
                <a:ext cx="2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x</a:t>
                </a:r>
                <a:r>
                  <a:rPr lang="en-US" b="1" i="1" baseline="-25000">
                    <a:latin typeface="Times New Roman" pitchFamily="18" charset="0"/>
                  </a:rPr>
                  <a:t>0</a:t>
                </a:r>
              </a:p>
            </p:txBody>
          </p:sp>
          <p:sp>
            <p:nvSpPr>
              <p:cNvPr id="34" name="Rectangle 59"/>
              <p:cNvSpPr>
                <a:spLocks noChangeArrowheads="1"/>
              </p:cNvSpPr>
              <p:nvPr/>
            </p:nvSpPr>
            <p:spPr bwMode="auto">
              <a:xfrm>
                <a:off x="503" y="1606"/>
                <a:ext cx="2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x</a:t>
                </a:r>
                <a:r>
                  <a:rPr lang="en-US" b="1" i="1" baseline="-25000">
                    <a:latin typeface="Times New Roman" pitchFamily="18" charset="0"/>
                  </a:rPr>
                  <a:t>1</a:t>
                </a:r>
              </a:p>
            </p:txBody>
          </p:sp>
          <p:sp>
            <p:nvSpPr>
              <p:cNvPr id="35" name="Rectangle 60"/>
              <p:cNvSpPr>
                <a:spLocks noChangeArrowheads="1"/>
              </p:cNvSpPr>
              <p:nvPr/>
            </p:nvSpPr>
            <p:spPr bwMode="auto">
              <a:xfrm>
                <a:off x="518" y="2163"/>
                <a:ext cx="2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x</a:t>
                </a:r>
                <a:r>
                  <a:rPr lang="en-US" b="1" i="1" baseline="-25000">
                    <a:latin typeface="Times New Roman" pitchFamily="18" charset="0"/>
                  </a:rPr>
                  <a:t>n</a:t>
                </a:r>
              </a:p>
            </p:txBody>
          </p:sp>
        </p:grpSp>
      </p:grpSp>
      <p:graphicFrame>
        <p:nvGraphicFramePr>
          <p:cNvPr id="2" name="Object 1"/>
          <p:cNvGraphicFramePr>
            <a:graphicFrameLocks noChangeAspect="1"/>
          </p:cNvGraphicFramePr>
          <p:nvPr>
            <p:extLst>
              <p:ext uri="{D42A27DB-BD31-4B8C-83A1-F6EECF244321}">
                <p14:modId xmlns:p14="http://schemas.microsoft.com/office/powerpoint/2010/main" val="2434410204"/>
              </p:ext>
            </p:extLst>
          </p:nvPr>
        </p:nvGraphicFramePr>
        <p:xfrm>
          <a:off x="6858000" y="3657600"/>
          <a:ext cx="2057400" cy="990600"/>
        </p:xfrm>
        <a:graphic>
          <a:graphicData uri="http://schemas.openxmlformats.org/presentationml/2006/ole">
            <mc:AlternateContent xmlns:mc="http://schemas.openxmlformats.org/markup-compatibility/2006">
              <mc:Choice xmlns:v="urn:schemas-microsoft-com:vml" Requires="v">
                <p:oleObj spid="_x0000_s12495" name="Equation" r:id="rId3" imgW="1371600" imgH="660400" progId="Equation.3">
                  <p:embed/>
                </p:oleObj>
              </mc:Choice>
              <mc:Fallback>
                <p:oleObj name="Equation" r:id="rId3" imgW="1371600" imgH="660400" progId="Equation.3">
                  <p:embed/>
                  <p:pic>
                    <p:nvPicPr>
                      <p:cNvPr id="0" name="Picture 1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657600"/>
                        <a:ext cx="20574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320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685800" y="76200"/>
            <a:ext cx="7772400" cy="1143000"/>
          </a:xfrm>
        </p:spPr>
        <p:txBody>
          <a:bodyPr/>
          <a:lstStyle/>
          <a:p>
            <a:r>
              <a:rPr lang="en-US" b="1" dirty="0">
                <a:solidFill>
                  <a:schemeClr val="accent6">
                    <a:lumMod val="50000"/>
                  </a:schemeClr>
                </a:solidFill>
              </a:rPr>
              <a:t>Perceptron</a:t>
            </a:r>
          </a:p>
        </p:txBody>
      </p:sp>
      <p:graphicFrame>
        <p:nvGraphicFramePr>
          <p:cNvPr id="5" name="Object 1090"/>
          <p:cNvGraphicFramePr>
            <a:graphicFrameLocks noChangeAspect="1"/>
          </p:cNvGraphicFramePr>
          <p:nvPr/>
        </p:nvGraphicFramePr>
        <p:xfrm>
          <a:off x="1600200" y="5638800"/>
          <a:ext cx="5924550" cy="914400"/>
        </p:xfrm>
        <a:graphic>
          <a:graphicData uri="http://schemas.openxmlformats.org/presentationml/2006/ole">
            <mc:AlternateContent xmlns:mc="http://schemas.openxmlformats.org/markup-compatibility/2006">
              <mc:Choice xmlns:v="urn:schemas-microsoft-com:vml" Requires="v">
                <p:oleObj spid="_x0000_s10508" name="Equation" r:id="rId3" imgW="2489200" imgH="457200" progId="Equation.3">
                  <p:embed/>
                </p:oleObj>
              </mc:Choice>
              <mc:Fallback>
                <p:oleObj name="Equation" r:id="rId3" imgW="2489200" imgH="457200" progId="Equation.3">
                  <p:embed/>
                  <p:pic>
                    <p:nvPicPr>
                      <p:cNvPr id="0" name="Picture 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638800"/>
                        <a:ext cx="5924550" cy="914400"/>
                      </a:xfrm>
                      <a:prstGeom prst="rect">
                        <a:avLst/>
                      </a:prstGeom>
                      <a:solidFill>
                        <a:srgbClr val="CCECFF"/>
                      </a:solidFill>
                    </p:spPr>
                  </p:pic>
                </p:oleObj>
              </mc:Fallback>
            </mc:AlternateContent>
          </a:graphicData>
        </a:graphic>
      </p:graphicFrame>
      <p:sp>
        <p:nvSpPr>
          <p:cNvPr id="6" name="Text Box 1073"/>
          <p:cNvSpPr txBox="1">
            <a:spLocks noChangeArrowheads="1"/>
          </p:cNvSpPr>
          <p:nvPr/>
        </p:nvSpPr>
        <p:spPr bwMode="auto">
          <a:xfrm>
            <a:off x="4038600" y="35052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5400">
                <a:solidFill>
                  <a:schemeClr val="tx2"/>
                </a:solidFill>
                <a:latin typeface="Times New Roman" pitchFamily="18" charset="0"/>
              </a:rPr>
              <a:t>...</a:t>
            </a:r>
          </a:p>
        </p:txBody>
      </p:sp>
      <p:grpSp>
        <p:nvGrpSpPr>
          <p:cNvPr id="7" name="Group 1103"/>
          <p:cNvGrpSpPr>
            <a:grpSpLocks/>
          </p:cNvGrpSpPr>
          <p:nvPr/>
        </p:nvGrpSpPr>
        <p:grpSpPr bwMode="auto">
          <a:xfrm>
            <a:off x="1447800" y="1219200"/>
            <a:ext cx="5175250" cy="4038600"/>
            <a:chOff x="912" y="768"/>
            <a:chExt cx="3260" cy="2544"/>
          </a:xfrm>
        </p:grpSpPr>
        <p:sp>
          <p:nvSpPr>
            <p:cNvPr id="8" name="Line 1040"/>
            <p:cNvSpPr>
              <a:spLocks noChangeShapeType="1"/>
            </p:cNvSpPr>
            <p:nvPr/>
          </p:nvSpPr>
          <p:spPr bwMode="auto">
            <a:xfrm flipH="1" flipV="1">
              <a:off x="1152" y="1776"/>
              <a:ext cx="432"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Group 1091"/>
            <p:cNvGrpSpPr>
              <a:grpSpLocks/>
            </p:cNvGrpSpPr>
            <p:nvPr/>
          </p:nvGrpSpPr>
          <p:grpSpPr bwMode="auto">
            <a:xfrm>
              <a:off x="1392" y="2553"/>
              <a:ext cx="2780" cy="759"/>
              <a:chOff x="1392" y="2505"/>
              <a:chExt cx="2780" cy="759"/>
            </a:xfrm>
          </p:grpSpPr>
          <p:sp>
            <p:nvSpPr>
              <p:cNvPr id="18" name="Oval 1034"/>
              <p:cNvSpPr>
                <a:spLocks noChangeArrowheads="1"/>
              </p:cNvSpPr>
              <p:nvPr/>
            </p:nvSpPr>
            <p:spPr bwMode="auto">
              <a:xfrm>
                <a:off x="1536" y="2784"/>
                <a:ext cx="96" cy="144"/>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035"/>
              <p:cNvSpPr>
                <a:spLocks noChangeArrowheads="1"/>
              </p:cNvSpPr>
              <p:nvPr/>
            </p:nvSpPr>
            <p:spPr bwMode="auto">
              <a:xfrm>
                <a:off x="2064" y="2784"/>
                <a:ext cx="96" cy="144"/>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036"/>
              <p:cNvSpPr>
                <a:spLocks noChangeArrowheads="1"/>
              </p:cNvSpPr>
              <p:nvPr/>
            </p:nvSpPr>
            <p:spPr bwMode="auto">
              <a:xfrm>
                <a:off x="3936" y="2784"/>
                <a:ext cx="96" cy="144"/>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037"/>
              <p:cNvSpPr>
                <a:spLocks noChangeArrowheads="1"/>
              </p:cNvSpPr>
              <p:nvPr/>
            </p:nvSpPr>
            <p:spPr bwMode="auto">
              <a:xfrm>
                <a:off x="3312" y="2784"/>
                <a:ext cx="96" cy="144"/>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1038"/>
              <p:cNvSpPr txBox="1">
                <a:spLocks noChangeArrowheads="1"/>
              </p:cNvSpPr>
              <p:nvPr/>
            </p:nvSpPr>
            <p:spPr bwMode="auto">
              <a:xfrm>
                <a:off x="2544" y="2505"/>
                <a:ext cx="43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4800">
                    <a:solidFill>
                      <a:schemeClr val="tx1"/>
                    </a:solidFill>
                    <a:latin typeface="Times New Roman" pitchFamily="18" charset="0"/>
                  </a:rPr>
                  <a:t>...</a:t>
                </a:r>
              </a:p>
            </p:txBody>
          </p:sp>
          <p:sp>
            <p:nvSpPr>
              <p:cNvPr id="23" name="Text Box 1050"/>
              <p:cNvSpPr txBox="1">
                <a:spLocks noChangeArrowheads="1"/>
              </p:cNvSpPr>
              <p:nvPr/>
            </p:nvSpPr>
            <p:spPr bwMode="auto">
              <a:xfrm>
                <a:off x="1392" y="2976"/>
                <a:ext cx="28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1"/>
                    </a:solidFill>
                    <a:latin typeface="Times New Roman" pitchFamily="18" charset="0"/>
                  </a:rPr>
                  <a:t>x</a:t>
                </a:r>
                <a:r>
                  <a:rPr lang="en-US" sz="1800">
                    <a:solidFill>
                      <a:schemeClr val="tx1"/>
                    </a:solidFill>
                    <a:latin typeface="Times New Roman" pitchFamily="18" charset="0"/>
                  </a:rPr>
                  <a:t>1</a:t>
                </a:r>
                <a:endParaRPr lang="en-US">
                  <a:solidFill>
                    <a:schemeClr val="tx1"/>
                  </a:solidFill>
                  <a:latin typeface="Times New Roman" pitchFamily="18" charset="0"/>
                </a:endParaRPr>
              </a:p>
            </p:txBody>
          </p:sp>
          <p:sp>
            <p:nvSpPr>
              <p:cNvPr id="24" name="Text Box 1051"/>
              <p:cNvSpPr txBox="1">
                <a:spLocks noChangeArrowheads="1"/>
              </p:cNvSpPr>
              <p:nvPr/>
            </p:nvSpPr>
            <p:spPr bwMode="auto">
              <a:xfrm>
                <a:off x="1968" y="2976"/>
                <a:ext cx="28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1"/>
                    </a:solidFill>
                    <a:latin typeface="Times New Roman" pitchFamily="18" charset="0"/>
                  </a:rPr>
                  <a:t>x</a:t>
                </a:r>
                <a:r>
                  <a:rPr lang="en-US" sz="1800">
                    <a:solidFill>
                      <a:schemeClr val="tx1"/>
                    </a:solidFill>
                    <a:latin typeface="Times New Roman" pitchFamily="18" charset="0"/>
                  </a:rPr>
                  <a:t>2</a:t>
                </a:r>
                <a:endParaRPr lang="en-US">
                  <a:solidFill>
                    <a:schemeClr val="tx1"/>
                  </a:solidFill>
                  <a:latin typeface="Times New Roman" pitchFamily="18" charset="0"/>
                </a:endParaRPr>
              </a:p>
            </p:txBody>
          </p:sp>
          <p:sp>
            <p:nvSpPr>
              <p:cNvPr id="25" name="Text Box 1052"/>
              <p:cNvSpPr txBox="1">
                <a:spLocks noChangeArrowheads="1"/>
              </p:cNvSpPr>
              <p:nvPr/>
            </p:nvSpPr>
            <p:spPr bwMode="auto">
              <a:xfrm>
                <a:off x="3264" y="2976"/>
                <a:ext cx="40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1"/>
                    </a:solidFill>
                    <a:latin typeface="Times New Roman" pitchFamily="18" charset="0"/>
                  </a:rPr>
                  <a:t>x</a:t>
                </a:r>
                <a:r>
                  <a:rPr lang="en-US" sz="1800">
                    <a:solidFill>
                      <a:schemeClr val="tx1"/>
                    </a:solidFill>
                    <a:latin typeface="Times New Roman" pitchFamily="18" charset="0"/>
                  </a:rPr>
                  <a:t>n-1</a:t>
                </a:r>
                <a:endParaRPr lang="en-US">
                  <a:solidFill>
                    <a:schemeClr val="tx1"/>
                  </a:solidFill>
                  <a:latin typeface="Times New Roman" pitchFamily="18" charset="0"/>
                </a:endParaRPr>
              </a:p>
            </p:txBody>
          </p:sp>
          <p:sp>
            <p:nvSpPr>
              <p:cNvPr id="26" name="Text Box 1053"/>
              <p:cNvSpPr txBox="1">
                <a:spLocks noChangeArrowheads="1"/>
              </p:cNvSpPr>
              <p:nvPr/>
            </p:nvSpPr>
            <p:spPr bwMode="auto">
              <a:xfrm>
                <a:off x="3888" y="2976"/>
                <a:ext cx="28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1"/>
                    </a:solidFill>
                    <a:latin typeface="Times New Roman" pitchFamily="18" charset="0"/>
                  </a:rPr>
                  <a:t>x</a:t>
                </a:r>
                <a:r>
                  <a:rPr lang="en-US" sz="1800">
                    <a:solidFill>
                      <a:schemeClr val="tx1"/>
                    </a:solidFill>
                    <a:latin typeface="Times New Roman" pitchFamily="18" charset="0"/>
                  </a:rPr>
                  <a:t>n</a:t>
                </a:r>
                <a:endParaRPr lang="en-US">
                  <a:solidFill>
                    <a:schemeClr val="tx1"/>
                  </a:solidFill>
                  <a:latin typeface="Times New Roman" pitchFamily="18" charset="0"/>
                </a:endParaRPr>
              </a:p>
            </p:txBody>
          </p:sp>
        </p:grpSp>
        <p:sp>
          <p:nvSpPr>
            <p:cNvPr id="10" name="Line 1065"/>
            <p:cNvSpPr>
              <a:spLocks noChangeShapeType="1"/>
            </p:cNvSpPr>
            <p:nvPr/>
          </p:nvSpPr>
          <p:spPr bwMode="auto">
            <a:xfrm flipH="1" flipV="1">
              <a:off x="1248" y="1728"/>
              <a:ext cx="2736" cy="1104"/>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1102"/>
            <p:cNvGrpSpPr>
              <a:grpSpLocks/>
            </p:cNvGrpSpPr>
            <p:nvPr/>
          </p:nvGrpSpPr>
          <p:grpSpPr bwMode="auto">
            <a:xfrm>
              <a:off x="912" y="768"/>
              <a:ext cx="432" cy="1008"/>
              <a:chOff x="912" y="768"/>
              <a:chExt cx="432" cy="1008"/>
            </a:xfrm>
          </p:grpSpPr>
          <p:sp>
            <p:nvSpPr>
              <p:cNvPr id="14" name="Oval 1027"/>
              <p:cNvSpPr>
                <a:spLocks noChangeArrowheads="1"/>
              </p:cNvSpPr>
              <p:nvPr/>
            </p:nvSpPr>
            <p:spPr bwMode="auto">
              <a:xfrm>
                <a:off x="912" y="1344"/>
                <a:ext cx="432" cy="432"/>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75"/>
              <p:cNvSpPr>
                <a:spLocks noChangeShapeType="1"/>
              </p:cNvSpPr>
              <p:nvPr/>
            </p:nvSpPr>
            <p:spPr bwMode="auto">
              <a:xfrm flipV="1">
                <a:off x="1104" y="1056"/>
                <a:ext cx="0" cy="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079"/>
              <p:cNvSpPr txBox="1">
                <a:spLocks noChangeArrowheads="1"/>
              </p:cNvSpPr>
              <p:nvPr/>
            </p:nvSpPr>
            <p:spPr bwMode="auto">
              <a:xfrm>
                <a:off x="960" y="768"/>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y</a:t>
                </a:r>
                <a:r>
                  <a:rPr lang="en-US" sz="1800">
                    <a:solidFill>
                      <a:schemeClr val="tx2"/>
                    </a:solidFill>
                    <a:latin typeface="Times New Roman" pitchFamily="18" charset="0"/>
                  </a:rPr>
                  <a:t>1</a:t>
                </a:r>
                <a:endParaRPr lang="en-US">
                  <a:solidFill>
                    <a:schemeClr val="tx2"/>
                  </a:solidFill>
                  <a:latin typeface="Times New Roman" pitchFamily="18" charset="0"/>
                </a:endParaRPr>
              </a:p>
            </p:txBody>
          </p:sp>
          <p:sp>
            <p:nvSpPr>
              <p:cNvPr id="17" name="Text Box 1084"/>
              <p:cNvSpPr txBox="1">
                <a:spLocks noChangeArrowheads="1"/>
              </p:cNvSpPr>
              <p:nvPr/>
            </p:nvSpPr>
            <p:spPr bwMode="auto">
              <a:xfrm>
                <a:off x="1008" y="140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1</a:t>
                </a:r>
              </a:p>
            </p:txBody>
          </p:sp>
        </p:grpSp>
        <p:sp>
          <p:nvSpPr>
            <p:cNvPr id="12" name="Line 1099"/>
            <p:cNvSpPr>
              <a:spLocks noChangeShapeType="1"/>
            </p:cNvSpPr>
            <p:nvPr/>
          </p:nvSpPr>
          <p:spPr bwMode="auto">
            <a:xfrm flipH="1" flipV="1">
              <a:off x="1200" y="1776"/>
              <a:ext cx="864"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00"/>
            <p:cNvSpPr>
              <a:spLocks noChangeShapeType="1"/>
            </p:cNvSpPr>
            <p:nvPr/>
          </p:nvSpPr>
          <p:spPr bwMode="auto">
            <a:xfrm flipH="1" flipV="1">
              <a:off x="1248" y="1776"/>
              <a:ext cx="2112"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1107"/>
          <p:cNvGrpSpPr>
            <a:grpSpLocks/>
          </p:cNvGrpSpPr>
          <p:nvPr/>
        </p:nvGrpSpPr>
        <p:grpSpPr bwMode="auto">
          <a:xfrm>
            <a:off x="1600200" y="3048000"/>
            <a:ext cx="3124200" cy="1076325"/>
            <a:chOff x="1008" y="1920"/>
            <a:chExt cx="1968" cy="678"/>
          </a:xfrm>
        </p:grpSpPr>
        <p:sp>
          <p:nvSpPr>
            <p:cNvPr id="28" name="Text Box 1056"/>
            <p:cNvSpPr txBox="1">
              <a:spLocks noChangeArrowheads="1"/>
            </p:cNvSpPr>
            <p:nvPr/>
          </p:nvSpPr>
          <p:spPr bwMode="auto">
            <a:xfrm>
              <a:off x="1008" y="1920"/>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1,1</a:t>
              </a:r>
              <a:endParaRPr lang="en-US">
                <a:solidFill>
                  <a:schemeClr val="bg2"/>
                </a:solidFill>
                <a:latin typeface="Times New Roman" pitchFamily="18" charset="0"/>
              </a:endParaRPr>
            </a:p>
          </p:txBody>
        </p:sp>
        <p:sp>
          <p:nvSpPr>
            <p:cNvPr id="29" name="Text Box 1071"/>
            <p:cNvSpPr txBox="1">
              <a:spLocks noChangeArrowheads="1"/>
            </p:cNvSpPr>
            <p:nvPr/>
          </p:nvSpPr>
          <p:spPr bwMode="auto">
            <a:xfrm>
              <a:off x="1920" y="1920"/>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1,n</a:t>
              </a:r>
              <a:endParaRPr lang="en-US">
                <a:solidFill>
                  <a:schemeClr val="bg2"/>
                </a:solidFill>
                <a:latin typeface="Times New Roman" pitchFamily="18" charset="0"/>
              </a:endParaRPr>
            </a:p>
          </p:txBody>
        </p:sp>
        <p:sp>
          <p:nvSpPr>
            <p:cNvPr id="30" name="Text Box 1105"/>
            <p:cNvSpPr txBox="1">
              <a:spLocks noChangeArrowheads="1"/>
            </p:cNvSpPr>
            <p:nvPr/>
          </p:nvSpPr>
          <p:spPr bwMode="auto">
            <a:xfrm>
              <a:off x="1632" y="2298"/>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1,2</a:t>
              </a:r>
              <a:endParaRPr lang="en-US">
                <a:solidFill>
                  <a:schemeClr val="bg2"/>
                </a:solidFill>
                <a:latin typeface="Times New Roman" pitchFamily="18" charset="0"/>
              </a:endParaRPr>
            </a:p>
          </p:txBody>
        </p:sp>
        <p:sp>
          <p:nvSpPr>
            <p:cNvPr id="31" name="Text Box 1106"/>
            <p:cNvSpPr txBox="1">
              <a:spLocks noChangeArrowheads="1"/>
            </p:cNvSpPr>
            <p:nvPr/>
          </p:nvSpPr>
          <p:spPr bwMode="auto">
            <a:xfrm>
              <a:off x="2352" y="2304"/>
              <a:ext cx="624"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1,n-1</a:t>
              </a:r>
              <a:endParaRPr lang="en-US">
                <a:solidFill>
                  <a:schemeClr val="bg2"/>
                </a:solidFill>
                <a:latin typeface="Times New Roman" pitchFamily="18" charset="0"/>
              </a:endParaRPr>
            </a:p>
          </p:txBody>
        </p:sp>
      </p:grpSp>
      <p:grpSp>
        <p:nvGrpSpPr>
          <p:cNvPr id="32" name="Group 1097"/>
          <p:cNvGrpSpPr>
            <a:grpSpLocks/>
          </p:cNvGrpSpPr>
          <p:nvPr/>
        </p:nvGrpSpPr>
        <p:grpSpPr bwMode="auto">
          <a:xfrm>
            <a:off x="2286000" y="1219200"/>
            <a:ext cx="5181600" cy="3276600"/>
            <a:chOff x="1440" y="720"/>
            <a:chExt cx="3264" cy="2064"/>
          </a:xfrm>
        </p:grpSpPr>
        <p:sp>
          <p:nvSpPr>
            <p:cNvPr id="33" name="Text Box 1039"/>
            <p:cNvSpPr txBox="1">
              <a:spLocks noChangeArrowheads="1"/>
            </p:cNvSpPr>
            <p:nvPr/>
          </p:nvSpPr>
          <p:spPr bwMode="auto">
            <a:xfrm>
              <a:off x="2544" y="1008"/>
              <a:ext cx="57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6000">
                  <a:solidFill>
                    <a:schemeClr val="tx2"/>
                  </a:solidFill>
                  <a:latin typeface="Times New Roman" pitchFamily="18" charset="0"/>
                </a:rPr>
                <a:t>...</a:t>
              </a:r>
            </a:p>
          </p:txBody>
        </p:sp>
        <p:grpSp>
          <p:nvGrpSpPr>
            <p:cNvPr id="34" name="Group 1095"/>
            <p:cNvGrpSpPr>
              <a:grpSpLocks/>
            </p:cNvGrpSpPr>
            <p:nvPr/>
          </p:nvGrpSpPr>
          <p:grpSpPr bwMode="auto">
            <a:xfrm>
              <a:off x="1440" y="720"/>
              <a:ext cx="3264" cy="2064"/>
              <a:chOff x="1440" y="720"/>
              <a:chExt cx="3264" cy="2064"/>
            </a:xfrm>
          </p:grpSpPr>
          <p:sp>
            <p:nvSpPr>
              <p:cNvPr id="35" name="Line 1041"/>
              <p:cNvSpPr>
                <a:spLocks noChangeShapeType="1"/>
              </p:cNvSpPr>
              <p:nvPr/>
            </p:nvSpPr>
            <p:spPr bwMode="auto">
              <a:xfrm flipV="1">
                <a:off x="1584" y="1728"/>
                <a:ext cx="48"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069"/>
              <p:cNvSpPr txBox="1">
                <a:spLocks noChangeArrowheads="1"/>
              </p:cNvSpPr>
              <p:nvPr/>
            </p:nvSpPr>
            <p:spPr bwMode="auto">
              <a:xfrm>
                <a:off x="3456" y="2016"/>
                <a:ext cx="57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5400">
                    <a:solidFill>
                      <a:schemeClr val="tx2"/>
                    </a:solidFill>
                    <a:latin typeface="Times New Roman" pitchFamily="18" charset="0"/>
                  </a:rPr>
                  <a:t>...</a:t>
                </a:r>
              </a:p>
            </p:txBody>
          </p:sp>
          <p:sp>
            <p:nvSpPr>
              <p:cNvPr id="37" name="Text Box 1072"/>
              <p:cNvSpPr txBox="1">
                <a:spLocks noChangeArrowheads="1"/>
              </p:cNvSpPr>
              <p:nvPr/>
            </p:nvSpPr>
            <p:spPr bwMode="auto">
              <a:xfrm>
                <a:off x="2016" y="1968"/>
                <a:ext cx="57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5400" dirty="0">
                    <a:solidFill>
                      <a:schemeClr val="tx2"/>
                    </a:solidFill>
                    <a:latin typeface="Times New Roman" pitchFamily="18" charset="0"/>
                  </a:rPr>
                  <a:t>...</a:t>
                </a:r>
              </a:p>
            </p:txBody>
          </p:sp>
          <p:grpSp>
            <p:nvGrpSpPr>
              <p:cNvPr id="38" name="Group 1094"/>
              <p:cNvGrpSpPr>
                <a:grpSpLocks/>
              </p:cNvGrpSpPr>
              <p:nvPr/>
            </p:nvGrpSpPr>
            <p:grpSpPr bwMode="auto">
              <a:xfrm>
                <a:off x="1440" y="720"/>
                <a:ext cx="3264" cy="2064"/>
                <a:chOff x="1440" y="720"/>
                <a:chExt cx="3264" cy="2064"/>
              </a:xfrm>
            </p:grpSpPr>
            <p:sp>
              <p:nvSpPr>
                <p:cNvPr id="39" name="Oval 1028"/>
                <p:cNvSpPr>
                  <a:spLocks noChangeArrowheads="1"/>
                </p:cNvSpPr>
                <p:nvPr/>
              </p:nvSpPr>
              <p:spPr bwMode="auto">
                <a:xfrm>
                  <a:off x="1440" y="1296"/>
                  <a:ext cx="432" cy="432"/>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029"/>
                <p:cNvSpPr>
                  <a:spLocks noChangeArrowheads="1"/>
                </p:cNvSpPr>
                <p:nvPr/>
              </p:nvSpPr>
              <p:spPr bwMode="auto">
                <a:xfrm>
                  <a:off x="3600" y="1296"/>
                  <a:ext cx="432" cy="432"/>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031"/>
                <p:cNvSpPr>
                  <a:spLocks noChangeArrowheads="1"/>
                </p:cNvSpPr>
                <p:nvPr/>
              </p:nvSpPr>
              <p:spPr bwMode="auto">
                <a:xfrm>
                  <a:off x="4272" y="1296"/>
                  <a:ext cx="432" cy="432"/>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043"/>
                <p:cNvSpPr>
                  <a:spLocks noChangeShapeType="1"/>
                </p:cNvSpPr>
                <p:nvPr/>
              </p:nvSpPr>
              <p:spPr bwMode="auto">
                <a:xfrm flipV="1">
                  <a:off x="1584" y="1728"/>
                  <a:ext cx="2784"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044"/>
                <p:cNvSpPr>
                  <a:spLocks noChangeShapeType="1"/>
                </p:cNvSpPr>
                <p:nvPr/>
              </p:nvSpPr>
              <p:spPr bwMode="auto">
                <a:xfrm flipV="1">
                  <a:off x="1584" y="1680"/>
                  <a:ext cx="2112" cy="1104"/>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060"/>
                <p:cNvSpPr>
                  <a:spLocks noChangeShapeType="1"/>
                </p:cNvSpPr>
                <p:nvPr/>
              </p:nvSpPr>
              <p:spPr bwMode="auto">
                <a:xfrm flipV="1">
                  <a:off x="3984" y="1728"/>
                  <a:ext cx="432"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076"/>
                <p:cNvSpPr>
                  <a:spLocks noChangeShapeType="1"/>
                </p:cNvSpPr>
                <p:nvPr/>
              </p:nvSpPr>
              <p:spPr bwMode="auto">
                <a:xfrm flipV="1">
                  <a:off x="1632" y="1008"/>
                  <a:ext cx="0" cy="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077"/>
                <p:cNvSpPr>
                  <a:spLocks noChangeShapeType="1"/>
                </p:cNvSpPr>
                <p:nvPr/>
              </p:nvSpPr>
              <p:spPr bwMode="auto">
                <a:xfrm flipV="1">
                  <a:off x="3792" y="1008"/>
                  <a:ext cx="0" cy="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078"/>
                <p:cNvSpPr>
                  <a:spLocks noChangeShapeType="1"/>
                </p:cNvSpPr>
                <p:nvPr/>
              </p:nvSpPr>
              <p:spPr bwMode="auto">
                <a:xfrm flipV="1">
                  <a:off x="4464" y="1008"/>
                  <a:ext cx="0" cy="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1080"/>
                <p:cNvSpPr txBox="1">
                  <a:spLocks noChangeArrowheads="1"/>
                </p:cNvSpPr>
                <p:nvPr/>
              </p:nvSpPr>
              <p:spPr bwMode="auto">
                <a:xfrm>
                  <a:off x="1536" y="720"/>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y</a:t>
                  </a:r>
                  <a:r>
                    <a:rPr lang="en-US" sz="1800">
                      <a:solidFill>
                        <a:schemeClr val="tx2"/>
                      </a:solidFill>
                      <a:latin typeface="Times New Roman" pitchFamily="18" charset="0"/>
                    </a:rPr>
                    <a:t>2</a:t>
                  </a:r>
                  <a:endParaRPr lang="en-US">
                    <a:solidFill>
                      <a:schemeClr val="tx2"/>
                    </a:solidFill>
                    <a:latin typeface="Times New Roman" pitchFamily="18" charset="0"/>
                  </a:endParaRPr>
                </a:p>
              </p:txBody>
            </p:sp>
            <p:sp>
              <p:nvSpPr>
                <p:cNvPr id="49" name="Text Box 1081"/>
                <p:cNvSpPr txBox="1">
                  <a:spLocks noChangeArrowheads="1"/>
                </p:cNvSpPr>
                <p:nvPr/>
              </p:nvSpPr>
              <p:spPr bwMode="auto">
                <a:xfrm>
                  <a:off x="3532" y="72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y</a:t>
                  </a:r>
                  <a:r>
                    <a:rPr lang="en-US" sz="1800">
                      <a:solidFill>
                        <a:schemeClr val="tx2"/>
                      </a:solidFill>
                      <a:latin typeface="Times New Roman" pitchFamily="18" charset="0"/>
                    </a:rPr>
                    <a:t>p-1</a:t>
                  </a:r>
                  <a:endParaRPr lang="en-US">
                    <a:solidFill>
                      <a:schemeClr val="tx2"/>
                    </a:solidFill>
                    <a:latin typeface="Times New Roman" pitchFamily="18" charset="0"/>
                  </a:endParaRPr>
                </a:p>
              </p:txBody>
            </p:sp>
            <p:sp>
              <p:nvSpPr>
                <p:cNvPr id="50" name="Text Box 1082"/>
                <p:cNvSpPr txBox="1">
                  <a:spLocks noChangeArrowheads="1"/>
                </p:cNvSpPr>
                <p:nvPr/>
              </p:nvSpPr>
              <p:spPr bwMode="auto">
                <a:xfrm>
                  <a:off x="4368" y="720"/>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y</a:t>
                  </a:r>
                  <a:r>
                    <a:rPr lang="en-US" sz="1800">
                      <a:solidFill>
                        <a:schemeClr val="tx2"/>
                      </a:solidFill>
                      <a:latin typeface="Times New Roman" pitchFamily="18" charset="0"/>
                    </a:rPr>
                    <a:t>p</a:t>
                  </a:r>
                  <a:endParaRPr lang="en-US">
                    <a:solidFill>
                      <a:schemeClr val="tx2"/>
                    </a:solidFill>
                    <a:latin typeface="Times New Roman" pitchFamily="18" charset="0"/>
                  </a:endParaRPr>
                </a:p>
              </p:txBody>
            </p:sp>
            <p:sp>
              <p:nvSpPr>
                <p:cNvPr id="51" name="Text Box 1085"/>
                <p:cNvSpPr txBox="1">
                  <a:spLocks noChangeArrowheads="1"/>
                </p:cNvSpPr>
                <p:nvPr/>
              </p:nvSpPr>
              <p:spPr bwMode="auto">
                <a:xfrm>
                  <a:off x="1536" y="13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2</a:t>
                  </a:r>
                </a:p>
              </p:txBody>
            </p:sp>
            <p:sp>
              <p:nvSpPr>
                <p:cNvPr id="52" name="Text Box 1086"/>
                <p:cNvSpPr txBox="1">
                  <a:spLocks noChangeArrowheads="1"/>
                </p:cNvSpPr>
                <p:nvPr/>
              </p:nvSpPr>
              <p:spPr bwMode="auto">
                <a:xfrm>
                  <a:off x="3660" y="135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p-1</a:t>
                  </a:r>
                </a:p>
              </p:txBody>
            </p:sp>
            <p:sp>
              <p:nvSpPr>
                <p:cNvPr id="53" name="Text Box 1087"/>
                <p:cNvSpPr txBox="1">
                  <a:spLocks noChangeArrowheads="1"/>
                </p:cNvSpPr>
                <p:nvPr/>
              </p:nvSpPr>
              <p:spPr bwMode="auto">
                <a:xfrm>
                  <a:off x="4396" y="13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p</a:t>
                  </a:r>
                </a:p>
              </p:txBody>
            </p:sp>
          </p:grpSp>
        </p:grpSp>
      </p:grpSp>
      <p:grpSp>
        <p:nvGrpSpPr>
          <p:cNvPr id="54" name="Group 1104"/>
          <p:cNvGrpSpPr>
            <a:grpSpLocks/>
          </p:cNvGrpSpPr>
          <p:nvPr/>
        </p:nvGrpSpPr>
        <p:grpSpPr bwMode="auto">
          <a:xfrm>
            <a:off x="2209800" y="2743200"/>
            <a:ext cx="4953000" cy="1381125"/>
            <a:chOff x="1392" y="1728"/>
            <a:chExt cx="3120" cy="870"/>
          </a:xfrm>
        </p:grpSpPr>
        <p:sp>
          <p:nvSpPr>
            <p:cNvPr id="55" name="Text Box 1049"/>
            <p:cNvSpPr txBox="1">
              <a:spLocks noChangeArrowheads="1"/>
            </p:cNvSpPr>
            <p:nvPr/>
          </p:nvSpPr>
          <p:spPr bwMode="auto">
            <a:xfrm>
              <a:off x="3456" y="1914"/>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p,1</a:t>
              </a:r>
              <a:endParaRPr lang="en-US">
                <a:solidFill>
                  <a:schemeClr val="bg2"/>
                </a:solidFill>
                <a:latin typeface="Times New Roman" pitchFamily="18" charset="0"/>
              </a:endParaRPr>
            </a:p>
          </p:txBody>
        </p:sp>
        <p:sp>
          <p:nvSpPr>
            <p:cNvPr id="56" name="Text Box 1058"/>
            <p:cNvSpPr txBox="1">
              <a:spLocks noChangeArrowheads="1"/>
            </p:cNvSpPr>
            <p:nvPr/>
          </p:nvSpPr>
          <p:spPr bwMode="auto">
            <a:xfrm>
              <a:off x="2784" y="1728"/>
              <a:ext cx="576"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p-1,1</a:t>
              </a:r>
            </a:p>
          </p:txBody>
        </p:sp>
        <p:sp>
          <p:nvSpPr>
            <p:cNvPr id="57" name="Text Box 1068"/>
            <p:cNvSpPr txBox="1">
              <a:spLocks noChangeArrowheads="1"/>
            </p:cNvSpPr>
            <p:nvPr/>
          </p:nvSpPr>
          <p:spPr bwMode="auto">
            <a:xfrm>
              <a:off x="4032" y="2298"/>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p,n</a:t>
              </a:r>
              <a:endParaRPr lang="en-US">
                <a:solidFill>
                  <a:schemeClr val="bg2"/>
                </a:solidFill>
                <a:latin typeface="Times New Roman" pitchFamily="18" charset="0"/>
              </a:endParaRPr>
            </a:p>
          </p:txBody>
        </p:sp>
        <p:sp>
          <p:nvSpPr>
            <p:cNvPr id="58" name="Text Box 1057"/>
            <p:cNvSpPr txBox="1">
              <a:spLocks noChangeArrowheads="1"/>
            </p:cNvSpPr>
            <p:nvPr/>
          </p:nvSpPr>
          <p:spPr bwMode="auto">
            <a:xfrm>
              <a:off x="1392" y="2304"/>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2,1</a:t>
              </a:r>
              <a:endParaRPr lang="en-US">
                <a:solidFill>
                  <a:schemeClr val="bg2"/>
                </a:solidFill>
                <a:latin typeface="Times New Roman" pitchFamily="18" charset="0"/>
              </a:endParaRPr>
            </a:p>
          </p:txBody>
        </p:sp>
      </p:grpSp>
    </p:spTree>
    <p:extLst>
      <p:ext uri="{BB962C8B-B14F-4D97-AF65-F5344CB8AC3E}">
        <p14:creationId xmlns:p14="http://schemas.microsoft.com/office/powerpoint/2010/main" val="93700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ou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ox(ou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ox(ou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71600" y="457200"/>
            <a:ext cx="5791200" cy="533400"/>
          </a:xfrm>
          <a:noFill/>
          <a:ln/>
        </p:spPr>
        <p:txBody>
          <a:bodyPr lIns="92075" tIns="46038" rIns="92075" bIns="46038">
            <a:normAutofit fontScale="90000"/>
          </a:bodyPr>
          <a:lstStyle/>
          <a:p>
            <a:r>
              <a:rPr lang="en-US" b="1" dirty="0">
                <a:solidFill>
                  <a:schemeClr val="accent6">
                    <a:lumMod val="50000"/>
                  </a:schemeClr>
                </a:solidFill>
              </a:rPr>
              <a:t>Multi-Layer Perceptron</a:t>
            </a:r>
          </a:p>
        </p:txBody>
      </p:sp>
      <p:grpSp>
        <p:nvGrpSpPr>
          <p:cNvPr id="5" name="Group 3"/>
          <p:cNvGrpSpPr>
            <a:grpSpLocks/>
          </p:cNvGrpSpPr>
          <p:nvPr/>
        </p:nvGrpSpPr>
        <p:grpSpPr bwMode="auto">
          <a:xfrm>
            <a:off x="2438400" y="1701800"/>
            <a:ext cx="3409950" cy="4948238"/>
            <a:chOff x="1536" y="1072"/>
            <a:chExt cx="2148" cy="3117"/>
          </a:xfrm>
        </p:grpSpPr>
        <p:sp>
          <p:nvSpPr>
            <p:cNvPr id="6" name="Oval 4"/>
            <p:cNvSpPr>
              <a:spLocks noChangeArrowheads="1"/>
            </p:cNvSpPr>
            <p:nvPr/>
          </p:nvSpPr>
          <p:spPr bwMode="auto">
            <a:xfrm>
              <a:off x="1730" y="1625"/>
              <a:ext cx="340"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5"/>
            <p:cNvSpPr>
              <a:spLocks noChangeArrowheads="1"/>
            </p:cNvSpPr>
            <p:nvPr/>
          </p:nvSpPr>
          <p:spPr bwMode="auto">
            <a:xfrm>
              <a:off x="2430" y="1642"/>
              <a:ext cx="340"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6"/>
            <p:cNvSpPr>
              <a:spLocks noChangeArrowheads="1"/>
            </p:cNvSpPr>
            <p:nvPr/>
          </p:nvSpPr>
          <p:spPr bwMode="auto">
            <a:xfrm>
              <a:off x="3094" y="1642"/>
              <a:ext cx="340"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7"/>
            <p:cNvSpPr>
              <a:spLocks noChangeArrowheads="1"/>
            </p:cNvSpPr>
            <p:nvPr/>
          </p:nvSpPr>
          <p:spPr bwMode="auto">
            <a:xfrm>
              <a:off x="2449" y="2432"/>
              <a:ext cx="339" cy="316"/>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rrowheads="1"/>
            </p:cNvSpPr>
            <p:nvPr/>
          </p:nvSpPr>
          <p:spPr bwMode="auto">
            <a:xfrm>
              <a:off x="3344" y="2432"/>
              <a:ext cx="340" cy="316"/>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rrowheads="1"/>
            </p:cNvSpPr>
            <p:nvPr/>
          </p:nvSpPr>
          <p:spPr bwMode="auto">
            <a:xfrm>
              <a:off x="1536" y="2448"/>
              <a:ext cx="340" cy="316"/>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0"/>
            <p:cNvSpPr>
              <a:spLocks noChangeArrowheads="1"/>
            </p:cNvSpPr>
            <p:nvPr/>
          </p:nvSpPr>
          <p:spPr bwMode="auto">
            <a:xfrm>
              <a:off x="2055" y="3288"/>
              <a:ext cx="339"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1"/>
            <p:cNvSpPr>
              <a:spLocks noChangeArrowheads="1"/>
            </p:cNvSpPr>
            <p:nvPr/>
          </p:nvSpPr>
          <p:spPr bwMode="auto">
            <a:xfrm>
              <a:off x="2897" y="3269"/>
              <a:ext cx="339"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flipH="1" flipV="1">
              <a:off x="1768" y="2781"/>
              <a:ext cx="320" cy="537"/>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flipV="1">
              <a:off x="2217" y="2732"/>
              <a:ext cx="303" cy="551"/>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flipV="1">
              <a:off x="2358" y="2715"/>
              <a:ext cx="1022" cy="61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flipV="1">
              <a:off x="1875" y="2714"/>
              <a:ext cx="1020" cy="586"/>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flipH="1" flipV="1">
              <a:off x="2735" y="2765"/>
              <a:ext cx="322" cy="502"/>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p:cNvSpPr>
              <a:spLocks noChangeShapeType="1"/>
            </p:cNvSpPr>
            <p:nvPr/>
          </p:nvSpPr>
          <p:spPr bwMode="auto">
            <a:xfrm flipV="1">
              <a:off x="3219" y="2799"/>
              <a:ext cx="287" cy="46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flipV="1">
              <a:off x="1606" y="1943"/>
              <a:ext cx="268" cy="51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p:cNvSpPr>
              <a:spLocks noChangeShapeType="1"/>
            </p:cNvSpPr>
            <p:nvPr/>
          </p:nvSpPr>
          <p:spPr bwMode="auto">
            <a:xfrm flipV="1">
              <a:off x="1767" y="1940"/>
              <a:ext cx="787" cy="504"/>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p:nvSpPr>
          <p:spPr bwMode="auto">
            <a:xfrm flipV="1">
              <a:off x="1858" y="1959"/>
              <a:ext cx="1380" cy="502"/>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p:cNvSpPr>
              <a:spLocks noChangeShapeType="1"/>
            </p:cNvSpPr>
            <p:nvPr/>
          </p:nvSpPr>
          <p:spPr bwMode="auto">
            <a:xfrm flipH="1" flipV="1">
              <a:off x="2017" y="1905"/>
              <a:ext cx="1342" cy="572"/>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p:cNvSpPr>
              <a:spLocks noChangeShapeType="1"/>
            </p:cNvSpPr>
            <p:nvPr/>
          </p:nvSpPr>
          <p:spPr bwMode="auto">
            <a:xfrm flipH="1" flipV="1">
              <a:off x="3341" y="1940"/>
              <a:ext cx="197" cy="504"/>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flipH="1" flipV="1">
              <a:off x="2679" y="1990"/>
              <a:ext cx="734" cy="453"/>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p:cNvSpPr>
              <a:spLocks noChangeShapeType="1"/>
            </p:cNvSpPr>
            <p:nvPr/>
          </p:nvSpPr>
          <p:spPr bwMode="auto">
            <a:xfrm flipH="1" flipV="1">
              <a:off x="1965" y="1960"/>
              <a:ext cx="537" cy="46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p:cNvSpPr>
              <a:spLocks noChangeShapeType="1"/>
            </p:cNvSpPr>
            <p:nvPr/>
          </p:nvSpPr>
          <p:spPr bwMode="auto">
            <a:xfrm flipV="1">
              <a:off x="2610" y="1977"/>
              <a:ext cx="0" cy="434"/>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p:cNvSpPr>
              <a:spLocks noChangeShapeType="1"/>
            </p:cNvSpPr>
            <p:nvPr/>
          </p:nvSpPr>
          <p:spPr bwMode="auto">
            <a:xfrm flipV="1">
              <a:off x="2736" y="2011"/>
              <a:ext cx="501" cy="451"/>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p:cNvSpPr>
              <a:spLocks noChangeShapeType="1"/>
            </p:cNvSpPr>
            <p:nvPr/>
          </p:nvSpPr>
          <p:spPr bwMode="auto">
            <a:xfrm flipV="1">
              <a:off x="2179" y="3604"/>
              <a:ext cx="0" cy="56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p:cNvSpPr>
              <a:spLocks noChangeShapeType="1"/>
            </p:cNvSpPr>
            <p:nvPr/>
          </p:nvSpPr>
          <p:spPr bwMode="auto">
            <a:xfrm flipV="1">
              <a:off x="3075" y="3621"/>
              <a:ext cx="0" cy="56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p:cNvSpPr>
              <a:spLocks noChangeShapeType="1"/>
            </p:cNvSpPr>
            <p:nvPr/>
          </p:nvSpPr>
          <p:spPr bwMode="auto">
            <a:xfrm flipV="1">
              <a:off x="1875" y="1088"/>
              <a:ext cx="0" cy="56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0"/>
            <p:cNvSpPr>
              <a:spLocks noChangeShapeType="1"/>
            </p:cNvSpPr>
            <p:nvPr/>
          </p:nvSpPr>
          <p:spPr bwMode="auto">
            <a:xfrm flipV="1">
              <a:off x="2591" y="1072"/>
              <a:ext cx="0" cy="56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1"/>
            <p:cNvSpPr>
              <a:spLocks noChangeShapeType="1"/>
            </p:cNvSpPr>
            <p:nvPr/>
          </p:nvSpPr>
          <p:spPr bwMode="auto">
            <a:xfrm flipV="1">
              <a:off x="3235" y="1072"/>
              <a:ext cx="0" cy="56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 name="Rectangle 32"/>
          <p:cNvSpPr>
            <a:spLocks noChangeArrowheads="1"/>
          </p:cNvSpPr>
          <p:nvPr/>
        </p:nvSpPr>
        <p:spPr bwMode="auto">
          <a:xfrm>
            <a:off x="465138" y="2514600"/>
            <a:ext cx="195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Output nodes</a:t>
            </a:r>
            <a:endParaRPr lang="en-US">
              <a:latin typeface="Times New Roman" pitchFamily="18" charset="0"/>
            </a:endParaRPr>
          </a:p>
        </p:txBody>
      </p:sp>
      <p:sp>
        <p:nvSpPr>
          <p:cNvPr id="35" name="Rectangle 33"/>
          <p:cNvSpPr>
            <a:spLocks noChangeArrowheads="1"/>
          </p:cNvSpPr>
          <p:nvPr/>
        </p:nvSpPr>
        <p:spPr bwMode="auto">
          <a:xfrm>
            <a:off x="452438" y="5191125"/>
            <a:ext cx="173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Input nodes</a:t>
            </a:r>
          </a:p>
        </p:txBody>
      </p:sp>
      <p:sp>
        <p:nvSpPr>
          <p:cNvPr id="36" name="Rectangle 34"/>
          <p:cNvSpPr>
            <a:spLocks noChangeArrowheads="1"/>
          </p:cNvSpPr>
          <p:nvPr/>
        </p:nvSpPr>
        <p:spPr bwMode="auto">
          <a:xfrm>
            <a:off x="461963" y="3863975"/>
            <a:ext cx="197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Hidden nodes</a:t>
            </a:r>
            <a:endParaRPr lang="en-US">
              <a:latin typeface="Times New Roman" pitchFamily="18" charset="0"/>
            </a:endParaRPr>
          </a:p>
        </p:txBody>
      </p:sp>
      <p:sp>
        <p:nvSpPr>
          <p:cNvPr id="37" name="Rectangle 35"/>
          <p:cNvSpPr>
            <a:spLocks noChangeArrowheads="1"/>
          </p:cNvSpPr>
          <p:nvPr/>
        </p:nvSpPr>
        <p:spPr bwMode="auto">
          <a:xfrm>
            <a:off x="403225" y="1677988"/>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Output vector</a:t>
            </a:r>
            <a:endParaRPr lang="en-US">
              <a:latin typeface="Times New Roman" pitchFamily="18" charset="0"/>
            </a:endParaRPr>
          </a:p>
        </p:txBody>
      </p:sp>
      <p:sp>
        <p:nvSpPr>
          <p:cNvPr id="38" name="Rectangle 36"/>
          <p:cNvSpPr>
            <a:spLocks noChangeArrowheads="1"/>
          </p:cNvSpPr>
          <p:nvPr/>
        </p:nvSpPr>
        <p:spPr bwMode="auto">
          <a:xfrm>
            <a:off x="417513" y="6076950"/>
            <a:ext cx="2189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Input vector: </a:t>
            </a:r>
            <a:r>
              <a:rPr lang="en-US" b="1" i="1">
                <a:latin typeface="Times New Roman" pitchFamily="18" charset="0"/>
              </a:rPr>
              <a:t>x</a:t>
            </a:r>
            <a:r>
              <a:rPr lang="en-US" b="1" i="1" baseline="-25000">
                <a:latin typeface="Times New Roman" pitchFamily="18" charset="0"/>
              </a:rPr>
              <a:t>i</a:t>
            </a:r>
          </a:p>
        </p:txBody>
      </p:sp>
      <p:sp>
        <p:nvSpPr>
          <p:cNvPr id="39" name="Rectangle 37"/>
          <p:cNvSpPr>
            <a:spLocks noChangeArrowheads="1"/>
          </p:cNvSpPr>
          <p:nvPr/>
        </p:nvSpPr>
        <p:spPr bwMode="auto">
          <a:xfrm>
            <a:off x="5983288" y="4521200"/>
            <a:ext cx="50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i="1">
                <a:latin typeface="Times New Roman" pitchFamily="18" charset="0"/>
              </a:rPr>
              <a:t>w</a:t>
            </a:r>
            <a:r>
              <a:rPr lang="en-US" i="1" baseline="-25000">
                <a:latin typeface="Times New Roman" pitchFamily="18" charset="0"/>
              </a:rPr>
              <a:t>ij</a:t>
            </a:r>
          </a:p>
        </p:txBody>
      </p:sp>
      <p:sp>
        <p:nvSpPr>
          <p:cNvPr id="40" name="Freeform 38"/>
          <p:cNvSpPr>
            <a:spLocks/>
          </p:cNvSpPr>
          <p:nvPr/>
        </p:nvSpPr>
        <p:spPr bwMode="auto">
          <a:xfrm>
            <a:off x="5249863" y="4808538"/>
            <a:ext cx="611187" cy="160337"/>
          </a:xfrm>
          <a:custGeom>
            <a:avLst/>
            <a:gdLst>
              <a:gd name="T0" fmla="*/ 384 w 385"/>
              <a:gd name="T1" fmla="*/ 0 h 101"/>
              <a:gd name="T2" fmla="*/ 313 w 385"/>
              <a:gd name="T3" fmla="*/ 5 h 101"/>
              <a:gd name="T4" fmla="*/ 254 w 385"/>
              <a:gd name="T5" fmla="*/ 15 h 101"/>
              <a:gd name="T6" fmla="*/ 230 w 385"/>
              <a:gd name="T7" fmla="*/ 25 h 101"/>
              <a:gd name="T8" fmla="*/ 213 w 385"/>
              <a:gd name="T9" fmla="*/ 30 h 101"/>
              <a:gd name="T10" fmla="*/ 201 w 385"/>
              <a:gd name="T11" fmla="*/ 40 h 101"/>
              <a:gd name="T12" fmla="*/ 195 w 385"/>
              <a:gd name="T13" fmla="*/ 50 h 101"/>
              <a:gd name="T14" fmla="*/ 189 w 385"/>
              <a:gd name="T15" fmla="*/ 60 h 101"/>
              <a:gd name="T16" fmla="*/ 177 w 385"/>
              <a:gd name="T17" fmla="*/ 70 h 101"/>
              <a:gd name="T18" fmla="*/ 160 w 385"/>
              <a:gd name="T19" fmla="*/ 75 h 101"/>
              <a:gd name="T20" fmla="*/ 136 w 385"/>
              <a:gd name="T21" fmla="*/ 85 h 101"/>
              <a:gd name="T22" fmla="*/ 71 w 385"/>
              <a:gd name="T23" fmla="*/ 95 h 101"/>
              <a:gd name="T24" fmla="*/ 0 w 385"/>
              <a:gd name="T25"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101">
                <a:moveTo>
                  <a:pt x="384" y="0"/>
                </a:moveTo>
                <a:lnTo>
                  <a:pt x="313" y="5"/>
                </a:lnTo>
                <a:lnTo>
                  <a:pt x="254" y="15"/>
                </a:lnTo>
                <a:lnTo>
                  <a:pt x="230" y="25"/>
                </a:lnTo>
                <a:lnTo>
                  <a:pt x="213" y="30"/>
                </a:lnTo>
                <a:lnTo>
                  <a:pt x="201" y="40"/>
                </a:lnTo>
                <a:lnTo>
                  <a:pt x="195" y="50"/>
                </a:lnTo>
                <a:lnTo>
                  <a:pt x="189" y="60"/>
                </a:lnTo>
                <a:lnTo>
                  <a:pt x="177" y="70"/>
                </a:lnTo>
                <a:lnTo>
                  <a:pt x="160" y="75"/>
                </a:lnTo>
                <a:lnTo>
                  <a:pt x="136" y="85"/>
                </a:lnTo>
                <a:lnTo>
                  <a:pt x="71" y="95"/>
                </a:lnTo>
                <a:lnTo>
                  <a:pt x="0" y="100"/>
                </a:lnTo>
              </a:path>
            </a:pathLst>
          </a:custGeom>
          <a:noFill/>
          <a:ln w="12700" cap="rnd" cmpd="sng">
            <a:solidFill>
              <a:srgbClr val="000000"/>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 name="Object 39"/>
          <p:cNvGraphicFramePr>
            <a:graphicFrameLocks noChangeAspect="1"/>
          </p:cNvGraphicFramePr>
          <p:nvPr>
            <p:extLst>
              <p:ext uri="{D42A27DB-BD31-4B8C-83A1-F6EECF244321}">
                <p14:modId xmlns:p14="http://schemas.microsoft.com/office/powerpoint/2010/main" val="2507561602"/>
              </p:ext>
            </p:extLst>
          </p:nvPr>
        </p:nvGraphicFramePr>
        <p:xfrm>
          <a:off x="6591300" y="5448300"/>
          <a:ext cx="2095500" cy="571500"/>
        </p:xfrm>
        <a:graphic>
          <a:graphicData uri="http://schemas.openxmlformats.org/presentationml/2006/ole">
            <mc:AlternateContent xmlns:mc="http://schemas.openxmlformats.org/markup-compatibility/2006">
              <mc:Choice xmlns:v="urn:schemas-microsoft-com:vml" Requires="v">
                <p:oleObj spid="_x0000_s30270" name="Equation" r:id="rId3" imgW="2095500" imgH="571500" progId="Equation.3">
                  <p:embed/>
                </p:oleObj>
              </mc:Choice>
              <mc:Fallback>
                <p:oleObj name="Equation" r:id="rId3" imgW="2095500" imgH="571500" progId="Equation.3">
                  <p:embed/>
                  <p:pic>
                    <p:nvPicPr>
                      <p:cNvPr id="0" name="Picture 14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0" y="5448300"/>
                        <a:ext cx="2095500" cy="571500"/>
                      </a:xfrm>
                      <a:prstGeom prst="rect">
                        <a:avLst/>
                      </a:prstGeom>
                      <a:solidFill>
                        <a:srgbClr val="008080"/>
                      </a:solidFill>
                      <a:ln w="9525">
                        <a:solidFill>
                          <a:schemeClr val="tx1"/>
                        </a:solidFill>
                        <a:miter lim="800000"/>
                        <a:headEnd/>
                        <a:tailEnd/>
                      </a:ln>
                    </p:spPr>
                  </p:pic>
                </p:oleObj>
              </mc:Fallback>
            </mc:AlternateContent>
          </a:graphicData>
        </a:graphic>
      </p:graphicFrame>
      <p:graphicFrame>
        <p:nvGraphicFramePr>
          <p:cNvPr id="42" name="Object 40"/>
          <p:cNvGraphicFramePr>
            <a:graphicFrameLocks noChangeAspect="1"/>
          </p:cNvGraphicFramePr>
          <p:nvPr>
            <p:extLst>
              <p:ext uri="{D42A27DB-BD31-4B8C-83A1-F6EECF244321}">
                <p14:modId xmlns:p14="http://schemas.microsoft.com/office/powerpoint/2010/main" val="2010804659"/>
              </p:ext>
            </p:extLst>
          </p:nvPr>
        </p:nvGraphicFramePr>
        <p:xfrm>
          <a:off x="6819900" y="4559300"/>
          <a:ext cx="1562100" cy="774700"/>
        </p:xfrm>
        <a:graphic>
          <a:graphicData uri="http://schemas.openxmlformats.org/presentationml/2006/ole">
            <mc:AlternateContent xmlns:mc="http://schemas.openxmlformats.org/markup-compatibility/2006">
              <mc:Choice xmlns:v="urn:schemas-microsoft-com:vml" Requires="v">
                <p:oleObj spid="_x0000_s30271" name="Equation" r:id="rId5" imgW="1562100" imgH="774700" progId="Equation.3">
                  <p:embed/>
                </p:oleObj>
              </mc:Choice>
              <mc:Fallback>
                <p:oleObj name="Equation" r:id="rId5" imgW="1562100" imgH="774700" progId="Equation.3">
                  <p:embed/>
                  <p:pic>
                    <p:nvPicPr>
                      <p:cNvPr id="0" name="Picture 14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9900" y="4559300"/>
                        <a:ext cx="1562100" cy="774700"/>
                      </a:xfrm>
                      <a:prstGeom prst="rect">
                        <a:avLst/>
                      </a:prstGeom>
                      <a:solidFill>
                        <a:srgbClr val="008080"/>
                      </a:solidFill>
                      <a:ln w="9525">
                        <a:solidFill>
                          <a:schemeClr val="tx1"/>
                        </a:solidFill>
                        <a:miter lim="800000"/>
                        <a:headEnd/>
                        <a:tailEnd/>
                      </a:ln>
                    </p:spPr>
                  </p:pic>
                </p:oleObj>
              </mc:Fallback>
            </mc:AlternateContent>
          </a:graphicData>
        </a:graphic>
      </p:graphicFrame>
      <p:graphicFrame>
        <p:nvGraphicFramePr>
          <p:cNvPr id="43" name="Object 41"/>
          <p:cNvGraphicFramePr>
            <a:graphicFrameLocks noChangeAspect="1"/>
          </p:cNvGraphicFramePr>
          <p:nvPr>
            <p:extLst>
              <p:ext uri="{D42A27DB-BD31-4B8C-83A1-F6EECF244321}">
                <p14:modId xmlns:p14="http://schemas.microsoft.com/office/powerpoint/2010/main" val="1394391770"/>
              </p:ext>
            </p:extLst>
          </p:nvPr>
        </p:nvGraphicFramePr>
        <p:xfrm>
          <a:off x="5905500" y="4000500"/>
          <a:ext cx="3238500" cy="419100"/>
        </p:xfrm>
        <a:graphic>
          <a:graphicData uri="http://schemas.openxmlformats.org/presentationml/2006/ole">
            <mc:AlternateContent xmlns:mc="http://schemas.openxmlformats.org/markup-compatibility/2006">
              <mc:Choice xmlns:v="urn:schemas-microsoft-com:vml" Requires="v">
                <p:oleObj spid="_x0000_s30272" name="Equation" r:id="rId7" imgW="3238500" imgH="419100" progId="Equation.3">
                  <p:embed/>
                </p:oleObj>
              </mc:Choice>
              <mc:Fallback>
                <p:oleObj name="Equation" r:id="rId7" imgW="3238500" imgH="419100" progId="Equation.3">
                  <p:embed/>
                  <p:pic>
                    <p:nvPicPr>
                      <p:cNvPr id="0" name="Picture 14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5500" y="4000500"/>
                        <a:ext cx="3238500" cy="419100"/>
                      </a:xfrm>
                      <a:prstGeom prst="rect">
                        <a:avLst/>
                      </a:prstGeom>
                      <a:solidFill>
                        <a:srgbClr val="008080"/>
                      </a:solidFill>
                      <a:ln w="9525">
                        <a:solidFill>
                          <a:schemeClr val="tx1"/>
                        </a:solidFill>
                        <a:miter lim="800000"/>
                        <a:headEnd/>
                        <a:tailEnd/>
                      </a:ln>
                    </p:spPr>
                  </p:pic>
                </p:oleObj>
              </mc:Fallback>
            </mc:AlternateContent>
          </a:graphicData>
        </a:graphic>
      </p:graphicFrame>
      <p:graphicFrame>
        <p:nvGraphicFramePr>
          <p:cNvPr id="44" name="Object 42"/>
          <p:cNvGraphicFramePr>
            <a:graphicFrameLocks noChangeAspect="1"/>
          </p:cNvGraphicFramePr>
          <p:nvPr>
            <p:extLst>
              <p:ext uri="{D42A27DB-BD31-4B8C-83A1-F6EECF244321}">
                <p14:modId xmlns:p14="http://schemas.microsoft.com/office/powerpoint/2010/main" val="3847785588"/>
              </p:ext>
            </p:extLst>
          </p:nvPr>
        </p:nvGraphicFramePr>
        <p:xfrm>
          <a:off x="5753100" y="2247900"/>
          <a:ext cx="3390900" cy="571500"/>
        </p:xfrm>
        <a:graphic>
          <a:graphicData uri="http://schemas.openxmlformats.org/presentationml/2006/ole">
            <mc:AlternateContent xmlns:mc="http://schemas.openxmlformats.org/markup-compatibility/2006">
              <mc:Choice xmlns:v="urn:schemas-microsoft-com:vml" Requires="v">
                <p:oleObj spid="_x0000_s30273" name="Equation" r:id="rId9" imgW="3390900" imgH="571500" progId="Equation.3">
                  <p:embed/>
                </p:oleObj>
              </mc:Choice>
              <mc:Fallback>
                <p:oleObj name="Equation" r:id="rId9" imgW="3390900" imgH="571500" progId="Equation.3">
                  <p:embed/>
                  <p:pic>
                    <p:nvPicPr>
                      <p:cNvPr id="0" name="Picture 14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3100" y="2247900"/>
                        <a:ext cx="3390900" cy="571500"/>
                      </a:xfrm>
                      <a:prstGeom prst="rect">
                        <a:avLst/>
                      </a:prstGeom>
                      <a:solidFill>
                        <a:srgbClr val="008080"/>
                      </a:solidFill>
                      <a:ln w="9525">
                        <a:solidFill>
                          <a:schemeClr val="tx1"/>
                        </a:solidFill>
                        <a:miter lim="800000"/>
                        <a:headEnd/>
                        <a:tailEnd/>
                      </a:ln>
                    </p:spPr>
                  </p:pic>
                </p:oleObj>
              </mc:Fallback>
            </mc:AlternateContent>
          </a:graphicData>
        </a:graphic>
      </p:graphicFrame>
      <p:graphicFrame>
        <p:nvGraphicFramePr>
          <p:cNvPr id="45" name="Object 43"/>
          <p:cNvGraphicFramePr>
            <a:graphicFrameLocks noChangeAspect="1"/>
          </p:cNvGraphicFramePr>
          <p:nvPr>
            <p:extLst>
              <p:ext uri="{D42A27DB-BD31-4B8C-83A1-F6EECF244321}">
                <p14:modId xmlns:p14="http://schemas.microsoft.com/office/powerpoint/2010/main" val="1112556859"/>
              </p:ext>
            </p:extLst>
          </p:nvPr>
        </p:nvGraphicFramePr>
        <p:xfrm>
          <a:off x="6197600" y="3467100"/>
          <a:ext cx="2413000" cy="419100"/>
        </p:xfrm>
        <a:graphic>
          <a:graphicData uri="http://schemas.openxmlformats.org/presentationml/2006/ole">
            <mc:AlternateContent xmlns:mc="http://schemas.openxmlformats.org/markup-compatibility/2006">
              <mc:Choice xmlns:v="urn:schemas-microsoft-com:vml" Requires="v">
                <p:oleObj spid="_x0000_s30274" name="Equation" r:id="rId11" imgW="2413000" imgH="419100" progId="Equation.3">
                  <p:embed/>
                </p:oleObj>
              </mc:Choice>
              <mc:Fallback>
                <p:oleObj name="Equation" r:id="rId11" imgW="2413000" imgH="419100" progId="Equation.3">
                  <p:embed/>
                  <p:pic>
                    <p:nvPicPr>
                      <p:cNvPr id="0" name="Picture 14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7600" y="3467100"/>
                        <a:ext cx="2413000" cy="419100"/>
                      </a:xfrm>
                      <a:prstGeom prst="rect">
                        <a:avLst/>
                      </a:prstGeom>
                      <a:solidFill>
                        <a:srgbClr val="666699"/>
                      </a:solidFill>
                      <a:ln w="9525">
                        <a:solidFill>
                          <a:schemeClr val="tx1"/>
                        </a:solidFill>
                        <a:miter lim="800000"/>
                        <a:headEnd/>
                        <a:tailEnd/>
                      </a:ln>
                    </p:spPr>
                  </p:pic>
                </p:oleObj>
              </mc:Fallback>
            </mc:AlternateContent>
          </a:graphicData>
        </a:graphic>
      </p:graphicFrame>
      <p:graphicFrame>
        <p:nvGraphicFramePr>
          <p:cNvPr id="46" name="Object 44"/>
          <p:cNvGraphicFramePr>
            <a:graphicFrameLocks noChangeAspect="1"/>
          </p:cNvGraphicFramePr>
          <p:nvPr>
            <p:extLst>
              <p:ext uri="{D42A27DB-BD31-4B8C-83A1-F6EECF244321}">
                <p14:modId xmlns:p14="http://schemas.microsoft.com/office/powerpoint/2010/main" val="1058476123"/>
              </p:ext>
            </p:extLst>
          </p:nvPr>
        </p:nvGraphicFramePr>
        <p:xfrm>
          <a:off x="6400800" y="2933700"/>
          <a:ext cx="2019300" cy="419100"/>
        </p:xfrm>
        <a:graphic>
          <a:graphicData uri="http://schemas.openxmlformats.org/presentationml/2006/ole">
            <mc:AlternateContent xmlns:mc="http://schemas.openxmlformats.org/markup-compatibility/2006">
              <mc:Choice xmlns:v="urn:schemas-microsoft-com:vml" Requires="v">
                <p:oleObj spid="_x0000_s30275" name="Equation" r:id="rId13" imgW="2019300" imgH="419100" progId="Equation.3">
                  <p:embed/>
                </p:oleObj>
              </mc:Choice>
              <mc:Fallback>
                <p:oleObj name="Equation" r:id="rId13" imgW="2019300" imgH="419100" progId="Equation.3">
                  <p:embed/>
                  <p:pic>
                    <p:nvPicPr>
                      <p:cNvPr id="0" name="Picture 14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2933700"/>
                        <a:ext cx="2019300" cy="419100"/>
                      </a:xfrm>
                      <a:prstGeom prst="rect">
                        <a:avLst/>
                      </a:prstGeom>
                      <a:solidFill>
                        <a:srgbClr val="666699"/>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007648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7951"/>
            <a:ext cx="7467600" cy="648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40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fontScale="90000"/>
          </a:bodyPr>
          <a:lstStyle/>
          <a:p>
            <a:r>
              <a:rPr lang="en-US" b="1" dirty="0">
                <a:solidFill>
                  <a:schemeClr val="accent6">
                    <a:lumMod val="50000"/>
                  </a:schemeClr>
                </a:solidFill>
              </a:rPr>
              <a:t>Descriptive vs. Predictive Data Mining</a:t>
            </a:r>
          </a:p>
        </p:txBody>
      </p:sp>
      <p:sp>
        <p:nvSpPr>
          <p:cNvPr id="3" name="Content Placeholder 2"/>
          <p:cNvSpPr>
            <a:spLocks noGrp="1"/>
          </p:cNvSpPr>
          <p:nvPr>
            <p:ph idx="1"/>
          </p:nvPr>
        </p:nvSpPr>
        <p:spPr>
          <a:xfrm>
            <a:off x="0" y="685800"/>
            <a:ext cx="9144000" cy="2514600"/>
          </a:xfrm>
        </p:spPr>
        <p:txBody>
          <a:bodyPr>
            <a:noAutofit/>
          </a:bodyPr>
          <a:lstStyle/>
          <a:p>
            <a:pPr marL="457200" lvl="1" indent="0" algn="just">
              <a:buNone/>
            </a:pPr>
            <a:r>
              <a:rPr lang="en-US" sz="2400" b="1" dirty="0"/>
              <a:t>Descriptive Mining: </a:t>
            </a:r>
          </a:p>
          <a:p>
            <a:pPr marL="457200" lvl="1" indent="0" algn="just">
              <a:buNone/>
            </a:pPr>
            <a:r>
              <a:rPr lang="en-US" sz="2400" dirty="0"/>
              <a:t>It describes concepts or task-relevant data sets in concise, </a:t>
            </a:r>
            <a:r>
              <a:rPr lang="en-US" sz="2400" dirty="0" err="1"/>
              <a:t>summarative</a:t>
            </a:r>
            <a:r>
              <a:rPr lang="en-US" sz="2400" dirty="0"/>
              <a:t>, informative, discriminative forms.</a:t>
            </a:r>
          </a:p>
          <a:p>
            <a:pPr marL="457200" lvl="1" indent="0" algn="just">
              <a:buNone/>
            </a:pPr>
            <a:r>
              <a:rPr lang="en-US" sz="2400" b="1" dirty="0"/>
              <a:t>Predictive Mining: </a:t>
            </a:r>
          </a:p>
          <a:p>
            <a:pPr marL="457200" lvl="1" indent="0" algn="just">
              <a:buNone/>
            </a:pPr>
            <a:r>
              <a:rPr lang="en-US" sz="2400" dirty="0"/>
              <a:t>It is based on data and analysis, constructs models for the database, and predicts the trend and properties of unknown data.</a:t>
            </a:r>
          </a:p>
          <a:p>
            <a:pPr marL="0" indent="0" algn="just">
              <a:buNone/>
            </a:pPr>
            <a:endParaRPr lang="en-US" sz="2400" dirty="0"/>
          </a:p>
        </p:txBody>
      </p:sp>
      <p:pic>
        <p:nvPicPr>
          <p:cNvPr id="4" name="Picture 3" descr="C:\Documents and Settings\Administrator\Desktop\model.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7" y="3352800"/>
            <a:ext cx="8437563" cy="334645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53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
            <a:ext cx="7315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5222874"/>
            <a:ext cx="3086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057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Autofit/>
          </a:bodyPr>
          <a:lstStyle/>
          <a:p>
            <a:pPr marL="0" indent="0" algn="just">
              <a:buNone/>
            </a:pPr>
            <a:r>
              <a:rPr lang="en-US" sz="2600" b="1" dirty="0"/>
              <a:t>Advantages of Neural Network</a:t>
            </a:r>
          </a:p>
          <a:p>
            <a:pPr lvl="1" algn="just">
              <a:buFont typeface="Wingdings" pitchFamily="2" charset="2"/>
              <a:buChar char="Ø"/>
            </a:pPr>
            <a:r>
              <a:rPr lang="en-US" sz="2600" dirty="0"/>
              <a:t>prediction accuracy is generally high</a:t>
            </a:r>
          </a:p>
          <a:p>
            <a:pPr lvl="1" algn="just">
              <a:buFont typeface="Wingdings" pitchFamily="2" charset="2"/>
              <a:buChar char="Ø"/>
            </a:pPr>
            <a:r>
              <a:rPr lang="en-US" sz="2600" dirty="0"/>
              <a:t>robust, works when training examples contain errors</a:t>
            </a:r>
          </a:p>
          <a:p>
            <a:pPr lvl="1" algn="just">
              <a:buFont typeface="Wingdings" pitchFamily="2" charset="2"/>
              <a:buChar char="Ø"/>
            </a:pPr>
            <a:r>
              <a:rPr lang="en-US" sz="2600" dirty="0"/>
              <a:t>output may be discrete, real-valued, or a vector of several discrete or real-valued attributes</a:t>
            </a:r>
          </a:p>
          <a:p>
            <a:pPr lvl="1" algn="just">
              <a:buFont typeface="Wingdings" pitchFamily="2" charset="2"/>
              <a:buChar char="Ø"/>
            </a:pPr>
            <a:r>
              <a:rPr lang="en-US" sz="2600" dirty="0"/>
              <a:t>fast evaluation of the learned target function</a:t>
            </a:r>
          </a:p>
          <a:p>
            <a:pPr lvl="1" algn="just">
              <a:buFont typeface="Wingdings" pitchFamily="2" charset="2"/>
              <a:buChar char="Ø"/>
            </a:pPr>
            <a:r>
              <a:rPr lang="en-US" sz="2600" dirty="0"/>
              <a:t>High tolerance to noisy data </a:t>
            </a:r>
          </a:p>
          <a:p>
            <a:pPr lvl="1" algn="just">
              <a:buFont typeface="Wingdings" pitchFamily="2" charset="2"/>
              <a:buChar char="Ø"/>
            </a:pPr>
            <a:r>
              <a:rPr lang="en-US" sz="2600" dirty="0"/>
              <a:t>Ability to classify untrained patterns </a:t>
            </a:r>
          </a:p>
          <a:p>
            <a:pPr lvl="1" algn="just">
              <a:buFont typeface="Wingdings" pitchFamily="2" charset="2"/>
              <a:buChar char="Ø"/>
            </a:pPr>
            <a:r>
              <a:rPr lang="en-US" sz="2600" dirty="0"/>
              <a:t>Well-suited for continuous-valued inputs and outputs</a:t>
            </a:r>
          </a:p>
          <a:p>
            <a:pPr lvl="1" algn="just">
              <a:buFont typeface="Wingdings" pitchFamily="2" charset="2"/>
              <a:buChar char="Ø"/>
            </a:pPr>
            <a:r>
              <a:rPr lang="en-US" sz="2600" dirty="0"/>
              <a:t>Successful on a wide array of real-world data</a:t>
            </a:r>
          </a:p>
          <a:p>
            <a:pPr lvl="1" algn="just">
              <a:buFont typeface="Wingdings" pitchFamily="2" charset="2"/>
              <a:buChar char="Ø"/>
            </a:pPr>
            <a:r>
              <a:rPr lang="en-US" sz="2600" dirty="0"/>
              <a:t>Algorithms are inherently parallel</a:t>
            </a:r>
          </a:p>
          <a:p>
            <a:pPr lvl="1" algn="just">
              <a:buFont typeface="Wingdings" pitchFamily="2" charset="2"/>
              <a:buChar char="Ø"/>
            </a:pPr>
            <a:r>
              <a:rPr lang="en-US" sz="2600" dirty="0"/>
              <a:t>Techniques have recently been developed for the extraction of rules from trained neural networks</a:t>
            </a:r>
          </a:p>
        </p:txBody>
      </p:sp>
    </p:spTree>
    <p:extLst>
      <p:ext uri="{BB962C8B-B14F-4D97-AF65-F5344CB8AC3E}">
        <p14:creationId xmlns:p14="http://schemas.microsoft.com/office/powerpoint/2010/main" val="2226858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Autofit/>
          </a:bodyPr>
          <a:lstStyle/>
          <a:p>
            <a:pPr marL="0" indent="0" algn="just">
              <a:buNone/>
            </a:pPr>
            <a:r>
              <a:rPr lang="en-US" b="1" dirty="0"/>
              <a:t>Disadvantages of Neural Network</a:t>
            </a:r>
          </a:p>
          <a:p>
            <a:pPr lvl="1" algn="just">
              <a:buFont typeface="Wingdings" pitchFamily="2" charset="2"/>
              <a:buChar char="Ø"/>
            </a:pPr>
            <a:r>
              <a:rPr lang="en-US" sz="3200" dirty="0"/>
              <a:t>long training time</a:t>
            </a:r>
          </a:p>
          <a:p>
            <a:pPr lvl="1" algn="just">
              <a:buFont typeface="Wingdings" pitchFamily="2" charset="2"/>
              <a:buChar char="Ø"/>
            </a:pPr>
            <a:r>
              <a:rPr lang="en-US" sz="3200" dirty="0"/>
              <a:t>difficult to understand the learned function (weights)</a:t>
            </a:r>
          </a:p>
          <a:p>
            <a:pPr lvl="1" algn="just">
              <a:buFont typeface="Wingdings" pitchFamily="2" charset="2"/>
              <a:buChar char="Ø"/>
            </a:pPr>
            <a:r>
              <a:rPr lang="en-US" sz="3200" dirty="0"/>
              <a:t>not easy to incorporate domain knowledge</a:t>
            </a:r>
          </a:p>
          <a:p>
            <a:pPr lvl="1" algn="just">
              <a:buFont typeface="Wingdings" pitchFamily="2" charset="2"/>
              <a:buChar char="Ø"/>
            </a:pPr>
            <a:r>
              <a:rPr lang="en-US" sz="3200" dirty="0"/>
              <a:t>Require a number of parameters typically best determined empirically, e.g., the network topology or ``structure." </a:t>
            </a:r>
          </a:p>
          <a:p>
            <a:pPr lvl="1" algn="just">
              <a:buFont typeface="Wingdings" pitchFamily="2" charset="2"/>
              <a:buChar char="Ø"/>
            </a:pPr>
            <a:r>
              <a:rPr lang="en-US" sz="3200" i="1" dirty="0"/>
              <a:t>Poor interpretability: </a:t>
            </a:r>
            <a:r>
              <a:rPr lang="en-US" sz="3200" dirty="0"/>
              <a:t>Difficult to interpret the symbolic meaning behind the learned weights and of ``hidden units" in the network</a:t>
            </a:r>
          </a:p>
          <a:p>
            <a:pPr marL="0" indent="0" algn="just">
              <a:buNone/>
            </a:pPr>
            <a:endParaRPr lang="en-US" dirty="0"/>
          </a:p>
        </p:txBody>
      </p:sp>
    </p:spTree>
    <p:extLst>
      <p:ext uri="{BB962C8B-B14F-4D97-AF65-F5344CB8AC3E}">
        <p14:creationId xmlns:p14="http://schemas.microsoft.com/office/powerpoint/2010/main" val="2226858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639762"/>
          </a:xfrm>
        </p:spPr>
        <p:txBody>
          <a:bodyPr/>
          <a:lstStyle/>
          <a:p>
            <a:r>
              <a:rPr lang="en-US" sz="3200" b="1" dirty="0">
                <a:solidFill>
                  <a:schemeClr val="accent6">
                    <a:lumMod val="50000"/>
                  </a:schemeClr>
                </a:solidFill>
              </a:rPr>
              <a:t>Association Rule</a:t>
            </a:r>
          </a:p>
        </p:txBody>
      </p:sp>
      <p:sp>
        <p:nvSpPr>
          <p:cNvPr id="5" name="Rectangle 3"/>
          <p:cNvSpPr txBox="1">
            <a:spLocks noChangeArrowheads="1"/>
          </p:cNvSpPr>
          <p:nvPr/>
        </p:nvSpPr>
        <p:spPr>
          <a:xfrm>
            <a:off x="381000" y="914400"/>
            <a:ext cx="8534400" cy="3505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GB" sz="2000" dirty="0"/>
              <a:t>Proposed by </a:t>
            </a:r>
            <a:r>
              <a:rPr lang="en-GB" sz="2000" dirty="0" err="1">
                <a:solidFill>
                  <a:srgbClr val="FF0000"/>
                </a:solidFill>
              </a:rPr>
              <a:t>Agrawal</a:t>
            </a:r>
            <a:r>
              <a:rPr lang="en-GB" sz="2000" dirty="0">
                <a:solidFill>
                  <a:srgbClr val="FF0000"/>
                </a:solidFill>
              </a:rPr>
              <a:t> </a:t>
            </a:r>
            <a:r>
              <a:rPr lang="en-GB" sz="2000" dirty="0"/>
              <a:t>et al in 1993. </a:t>
            </a:r>
          </a:p>
          <a:p>
            <a:pPr algn="just">
              <a:buFont typeface="Wingdings" pitchFamily="2" charset="2"/>
              <a:buChar char="v"/>
            </a:pPr>
            <a:r>
              <a:rPr lang="en-GB" sz="2000" dirty="0"/>
              <a:t>It is an important data mining model studied extensively by the database and data mining community. </a:t>
            </a:r>
          </a:p>
          <a:p>
            <a:pPr algn="just">
              <a:spcBef>
                <a:spcPct val="15000"/>
              </a:spcBef>
              <a:buFont typeface="Wingdings" pitchFamily="2" charset="2"/>
              <a:buChar char="v"/>
            </a:pPr>
            <a:r>
              <a:rPr lang="en-US" sz="2000" dirty="0"/>
              <a:t>Assume all data are categorical.</a:t>
            </a:r>
          </a:p>
          <a:p>
            <a:pPr algn="just">
              <a:spcBef>
                <a:spcPct val="15000"/>
              </a:spcBef>
              <a:buFont typeface="Wingdings" pitchFamily="2" charset="2"/>
              <a:buChar char="v"/>
            </a:pPr>
            <a:r>
              <a:rPr lang="en-US" sz="2000" dirty="0"/>
              <a:t>No good algorithm for numeric data.</a:t>
            </a:r>
          </a:p>
          <a:p>
            <a:pPr algn="just">
              <a:spcBef>
                <a:spcPct val="15000"/>
              </a:spcBef>
              <a:buFont typeface="Wingdings" pitchFamily="2" charset="2"/>
              <a:buChar char="v"/>
            </a:pPr>
            <a:r>
              <a:rPr lang="en-US" sz="2000" dirty="0"/>
              <a:t>Initially used for </a:t>
            </a:r>
            <a:r>
              <a:rPr lang="en-US" sz="2000" dirty="0">
                <a:solidFill>
                  <a:srgbClr val="FF0000"/>
                </a:solidFill>
              </a:rPr>
              <a:t>Market Basket Analysis</a:t>
            </a:r>
            <a:r>
              <a:rPr lang="en-US" sz="2000" dirty="0"/>
              <a:t> to find how items purchased by customers are related.</a:t>
            </a:r>
          </a:p>
          <a:p>
            <a:pPr algn="just">
              <a:lnSpc>
                <a:spcPct val="90000"/>
              </a:lnSpc>
              <a:buFont typeface="Wingdings" pitchFamily="2" charset="2"/>
              <a:buChar char="v"/>
            </a:pPr>
            <a:r>
              <a:rPr lang="en-US" sz="2000" dirty="0"/>
              <a:t>Given a set of records each of which contain some number of items from a given collection;</a:t>
            </a:r>
          </a:p>
          <a:p>
            <a:pPr lvl="1" algn="just">
              <a:lnSpc>
                <a:spcPct val="90000"/>
              </a:lnSpc>
            </a:pPr>
            <a:r>
              <a:rPr lang="en-US" sz="1600" dirty="0"/>
              <a:t>Produce dependency rules which will predict occurrence of an item based on occurrences of other items.</a:t>
            </a:r>
          </a:p>
        </p:txBody>
      </p:sp>
      <p:graphicFrame>
        <p:nvGraphicFramePr>
          <p:cNvPr id="6" name="Object 4"/>
          <p:cNvGraphicFramePr>
            <a:graphicFrameLocks noChangeAspect="1"/>
          </p:cNvGraphicFramePr>
          <p:nvPr>
            <p:extLst>
              <p:ext uri="{D42A27DB-BD31-4B8C-83A1-F6EECF244321}">
                <p14:modId xmlns:p14="http://schemas.microsoft.com/office/powerpoint/2010/main" val="2850590367"/>
              </p:ext>
            </p:extLst>
          </p:nvPr>
        </p:nvGraphicFramePr>
        <p:xfrm>
          <a:off x="519112" y="4629150"/>
          <a:ext cx="4181475" cy="2152650"/>
        </p:xfrm>
        <a:graphic>
          <a:graphicData uri="http://schemas.openxmlformats.org/presentationml/2006/ole">
            <mc:AlternateContent xmlns:mc="http://schemas.openxmlformats.org/markup-compatibility/2006">
              <mc:Choice xmlns:v="urn:schemas-microsoft-com:vml" Requires="v">
                <p:oleObj spid="_x0000_s26771" name="Document" r:id="rId3" imgW="3834572" imgH="2001086" progId="">
                  <p:embed/>
                </p:oleObj>
              </mc:Choice>
              <mc:Fallback>
                <p:oleObj name="Document" r:id="rId3" imgW="3834572" imgH="2001086" progId="">
                  <p:embed/>
                  <p:pic>
                    <p:nvPicPr>
                      <p:cNvPr id="0" name="Picture 1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4629150"/>
                        <a:ext cx="4181475" cy="215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5"/>
          <p:cNvSpPr txBox="1">
            <a:spLocks noChangeArrowheads="1"/>
          </p:cNvSpPr>
          <p:nvPr/>
        </p:nvSpPr>
        <p:spPr bwMode="auto">
          <a:xfrm>
            <a:off x="5014912" y="5010150"/>
            <a:ext cx="3443288" cy="9763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sz="2000">
                <a:latin typeface="Times New Roman" pitchFamily="18" charset="0"/>
              </a:rPr>
              <a:t>Rules Discovered:</a:t>
            </a:r>
          </a:p>
          <a:p>
            <a:pPr eaLnBrk="0" hangingPunct="0"/>
            <a:r>
              <a:rPr lang="en-US" sz="2000">
                <a:latin typeface="Times New Roman" pitchFamily="18" charset="0"/>
              </a:rPr>
              <a:t>    </a:t>
            </a:r>
            <a:r>
              <a:rPr lang="en-US" b="1">
                <a:solidFill>
                  <a:srgbClr val="CC0000"/>
                </a:solidFill>
                <a:latin typeface="Tahoma" pitchFamily="34" charset="0"/>
              </a:rPr>
              <a:t>{Milk} --&gt; {Coke}</a:t>
            </a:r>
          </a:p>
          <a:p>
            <a:pPr eaLnBrk="0" hangingPunct="0"/>
            <a:r>
              <a:rPr lang="en-US" b="1">
                <a:solidFill>
                  <a:srgbClr val="CC0000"/>
                </a:solidFill>
                <a:latin typeface="Tahoma" pitchFamily="34" charset="0"/>
              </a:rPr>
              <a:t>    {Diaper, Milk} --&gt; {Beer}</a:t>
            </a:r>
            <a:endParaRPr lang="en-US" sz="2400">
              <a:latin typeface="Times New Roman" pitchFamily="18" charset="0"/>
            </a:endParaRPr>
          </a:p>
        </p:txBody>
      </p:sp>
    </p:spTree>
    <p:extLst>
      <p:ext uri="{BB962C8B-B14F-4D97-AF65-F5344CB8AC3E}">
        <p14:creationId xmlns:p14="http://schemas.microsoft.com/office/powerpoint/2010/main" val="2682600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0"/>
            <a:ext cx="8077200" cy="1200329"/>
          </a:xfrm>
          <a:prstGeom prst="rect">
            <a:avLst/>
          </a:prstGeom>
        </p:spPr>
        <p:txBody>
          <a:bodyPr wrap="square">
            <a:spAutoFit/>
          </a:bodyPr>
          <a:lstStyle/>
          <a:p>
            <a:pPr>
              <a:lnSpc>
                <a:spcPct val="90000"/>
              </a:lnSpc>
              <a:buSzPct val="80000"/>
            </a:pPr>
            <a:r>
              <a:rPr lang="en-US" sz="3200" b="1" dirty="0"/>
              <a:t>Applications:</a:t>
            </a:r>
          </a:p>
          <a:p>
            <a:pPr lvl="1">
              <a:lnSpc>
                <a:spcPct val="90000"/>
              </a:lnSpc>
              <a:buSzPct val="80000"/>
            </a:pPr>
            <a:r>
              <a:rPr lang="en-US" sz="2400" dirty="0"/>
              <a:t>Basket data analysis, cross-marketing, catalog design, loss-leader analysis, clustering, classification, etc.</a:t>
            </a:r>
          </a:p>
        </p:txBody>
      </p:sp>
      <p:sp>
        <p:nvSpPr>
          <p:cNvPr id="5" name="Rectangle 4"/>
          <p:cNvSpPr/>
          <p:nvPr/>
        </p:nvSpPr>
        <p:spPr>
          <a:xfrm>
            <a:off x="533400" y="1524000"/>
            <a:ext cx="8140700" cy="757130"/>
          </a:xfrm>
          <a:prstGeom prst="rect">
            <a:avLst/>
          </a:prstGeom>
        </p:spPr>
        <p:txBody>
          <a:bodyPr wrap="square">
            <a:spAutoFit/>
          </a:bodyPr>
          <a:lstStyle/>
          <a:p>
            <a:pPr lvl="1">
              <a:lnSpc>
                <a:spcPct val="90000"/>
              </a:lnSpc>
            </a:pPr>
            <a:r>
              <a:rPr lang="en-US" sz="2400" dirty="0"/>
              <a:t>E.g., </a:t>
            </a:r>
            <a:r>
              <a:rPr lang="en-US" sz="2400" i="1" dirty="0">
                <a:solidFill>
                  <a:schemeClr val="folHlink"/>
                </a:solidFill>
              </a:rPr>
              <a:t>98% of people who purchase tires and auto accessories also get automotive services done</a:t>
            </a:r>
          </a:p>
        </p:txBody>
      </p:sp>
      <p:sp>
        <p:nvSpPr>
          <p:cNvPr id="6" name="Rectangle 5"/>
          <p:cNvSpPr/>
          <p:nvPr/>
        </p:nvSpPr>
        <p:spPr>
          <a:xfrm>
            <a:off x="609600" y="2429673"/>
            <a:ext cx="8305800" cy="1532727"/>
          </a:xfrm>
          <a:prstGeom prst="rect">
            <a:avLst/>
          </a:prstGeom>
        </p:spPr>
        <p:txBody>
          <a:bodyPr wrap="square">
            <a:spAutoFit/>
          </a:bodyPr>
          <a:lstStyle/>
          <a:p>
            <a:pPr algn="just">
              <a:lnSpc>
                <a:spcPct val="90000"/>
              </a:lnSpc>
            </a:pPr>
            <a:r>
              <a:rPr lang="en-US" sz="3200" b="1" dirty="0"/>
              <a:t>Concepts:</a:t>
            </a:r>
          </a:p>
          <a:p>
            <a:pPr lvl="1" algn="just">
              <a:lnSpc>
                <a:spcPct val="90000"/>
              </a:lnSpc>
            </a:pPr>
            <a:r>
              <a:rPr lang="en-US" dirty="0">
                <a:solidFill>
                  <a:srgbClr val="FF0000"/>
                </a:solidFill>
              </a:rPr>
              <a:t>An </a:t>
            </a:r>
            <a:r>
              <a:rPr lang="en-US" i="1" dirty="0">
                <a:solidFill>
                  <a:srgbClr val="FF0000"/>
                </a:solidFill>
              </a:rPr>
              <a:t>item</a:t>
            </a:r>
            <a:r>
              <a:rPr lang="en-US" dirty="0">
                <a:solidFill>
                  <a:srgbClr val="FF0000"/>
                </a:solidFill>
              </a:rPr>
              <a:t>:</a:t>
            </a:r>
            <a:r>
              <a:rPr lang="en-US" dirty="0"/>
              <a:t>  an item/article in a basket</a:t>
            </a:r>
          </a:p>
          <a:p>
            <a:pPr lvl="1" algn="just">
              <a:lnSpc>
                <a:spcPct val="90000"/>
              </a:lnSpc>
            </a:pPr>
            <a:r>
              <a:rPr lang="en-US" i="1" dirty="0">
                <a:solidFill>
                  <a:srgbClr val="FF0000"/>
                </a:solidFill>
              </a:rPr>
              <a:t>I</a:t>
            </a:r>
            <a:r>
              <a:rPr lang="en-US" dirty="0">
                <a:solidFill>
                  <a:srgbClr val="FF0000"/>
                </a:solidFill>
              </a:rPr>
              <a:t>:</a:t>
            </a:r>
            <a:r>
              <a:rPr lang="en-US" dirty="0">
                <a:solidFill>
                  <a:schemeClr val="hlink"/>
                </a:solidFill>
              </a:rPr>
              <a:t> </a:t>
            </a:r>
            <a:r>
              <a:rPr lang="en-US" dirty="0"/>
              <a:t>the set of all items sold in the store</a:t>
            </a:r>
          </a:p>
          <a:p>
            <a:pPr lvl="1" algn="just">
              <a:lnSpc>
                <a:spcPct val="90000"/>
              </a:lnSpc>
            </a:pPr>
            <a:r>
              <a:rPr lang="en-US" dirty="0">
                <a:solidFill>
                  <a:srgbClr val="FF0000"/>
                </a:solidFill>
              </a:rPr>
              <a:t>A </a:t>
            </a:r>
            <a:r>
              <a:rPr lang="en-US" i="1" dirty="0">
                <a:solidFill>
                  <a:srgbClr val="FF0000"/>
                </a:solidFill>
              </a:rPr>
              <a:t>transaction</a:t>
            </a:r>
            <a:r>
              <a:rPr lang="en-US" dirty="0">
                <a:solidFill>
                  <a:srgbClr val="FF0000"/>
                </a:solidFill>
              </a:rPr>
              <a:t>:</a:t>
            </a:r>
            <a:r>
              <a:rPr lang="en-US" dirty="0"/>
              <a:t> items purchased in a basket; it may have TID (transaction ID)</a:t>
            </a:r>
          </a:p>
          <a:p>
            <a:pPr lvl="1" algn="just">
              <a:lnSpc>
                <a:spcPct val="90000"/>
              </a:lnSpc>
            </a:pPr>
            <a:r>
              <a:rPr lang="en-US" dirty="0">
                <a:solidFill>
                  <a:srgbClr val="FF0000"/>
                </a:solidFill>
              </a:rPr>
              <a:t>A </a:t>
            </a:r>
            <a:r>
              <a:rPr lang="en-US" i="1" dirty="0">
                <a:solidFill>
                  <a:srgbClr val="FF0000"/>
                </a:solidFill>
              </a:rPr>
              <a:t>transactional</a:t>
            </a:r>
            <a:r>
              <a:rPr lang="en-US" dirty="0">
                <a:solidFill>
                  <a:srgbClr val="FF0000"/>
                </a:solidFill>
              </a:rPr>
              <a:t> </a:t>
            </a:r>
            <a:r>
              <a:rPr lang="en-US" i="1" dirty="0">
                <a:solidFill>
                  <a:srgbClr val="FF0000"/>
                </a:solidFill>
              </a:rPr>
              <a:t>dataset</a:t>
            </a:r>
            <a:r>
              <a:rPr lang="en-US" dirty="0"/>
              <a:t>: A set of transactions</a:t>
            </a:r>
          </a:p>
        </p:txBody>
      </p:sp>
      <p:sp>
        <p:nvSpPr>
          <p:cNvPr id="7" name="Rectangle 6"/>
          <p:cNvSpPr/>
          <p:nvPr/>
        </p:nvSpPr>
        <p:spPr>
          <a:xfrm>
            <a:off x="685800" y="4106275"/>
            <a:ext cx="2971800" cy="523220"/>
          </a:xfrm>
          <a:prstGeom prst="rect">
            <a:avLst/>
          </a:prstGeom>
        </p:spPr>
        <p:txBody>
          <a:bodyPr wrap="square">
            <a:spAutoFit/>
          </a:bodyPr>
          <a:lstStyle/>
          <a:p>
            <a:r>
              <a:rPr lang="en-US" sz="2800" b="1" dirty="0"/>
              <a:t>The model: rules</a:t>
            </a:r>
          </a:p>
        </p:txBody>
      </p:sp>
      <p:sp>
        <p:nvSpPr>
          <p:cNvPr id="8" name="Rectangle 7"/>
          <p:cNvSpPr/>
          <p:nvPr/>
        </p:nvSpPr>
        <p:spPr>
          <a:xfrm>
            <a:off x="990600" y="4639675"/>
            <a:ext cx="7683500" cy="1865126"/>
          </a:xfrm>
          <a:prstGeom prst="rect">
            <a:avLst/>
          </a:prstGeom>
        </p:spPr>
        <p:txBody>
          <a:bodyPr wrap="square">
            <a:spAutoFit/>
          </a:bodyPr>
          <a:lstStyle/>
          <a:p>
            <a:pPr algn="just">
              <a:lnSpc>
                <a:spcPct val="90000"/>
              </a:lnSpc>
            </a:pPr>
            <a:r>
              <a:rPr lang="en-US" dirty="0"/>
              <a:t>A transaction </a:t>
            </a:r>
            <a:r>
              <a:rPr lang="en-US" i="1" dirty="0">
                <a:solidFill>
                  <a:srgbClr val="FF0000"/>
                </a:solidFill>
              </a:rPr>
              <a:t>t</a:t>
            </a:r>
            <a:r>
              <a:rPr lang="en-US" dirty="0">
                <a:solidFill>
                  <a:srgbClr val="FF0000"/>
                </a:solidFill>
              </a:rPr>
              <a:t> contains </a:t>
            </a:r>
            <a:r>
              <a:rPr lang="en-US" i="1" dirty="0">
                <a:solidFill>
                  <a:srgbClr val="FF0000"/>
                </a:solidFill>
              </a:rPr>
              <a:t>X</a:t>
            </a:r>
            <a:r>
              <a:rPr lang="en-US" dirty="0"/>
              <a:t>, a set of items (</a:t>
            </a:r>
            <a:r>
              <a:rPr lang="en-US" dirty="0" err="1">
                <a:solidFill>
                  <a:srgbClr val="3333CC"/>
                </a:solidFill>
              </a:rPr>
              <a:t>itemset</a:t>
            </a:r>
            <a:r>
              <a:rPr lang="en-US" dirty="0"/>
              <a:t>) in </a:t>
            </a:r>
            <a:r>
              <a:rPr lang="en-US" i="1" dirty="0"/>
              <a:t>I</a:t>
            </a:r>
            <a:r>
              <a:rPr lang="en-US" dirty="0"/>
              <a:t>, if </a:t>
            </a:r>
            <a:r>
              <a:rPr lang="en-US" i="1" dirty="0"/>
              <a:t>X</a:t>
            </a:r>
            <a:r>
              <a:rPr lang="en-US" dirty="0"/>
              <a:t> </a:t>
            </a:r>
            <a:r>
              <a:rPr lang="en-US" dirty="0">
                <a:sym typeface="Symbol" pitchFamily="18" charset="2"/>
              </a:rPr>
              <a:t></a:t>
            </a:r>
            <a:r>
              <a:rPr lang="en-US" dirty="0"/>
              <a:t> </a:t>
            </a:r>
            <a:r>
              <a:rPr lang="en-US" i="1" dirty="0"/>
              <a:t>t</a:t>
            </a:r>
            <a:r>
              <a:rPr lang="en-US" dirty="0"/>
              <a:t>.</a:t>
            </a:r>
          </a:p>
          <a:p>
            <a:pPr algn="just">
              <a:lnSpc>
                <a:spcPct val="90000"/>
              </a:lnSpc>
            </a:pPr>
            <a:r>
              <a:rPr lang="en-US" dirty="0"/>
              <a:t>An </a:t>
            </a:r>
            <a:r>
              <a:rPr lang="en-US" dirty="0">
                <a:solidFill>
                  <a:srgbClr val="FF0000"/>
                </a:solidFill>
              </a:rPr>
              <a:t>association rule</a:t>
            </a:r>
            <a:r>
              <a:rPr lang="en-US" dirty="0"/>
              <a:t> is an implication of the form:</a:t>
            </a:r>
          </a:p>
          <a:p>
            <a:pPr algn="just">
              <a:lnSpc>
                <a:spcPct val="90000"/>
              </a:lnSpc>
              <a:spcBef>
                <a:spcPct val="10000"/>
              </a:spcBef>
            </a:pPr>
            <a:r>
              <a:rPr lang="en-US" i="1" dirty="0"/>
              <a:t>		X</a:t>
            </a:r>
            <a:r>
              <a:rPr lang="en-US" dirty="0"/>
              <a:t> </a:t>
            </a:r>
            <a:r>
              <a:rPr lang="en-US" dirty="0">
                <a:sym typeface="Symbol" pitchFamily="18" charset="2"/>
              </a:rPr>
              <a:t> </a:t>
            </a:r>
            <a:r>
              <a:rPr lang="en-US" i="1" dirty="0">
                <a:sym typeface="Symbol" pitchFamily="18" charset="2"/>
              </a:rPr>
              <a:t>Y</a:t>
            </a:r>
            <a:r>
              <a:rPr lang="en-US" dirty="0">
                <a:sym typeface="Symbol" pitchFamily="18" charset="2"/>
              </a:rPr>
              <a:t>, where </a:t>
            </a:r>
            <a:r>
              <a:rPr lang="en-US" i="1" dirty="0">
                <a:sym typeface="Symbol" pitchFamily="18" charset="2"/>
              </a:rPr>
              <a:t>X</a:t>
            </a:r>
            <a:r>
              <a:rPr lang="en-US" dirty="0">
                <a:sym typeface="Symbol" pitchFamily="18" charset="2"/>
              </a:rPr>
              <a:t>, </a:t>
            </a:r>
            <a:r>
              <a:rPr lang="en-US" i="1" dirty="0">
                <a:sym typeface="Symbol" pitchFamily="18" charset="2"/>
              </a:rPr>
              <a:t>Y</a:t>
            </a:r>
            <a:r>
              <a:rPr lang="en-US" dirty="0">
                <a:sym typeface="Symbol" pitchFamily="18" charset="2"/>
              </a:rPr>
              <a:t>  </a:t>
            </a:r>
            <a:r>
              <a:rPr lang="en-US" i="1" dirty="0">
                <a:sym typeface="Symbol" pitchFamily="18" charset="2"/>
              </a:rPr>
              <a:t>I, and X </a:t>
            </a:r>
            <a:r>
              <a:rPr lang="en-US" dirty="0">
                <a:sym typeface="Symbol" pitchFamily="18" charset="2"/>
              </a:rPr>
              <a:t></a:t>
            </a:r>
            <a:r>
              <a:rPr lang="en-US" i="1" dirty="0">
                <a:sym typeface="Symbol" pitchFamily="18" charset="2"/>
              </a:rPr>
              <a:t>Y</a:t>
            </a:r>
            <a:r>
              <a:rPr lang="en-US" dirty="0">
                <a:sym typeface="Symbol" pitchFamily="18" charset="2"/>
              </a:rPr>
              <a:t>  = </a:t>
            </a:r>
          </a:p>
          <a:p>
            <a:pPr algn="just">
              <a:lnSpc>
                <a:spcPct val="90000"/>
              </a:lnSpc>
            </a:pPr>
            <a:r>
              <a:rPr lang="en-US" dirty="0"/>
              <a:t>An </a:t>
            </a:r>
            <a:r>
              <a:rPr lang="en-US" dirty="0" err="1">
                <a:solidFill>
                  <a:srgbClr val="FF0000"/>
                </a:solidFill>
              </a:rPr>
              <a:t>itemset</a:t>
            </a:r>
            <a:r>
              <a:rPr lang="en-US" dirty="0">
                <a:solidFill>
                  <a:schemeClr val="hlink"/>
                </a:solidFill>
              </a:rPr>
              <a:t> </a:t>
            </a:r>
            <a:r>
              <a:rPr lang="en-US" dirty="0"/>
              <a:t>is a set of items.</a:t>
            </a:r>
          </a:p>
          <a:p>
            <a:pPr marL="742950" lvl="1" indent="-285750" algn="just">
              <a:lnSpc>
                <a:spcPct val="90000"/>
              </a:lnSpc>
            </a:pPr>
            <a:r>
              <a:rPr lang="en-US" dirty="0"/>
              <a:t>E.g., X = {milk, bread, cereal} is an </a:t>
            </a:r>
            <a:r>
              <a:rPr lang="en-US" dirty="0" err="1"/>
              <a:t>itemset</a:t>
            </a:r>
            <a:r>
              <a:rPr lang="en-US" dirty="0"/>
              <a:t>.</a:t>
            </a:r>
          </a:p>
          <a:p>
            <a:pPr algn="just">
              <a:lnSpc>
                <a:spcPct val="90000"/>
              </a:lnSpc>
            </a:pPr>
            <a:r>
              <a:rPr lang="en-US" dirty="0"/>
              <a:t>A </a:t>
            </a:r>
            <a:r>
              <a:rPr lang="en-US" i="1" dirty="0">
                <a:solidFill>
                  <a:srgbClr val="FF0000"/>
                </a:solidFill>
              </a:rPr>
              <a:t>k</a:t>
            </a:r>
            <a:r>
              <a:rPr lang="en-US" dirty="0">
                <a:solidFill>
                  <a:srgbClr val="FF0000"/>
                </a:solidFill>
              </a:rPr>
              <a:t>-</a:t>
            </a:r>
            <a:r>
              <a:rPr lang="en-US" dirty="0" err="1">
                <a:solidFill>
                  <a:srgbClr val="FF0000"/>
                </a:solidFill>
              </a:rPr>
              <a:t>itemset</a:t>
            </a:r>
            <a:r>
              <a:rPr lang="en-US" dirty="0">
                <a:solidFill>
                  <a:srgbClr val="FF0000"/>
                </a:solidFill>
              </a:rPr>
              <a:t> </a:t>
            </a:r>
            <a:r>
              <a:rPr lang="en-US" dirty="0"/>
              <a:t>is an </a:t>
            </a:r>
            <a:r>
              <a:rPr lang="en-US" dirty="0" err="1"/>
              <a:t>itemset</a:t>
            </a:r>
            <a:r>
              <a:rPr lang="en-US" dirty="0"/>
              <a:t> with </a:t>
            </a:r>
            <a:r>
              <a:rPr lang="en-US" i="1" dirty="0"/>
              <a:t>k</a:t>
            </a:r>
            <a:r>
              <a:rPr lang="en-US" dirty="0"/>
              <a:t> items.</a:t>
            </a:r>
          </a:p>
          <a:p>
            <a:pPr marL="742950" lvl="1" indent="-285750" algn="just">
              <a:lnSpc>
                <a:spcPct val="90000"/>
              </a:lnSpc>
            </a:pPr>
            <a:r>
              <a:rPr lang="en-US" dirty="0"/>
              <a:t>E.g., {milk, bread, cereal} is a 3-itemset</a:t>
            </a:r>
          </a:p>
        </p:txBody>
      </p:sp>
    </p:spTree>
    <p:extLst>
      <p:ext uri="{BB962C8B-B14F-4D97-AF65-F5344CB8AC3E}">
        <p14:creationId xmlns:p14="http://schemas.microsoft.com/office/powerpoint/2010/main" val="3480395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788987"/>
          </a:xfrm>
        </p:spPr>
        <p:txBody>
          <a:bodyPr/>
          <a:lstStyle/>
          <a:p>
            <a:pPr eaLnBrk="1" hangingPunct="1"/>
            <a:r>
              <a:rPr lang="en-US" dirty="0"/>
              <a:t>Rule Strength Measures</a:t>
            </a:r>
          </a:p>
        </p:txBody>
      </p:sp>
      <p:sp>
        <p:nvSpPr>
          <p:cNvPr id="5" name="Rectangle 3"/>
          <p:cNvSpPr txBox="1">
            <a:spLocks noChangeArrowheads="1"/>
          </p:cNvSpPr>
          <p:nvPr/>
        </p:nvSpPr>
        <p:spPr>
          <a:xfrm>
            <a:off x="457200" y="1268413"/>
            <a:ext cx="8229600" cy="536098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None/>
            </a:pPr>
            <a:r>
              <a:rPr lang="en-US" dirty="0">
                <a:solidFill>
                  <a:srgbClr val="FF0000"/>
                </a:solidFill>
              </a:rPr>
              <a:t>Support:</a:t>
            </a:r>
            <a:r>
              <a:rPr lang="en-US" dirty="0"/>
              <a:t> </a:t>
            </a:r>
          </a:p>
          <a:p>
            <a:pPr marL="0" indent="0" algn="just">
              <a:lnSpc>
                <a:spcPct val="90000"/>
              </a:lnSpc>
              <a:buNone/>
            </a:pPr>
            <a:r>
              <a:rPr lang="en-US" dirty="0"/>
              <a:t>The rule holds with </a:t>
            </a:r>
            <a:r>
              <a:rPr lang="en-US" dirty="0">
                <a:solidFill>
                  <a:srgbClr val="3333CC"/>
                </a:solidFill>
              </a:rPr>
              <a:t>support</a:t>
            </a:r>
            <a:r>
              <a:rPr lang="en-US" dirty="0"/>
              <a:t> </a:t>
            </a:r>
            <a:r>
              <a:rPr lang="en-US" i="1" dirty="0"/>
              <a:t>sup</a:t>
            </a:r>
            <a:r>
              <a:rPr lang="en-US" dirty="0"/>
              <a:t> in </a:t>
            </a:r>
            <a:r>
              <a:rPr lang="en-US" i="1" dirty="0"/>
              <a:t>T</a:t>
            </a:r>
            <a:r>
              <a:rPr lang="en-US" dirty="0"/>
              <a:t> (the transaction data set) if sup% of transactions</a:t>
            </a:r>
            <a:r>
              <a:rPr lang="en-US" i="1" dirty="0"/>
              <a:t> </a:t>
            </a:r>
            <a:r>
              <a:rPr lang="en-US" dirty="0"/>
              <a:t>contain </a:t>
            </a:r>
            <a:r>
              <a:rPr lang="en-US" i="1" dirty="0"/>
              <a:t>X</a:t>
            </a:r>
            <a:r>
              <a:rPr lang="en-US" dirty="0"/>
              <a:t> </a:t>
            </a:r>
            <a:r>
              <a:rPr lang="en-US" dirty="0">
                <a:sym typeface="Symbol" pitchFamily="18" charset="2"/>
              </a:rPr>
              <a:t> </a:t>
            </a:r>
            <a:r>
              <a:rPr lang="en-US" i="1" dirty="0">
                <a:sym typeface="Symbol" pitchFamily="18" charset="2"/>
              </a:rPr>
              <a:t>Y</a:t>
            </a:r>
            <a:r>
              <a:rPr lang="en-US" dirty="0">
                <a:sym typeface="Symbol" pitchFamily="18" charset="2"/>
              </a:rPr>
              <a:t>. </a:t>
            </a:r>
          </a:p>
          <a:p>
            <a:pPr marL="457200" lvl="1" indent="0" algn="just">
              <a:lnSpc>
                <a:spcPct val="90000"/>
              </a:lnSpc>
              <a:buNone/>
            </a:pPr>
            <a:r>
              <a:rPr lang="en-US" i="1" dirty="0">
                <a:solidFill>
                  <a:srgbClr val="3333CC"/>
                </a:solidFill>
                <a:sym typeface="Symbol" pitchFamily="18" charset="2"/>
              </a:rPr>
              <a:t>sup</a:t>
            </a:r>
            <a:r>
              <a:rPr lang="en-US" dirty="0">
                <a:solidFill>
                  <a:srgbClr val="3333CC"/>
                </a:solidFill>
                <a:sym typeface="Symbol" pitchFamily="18" charset="2"/>
              </a:rPr>
              <a:t> = </a:t>
            </a:r>
            <a:r>
              <a:rPr lang="en-US" dirty="0" err="1">
                <a:solidFill>
                  <a:srgbClr val="3333CC"/>
                </a:solidFill>
                <a:sym typeface="Symbol" pitchFamily="18" charset="2"/>
              </a:rPr>
              <a:t>Pr</a:t>
            </a:r>
            <a:r>
              <a:rPr lang="en-US" dirty="0">
                <a:solidFill>
                  <a:srgbClr val="3333CC"/>
                </a:solidFill>
                <a:sym typeface="Symbol" pitchFamily="18" charset="2"/>
              </a:rPr>
              <a:t>(</a:t>
            </a:r>
            <a:r>
              <a:rPr lang="en-US" i="1" dirty="0">
                <a:solidFill>
                  <a:srgbClr val="3333CC"/>
                </a:solidFill>
              </a:rPr>
              <a:t>X</a:t>
            </a:r>
            <a:r>
              <a:rPr lang="en-US" dirty="0">
                <a:solidFill>
                  <a:srgbClr val="3333CC"/>
                </a:solidFill>
              </a:rPr>
              <a:t> </a:t>
            </a:r>
            <a:r>
              <a:rPr lang="en-US" dirty="0">
                <a:solidFill>
                  <a:srgbClr val="3333CC"/>
                </a:solidFill>
                <a:sym typeface="Symbol" pitchFamily="18" charset="2"/>
              </a:rPr>
              <a:t> </a:t>
            </a:r>
            <a:r>
              <a:rPr lang="en-US" i="1" dirty="0">
                <a:solidFill>
                  <a:srgbClr val="3333CC"/>
                </a:solidFill>
                <a:sym typeface="Symbol" pitchFamily="18" charset="2"/>
              </a:rPr>
              <a:t>Y</a:t>
            </a:r>
            <a:r>
              <a:rPr lang="en-US" dirty="0">
                <a:solidFill>
                  <a:srgbClr val="3333CC"/>
                </a:solidFill>
                <a:sym typeface="Symbol" pitchFamily="18" charset="2"/>
              </a:rPr>
              <a:t>)</a:t>
            </a:r>
            <a:endParaRPr lang="en-US" dirty="0"/>
          </a:p>
          <a:p>
            <a:pPr marL="0" indent="0" algn="just">
              <a:lnSpc>
                <a:spcPct val="90000"/>
              </a:lnSpc>
              <a:buNone/>
            </a:pPr>
            <a:endParaRPr lang="en-US" dirty="0">
              <a:solidFill>
                <a:srgbClr val="FF0000"/>
              </a:solidFill>
            </a:endParaRPr>
          </a:p>
          <a:p>
            <a:pPr marL="0" indent="0" algn="just">
              <a:lnSpc>
                <a:spcPct val="90000"/>
              </a:lnSpc>
              <a:buNone/>
            </a:pPr>
            <a:r>
              <a:rPr lang="en-US" dirty="0">
                <a:solidFill>
                  <a:srgbClr val="FF0000"/>
                </a:solidFill>
              </a:rPr>
              <a:t>Confidence:</a:t>
            </a:r>
            <a:r>
              <a:rPr lang="en-US" dirty="0"/>
              <a:t> </a:t>
            </a:r>
          </a:p>
          <a:p>
            <a:pPr marL="0" indent="0" algn="just">
              <a:lnSpc>
                <a:spcPct val="90000"/>
              </a:lnSpc>
              <a:buNone/>
            </a:pPr>
            <a:r>
              <a:rPr lang="en-US" dirty="0"/>
              <a:t>The rule holds in </a:t>
            </a:r>
            <a:r>
              <a:rPr lang="en-US" i="1" dirty="0"/>
              <a:t>T</a:t>
            </a:r>
            <a:r>
              <a:rPr lang="en-US" dirty="0"/>
              <a:t> with </a:t>
            </a:r>
            <a:r>
              <a:rPr lang="en-US" dirty="0">
                <a:solidFill>
                  <a:srgbClr val="3333CC"/>
                </a:solidFill>
              </a:rPr>
              <a:t>confidence </a:t>
            </a:r>
            <a:r>
              <a:rPr lang="en-US" i="1" dirty="0" err="1"/>
              <a:t>conf</a:t>
            </a:r>
            <a:r>
              <a:rPr lang="en-US" dirty="0"/>
              <a:t> if </a:t>
            </a:r>
            <a:r>
              <a:rPr lang="en-US" i="1" dirty="0" err="1"/>
              <a:t>conf</a:t>
            </a:r>
            <a:r>
              <a:rPr lang="en-US" dirty="0"/>
              <a:t>% of transactions that contain </a:t>
            </a:r>
            <a:r>
              <a:rPr lang="en-US" i="1" dirty="0"/>
              <a:t>X</a:t>
            </a:r>
            <a:r>
              <a:rPr lang="en-US" dirty="0"/>
              <a:t> also contain </a:t>
            </a:r>
            <a:r>
              <a:rPr lang="en-US" i="1" dirty="0"/>
              <a:t>Y.</a:t>
            </a:r>
          </a:p>
          <a:p>
            <a:pPr marL="457200" lvl="1" indent="0" algn="just">
              <a:lnSpc>
                <a:spcPct val="90000"/>
              </a:lnSpc>
              <a:buNone/>
            </a:pPr>
            <a:r>
              <a:rPr lang="en-US" i="1" dirty="0" err="1">
                <a:solidFill>
                  <a:srgbClr val="3333CC"/>
                </a:solidFill>
              </a:rPr>
              <a:t>conf</a:t>
            </a:r>
            <a:r>
              <a:rPr lang="en-US" dirty="0">
                <a:solidFill>
                  <a:srgbClr val="3333CC"/>
                </a:solidFill>
              </a:rPr>
              <a:t> = </a:t>
            </a:r>
            <a:r>
              <a:rPr lang="en-US" dirty="0" err="1">
                <a:solidFill>
                  <a:srgbClr val="3333CC"/>
                </a:solidFill>
              </a:rPr>
              <a:t>Pr</a:t>
            </a:r>
            <a:r>
              <a:rPr lang="en-US" dirty="0">
                <a:solidFill>
                  <a:srgbClr val="3333CC"/>
                </a:solidFill>
              </a:rPr>
              <a:t>(</a:t>
            </a:r>
            <a:r>
              <a:rPr lang="en-US" i="1" dirty="0">
                <a:solidFill>
                  <a:srgbClr val="3333CC"/>
                </a:solidFill>
              </a:rPr>
              <a:t>Y</a:t>
            </a:r>
            <a:r>
              <a:rPr lang="en-US" dirty="0">
                <a:solidFill>
                  <a:srgbClr val="3333CC"/>
                </a:solidFill>
              </a:rPr>
              <a:t> | </a:t>
            </a:r>
            <a:r>
              <a:rPr lang="en-US" i="1" dirty="0">
                <a:solidFill>
                  <a:srgbClr val="3333CC"/>
                </a:solidFill>
              </a:rPr>
              <a:t>X</a:t>
            </a:r>
            <a:r>
              <a:rPr lang="en-US" dirty="0">
                <a:solidFill>
                  <a:srgbClr val="3333CC"/>
                </a:solidFill>
              </a:rPr>
              <a:t>)</a:t>
            </a:r>
          </a:p>
          <a:p>
            <a:pPr marL="0" indent="0" algn="just">
              <a:lnSpc>
                <a:spcPct val="90000"/>
              </a:lnSpc>
              <a:buNone/>
            </a:pPr>
            <a:endParaRPr lang="en-US" dirty="0">
              <a:sym typeface="Symbol" pitchFamily="18" charset="2"/>
            </a:endParaRPr>
          </a:p>
          <a:p>
            <a:pPr marL="0" indent="0" algn="just">
              <a:lnSpc>
                <a:spcPct val="90000"/>
              </a:lnSpc>
              <a:buNone/>
            </a:pPr>
            <a:r>
              <a:rPr lang="en-US" dirty="0">
                <a:sym typeface="Symbol" pitchFamily="18" charset="2"/>
              </a:rPr>
              <a:t>An association rule is a pattern that states when </a:t>
            </a:r>
            <a:r>
              <a:rPr lang="en-US" i="1" dirty="0">
                <a:sym typeface="Symbol" pitchFamily="18" charset="2"/>
              </a:rPr>
              <a:t>X</a:t>
            </a:r>
            <a:r>
              <a:rPr lang="en-US" dirty="0">
                <a:sym typeface="Symbol" pitchFamily="18" charset="2"/>
              </a:rPr>
              <a:t> occurs, </a:t>
            </a:r>
            <a:r>
              <a:rPr lang="en-US" i="1" dirty="0">
                <a:sym typeface="Symbol" pitchFamily="18" charset="2"/>
              </a:rPr>
              <a:t>Y</a:t>
            </a:r>
            <a:r>
              <a:rPr lang="en-US" dirty="0">
                <a:sym typeface="Symbol" pitchFamily="18" charset="2"/>
              </a:rPr>
              <a:t> occurs with certain probability. </a:t>
            </a:r>
            <a:endParaRPr lang="en-US" dirty="0"/>
          </a:p>
        </p:txBody>
      </p:sp>
    </p:spTree>
    <p:extLst>
      <p:ext uri="{BB962C8B-B14F-4D97-AF65-F5344CB8AC3E}">
        <p14:creationId xmlns:p14="http://schemas.microsoft.com/office/powerpoint/2010/main" val="585026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228600"/>
            <a:ext cx="7772400" cy="609600"/>
          </a:xfrm>
        </p:spPr>
        <p:txBody>
          <a:bodyPr/>
          <a:lstStyle/>
          <a:p>
            <a:r>
              <a:rPr lang="en-US" sz="3200" b="1" dirty="0">
                <a:solidFill>
                  <a:schemeClr val="accent6">
                    <a:lumMod val="50000"/>
                  </a:schemeClr>
                </a:solidFill>
              </a:rPr>
              <a:t>Support and Confidence</a:t>
            </a:r>
          </a:p>
        </p:txBody>
      </p:sp>
      <p:sp>
        <p:nvSpPr>
          <p:cNvPr id="5" name="Rectangle 3"/>
          <p:cNvSpPr txBox="1">
            <a:spLocks noChangeArrowheads="1"/>
          </p:cNvSpPr>
          <p:nvPr/>
        </p:nvSpPr>
        <p:spPr>
          <a:xfrm>
            <a:off x="457200" y="990600"/>
            <a:ext cx="84582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i="1" dirty="0"/>
              <a:t>support </a:t>
            </a:r>
            <a:r>
              <a:rPr lang="en-US" dirty="0"/>
              <a:t>of </a:t>
            </a:r>
            <a:r>
              <a:rPr lang="en-US" i="1" dirty="0"/>
              <a:t> X </a:t>
            </a:r>
            <a:r>
              <a:rPr lang="en-US" dirty="0"/>
              <a:t>in </a:t>
            </a:r>
            <a:r>
              <a:rPr lang="en-US" i="1" dirty="0"/>
              <a:t>D</a:t>
            </a:r>
            <a:r>
              <a:rPr lang="en-US" dirty="0"/>
              <a:t> is </a:t>
            </a:r>
            <a:r>
              <a:rPr lang="en-US" i="1" dirty="0"/>
              <a:t>count</a:t>
            </a:r>
            <a:r>
              <a:rPr lang="en-US" dirty="0"/>
              <a:t>(</a:t>
            </a:r>
            <a:r>
              <a:rPr lang="en-US" i="1" dirty="0"/>
              <a:t>X</a:t>
            </a:r>
            <a:r>
              <a:rPr lang="en-US" dirty="0"/>
              <a:t>)/|</a:t>
            </a:r>
            <a:r>
              <a:rPr lang="en-US" i="1" dirty="0"/>
              <a:t>D</a:t>
            </a:r>
            <a:r>
              <a:rPr lang="en-US" dirty="0"/>
              <a:t>|</a:t>
            </a:r>
          </a:p>
          <a:p>
            <a:pPr algn="just">
              <a:lnSpc>
                <a:spcPct val="90000"/>
              </a:lnSpc>
              <a:buFont typeface="Wingdings" pitchFamily="2" charset="2"/>
              <a:buChar char="v"/>
            </a:pPr>
            <a:r>
              <a:rPr lang="en-US" dirty="0"/>
              <a:t>For an association rule </a:t>
            </a:r>
            <a:r>
              <a:rPr lang="en-US" i="1" dirty="0"/>
              <a:t>X</a:t>
            </a:r>
            <a:r>
              <a:rPr lang="en-US" i="1" dirty="0">
                <a:sym typeface="Symbol" pitchFamily="18" charset="2"/>
              </a:rPr>
              <a:t></a:t>
            </a:r>
            <a:r>
              <a:rPr lang="en-US" i="1" dirty="0"/>
              <a:t>Y, </a:t>
            </a:r>
            <a:r>
              <a:rPr lang="en-US" dirty="0"/>
              <a:t>we can calculate</a:t>
            </a:r>
          </a:p>
          <a:p>
            <a:pPr marL="457200" lvl="1" indent="0" algn="just">
              <a:lnSpc>
                <a:spcPct val="90000"/>
              </a:lnSpc>
              <a:buNone/>
            </a:pPr>
            <a:r>
              <a:rPr lang="en-US" dirty="0"/>
              <a:t>support (</a:t>
            </a:r>
            <a:r>
              <a:rPr lang="en-US" i="1" dirty="0"/>
              <a:t>X</a:t>
            </a:r>
            <a:r>
              <a:rPr lang="en-US" i="1" dirty="0">
                <a:sym typeface="Symbol" pitchFamily="18" charset="2"/>
              </a:rPr>
              <a:t></a:t>
            </a:r>
            <a:r>
              <a:rPr lang="en-US" i="1" dirty="0"/>
              <a:t>Y</a:t>
            </a:r>
            <a:r>
              <a:rPr lang="en-US" dirty="0"/>
              <a:t>) = support (</a:t>
            </a:r>
            <a:r>
              <a:rPr lang="en-US" i="1" dirty="0"/>
              <a:t>XY</a:t>
            </a:r>
            <a:r>
              <a:rPr lang="en-US" dirty="0"/>
              <a:t>)</a:t>
            </a:r>
          </a:p>
          <a:p>
            <a:pPr marL="457200" lvl="1" indent="0" algn="just">
              <a:lnSpc>
                <a:spcPct val="90000"/>
              </a:lnSpc>
              <a:buNone/>
            </a:pPr>
            <a:r>
              <a:rPr lang="en-US" dirty="0"/>
              <a:t>confidence (</a:t>
            </a:r>
            <a:r>
              <a:rPr lang="en-US" i="1" dirty="0"/>
              <a:t>X</a:t>
            </a:r>
            <a:r>
              <a:rPr lang="en-US" i="1" dirty="0">
                <a:sym typeface="Symbol" pitchFamily="18" charset="2"/>
              </a:rPr>
              <a:t></a:t>
            </a:r>
            <a:r>
              <a:rPr lang="en-US" i="1" dirty="0"/>
              <a:t>Y)</a:t>
            </a:r>
            <a:r>
              <a:rPr lang="en-US" dirty="0"/>
              <a:t> = support (</a:t>
            </a:r>
            <a:r>
              <a:rPr lang="en-US" i="1" dirty="0"/>
              <a:t>XY</a:t>
            </a:r>
            <a:r>
              <a:rPr lang="en-US" dirty="0"/>
              <a:t>)/support (</a:t>
            </a:r>
            <a:r>
              <a:rPr lang="en-US" i="1" dirty="0"/>
              <a:t>X</a:t>
            </a:r>
            <a:r>
              <a:rPr lang="en-US" dirty="0"/>
              <a:t>)</a:t>
            </a:r>
          </a:p>
          <a:p>
            <a:pPr algn="just">
              <a:lnSpc>
                <a:spcPct val="90000"/>
              </a:lnSpc>
              <a:buFont typeface="Wingdings" pitchFamily="2" charset="2"/>
              <a:buChar char="v"/>
            </a:pPr>
            <a:r>
              <a:rPr lang="en-US" dirty="0"/>
              <a:t>Relate Support (S) and Confidence (C) to Joint and Conditional probabilities</a:t>
            </a:r>
          </a:p>
          <a:p>
            <a:pPr algn="just">
              <a:lnSpc>
                <a:spcPct val="90000"/>
              </a:lnSpc>
              <a:buFont typeface="Wingdings" pitchFamily="2" charset="2"/>
              <a:buChar char="v"/>
            </a:pPr>
            <a:r>
              <a:rPr lang="en-US" dirty="0"/>
              <a:t>There could be exponentially many A-rules</a:t>
            </a:r>
          </a:p>
          <a:p>
            <a:pPr algn="just">
              <a:lnSpc>
                <a:spcPct val="90000"/>
              </a:lnSpc>
              <a:buFont typeface="Wingdings" pitchFamily="2" charset="2"/>
              <a:buChar char="v"/>
            </a:pPr>
            <a:r>
              <a:rPr lang="en-US" dirty="0"/>
              <a:t>Interesting association rules are (for now) those whose S and C are greater than </a:t>
            </a:r>
            <a:r>
              <a:rPr lang="en-US" dirty="0" err="1"/>
              <a:t>minSup</a:t>
            </a:r>
            <a:r>
              <a:rPr lang="en-US" dirty="0"/>
              <a:t> and </a:t>
            </a:r>
            <a:r>
              <a:rPr lang="en-US" dirty="0" err="1"/>
              <a:t>minConf</a:t>
            </a:r>
            <a:r>
              <a:rPr lang="en-US" dirty="0"/>
              <a:t> (some thresholds set by data miners)</a:t>
            </a:r>
          </a:p>
        </p:txBody>
      </p:sp>
    </p:spTree>
    <p:extLst>
      <p:ext uri="{BB962C8B-B14F-4D97-AF65-F5344CB8AC3E}">
        <p14:creationId xmlns:p14="http://schemas.microsoft.com/office/powerpoint/2010/main" val="2027091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76263" y="228601"/>
            <a:ext cx="7793037" cy="838200"/>
          </a:xfrm>
        </p:spPr>
        <p:txBody>
          <a:bodyPr>
            <a:normAutofit/>
          </a:bodyPr>
          <a:lstStyle/>
          <a:p>
            <a:pPr eaLnBrk="1" hangingPunct="1"/>
            <a:r>
              <a:rPr lang="en-US" dirty="0"/>
              <a:t>Support and Confidence</a:t>
            </a:r>
          </a:p>
        </p:txBody>
      </p:sp>
      <p:sp>
        <p:nvSpPr>
          <p:cNvPr id="5" name="Rectangle 3"/>
          <p:cNvSpPr txBox="1">
            <a:spLocks noChangeArrowheads="1"/>
          </p:cNvSpPr>
          <p:nvPr/>
        </p:nvSpPr>
        <p:spPr>
          <a:xfrm>
            <a:off x="304800" y="1341438"/>
            <a:ext cx="8686800" cy="51355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a:solidFill>
                  <a:srgbClr val="FF0000"/>
                </a:solidFill>
              </a:rPr>
              <a:t>Support count</a:t>
            </a:r>
            <a:r>
              <a:rPr lang="en-US" dirty="0"/>
              <a:t>: </a:t>
            </a:r>
          </a:p>
          <a:p>
            <a:pPr marL="0" indent="0" algn="just">
              <a:buNone/>
            </a:pPr>
            <a:r>
              <a:rPr lang="en-US" dirty="0"/>
              <a:t>The support count of an </a:t>
            </a:r>
            <a:r>
              <a:rPr lang="en-US" dirty="0" err="1"/>
              <a:t>itemset</a:t>
            </a:r>
            <a:r>
              <a:rPr lang="en-US" dirty="0"/>
              <a:t> </a:t>
            </a:r>
            <a:r>
              <a:rPr lang="en-US" i="1" dirty="0"/>
              <a:t>X</a:t>
            </a:r>
            <a:r>
              <a:rPr lang="en-US" dirty="0"/>
              <a:t>, denoted by </a:t>
            </a:r>
            <a:r>
              <a:rPr lang="en-US" i="1" dirty="0" err="1">
                <a:solidFill>
                  <a:srgbClr val="FF0000"/>
                </a:solidFill>
              </a:rPr>
              <a:t>X.count</a:t>
            </a:r>
            <a:r>
              <a:rPr lang="en-US" dirty="0"/>
              <a:t>, in a data set </a:t>
            </a:r>
            <a:r>
              <a:rPr lang="en-US" i="1" dirty="0"/>
              <a:t>T</a:t>
            </a:r>
            <a:r>
              <a:rPr lang="en-US" dirty="0"/>
              <a:t> is the number of transactions in </a:t>
            </a:r>
            <a:r>
              <a:rPr lang="en-US" i="1" dirty="0"/>
              <a:t>T</a:t>
            </a:r>
            <a:r>
              <a:rPr lang="en-US" dirty="0"/>
              <a:t> that contain </a:t>
            </a:r>
            <a:r>
              <a:rPr lang="en-US" i="1" dirty="0"/>
              <a:t>X</a:t>
            </a:r>
            <a:r>
              <a:rPr lang="en-US" dirty="0"/>
              <a:t>. Assume </a:t>
            </a:r>
            <a:r>
              <a:rPr lang="en-US" i="1" dirty="0"/>
              <a:t>T</a:t>
            </a:r>
            <a:r>
              <a:rPr lang="en-US" dirty="0"/>
              <a:t> has </a:t>
            </a:r>
            <a:r>
              <a:rPr lang="en-US" i="1" dirty="0"/>
              <a:t>n</a:t>
            </a:r>
            <a:r>
              <a:rPr lang="en-US" dirty="0"/>
              <a:t> transactions. Then, </a:t>
            </a: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06025120"/>
              </p:ext>
            </p:extLst>
          </p:nvPr>
        </p:nvGraphicFramePr>
        <p:xfrm>
          <a:off x="1744662" y="4025900"/>
          <a:ext cx="4427538" cy="1079500"/>
        </p:xfrm>
        <a:graphic>
          <a:graphicData uri="http://schemas.openxmlformats.org/presentationml/2006/ole">
            <mc:AlternateContent xmlns:mc="http://schemas.openxmlformats.org/markup-compatibility/2006">
              <mc:Choice xmlns:v="urn:schemas-microsoft-com:vml" Requires="v">
                <p:oleObj spid="_x0000_s27912" name="Equation" r:id="rId3" imgW="1460500" imgH="368300" progId="Equation.3">
                  <p:embed/>
                </p:oleObj>
              </mc:Choice>
              <mc:Fallback>
                <p:oleObj name="Equation" r:id="rId3" imgW="1460500" imgH="368300" progId="Equation.3">
                  <p:embed/>
                  <p:pic>
                    <p:nvPicPr>
                      <p:cNvPr id="0" name="Picture 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662" y="4025900"/>
                        <a:ext cx="44275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 name="Object 6"/>
          <p:cNvGraphicFramePr>
            <a:graphicFrameLocks noChangeAspect="1"/>
          </p:cNvGraphicFramePr>
          <p:nvPr>
            <p:extLst>
              <p:ext uri="{D42A27DB-BD31-4B8C-83A1-F6EECF244321}">
                <p14:modId xmlns:p14="http://schemas.microsoft.com/office/powerpoint/2010/main" val="2715956504"/>
              </p:ext>
            </p:extLst>
          </p:nvPr>
        </p:nvGraphicFramePr>
        <p:xfrm>
          <a:off x="1403350" y="5321300"/>
          <a:ext cx="4608513" cy="1079500"/>
        </p:xfrm>
        <a:graphic>
          <a:graphicData uri="http://schemas.openxmlformats.org/presentationml/2006/ole">
            <mc:AlternateContent xmlns:mc="http://schemas.openxmlformats.org/markup-compatibility/2006">
              <mc:Choice xmlns:v="urn:schemas-microsoft-com:vml" Requires="v">
                <p:oleObj spid="_x0000_s27913" name="Equation" r:id="rId5" imgW="1612900" imgH="368300" progId="Equation.3">
                  <p:embed/>
                </p:oleObj>
              </mc:Choice>
              <mc:Fallback>
                <p:oleObj name="Equation" r:id="rId5" imgW="1612900" imgH="368300" progId="Equation.3">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21300"/>
                        <a:ext cx="46085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0567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76200"/>
            <a:ext cx="8915400" cy="639762"/>
          </a:xfrm>
        </p:spPr>
        <p:txBody>
          <a:bodyPr>
            <a:normAutofit fontScale="90000"/>
          </a:bodyPr>
          <a:lstStyle/>
          <a:p>
            <a:pPr eaLnBrk="1" hangingPunct="1"/>
            <a:r>
              <a:rPr lang="en-US" sz="4000" dirty="0"/>
              <a:t>Basic Concepts: Association Rules</a:t>
            </a:r>
          </a:p>
        </p:txBody>
      </p:sp>
      <p:graphicFrame>
        <p:nvGraphicFramePr>
          <p:cNvPr id="5" name="Group 15"/>
          <p:cNvGraphicFramePr>
            <a:graphicFrameLocks noGrp="1"/>
          </p:cNvGraphicFramePr>
          <p:nvPr>
            <p:ph sz="quarter" idx="1"/>
            <p:extLst>
              <p:ext uri="{D42A27DB-BD31-4B8C-83A1-F6EECF244321}">
                <p14:modId xmlns:p14="http://schemas.microsoft.com/office/powerpoint/2010/main" val="675271565"/>
              </p:ext>
            </p:extLst>
          </p:nvPr>
        </p:nvGraphicFramePr>
        <p:xfrm>
          <a:off x="457200" y="1219200"/>
          <a:ext cx="4038600" cy="2185989"/>
        </p:xfrm>
        <a:graphic>
          <a:graphicData uri="http://schemas.openxmlformats.org/drawingml/2006/table">
            <a:tbl>
              <a:tblPr/>
              <a:tblGrid>
                <a:gridCol w="2019300">
                  <a:extLst>
                    <a:ext uri="{9D8B030D-6E8A-4147-A177-3AD203B41FA5}">
                      <a16:colId xmlns="" xmlns:a16="http://schemas.microsoft.com/office/drawing/2014/main" val="20000"/>
                    </a:ext>
                  </a:extLst>
                </a:gridCol>
                <a:gridCol w="2019300">
                  <a:extLst>
                    <a:ext uri="{9D8B030D-6E8A-4147-A177-3AD203B41FA5}">
                      <a16:colId xmlns="" xmlns:a16="http://schemas.microsoft.com/office/drawing/2014/main" val="20001"/>
                    </a:ext>
                  </a:extLst>
                </a:gridCol>
              </a:tblGrid>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Transaction-id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Items bought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B, E, F</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6" name="Rectangle 3"/>
          <p:cNvSpPr txBox="1">
            <a:spLocks noChangeArrowheads="1"/>
          </p:cNvSpPr>
          <p:nvPr/>
        </p:nvSpPr>
        <p:spPr>
          <a:xfrm>
            <a:off x="4648200" y="1143000"/>
            <a:ext cx="4343400" cy="49831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Char char="v"/>
            </a:pPr>
            <a:r>
              <a:rPr lang="en-US" sz="2000" dirty="0" err="1"/>
              <a:t>Itemset</a:t>
            </a:r>
            <a:r>
              <a:rPr lang="en-US" sz="2000" dirty="0"/>
              <a:t> X={x</a:t>
            </a:r>
            <a:r>
              <a:rPr lang="en-US" sz="2000" baseline="-25000" dirty="0"/>
              <a:t>1</a:t>
            </a:r>
            <a:r>
              <a:rPr lang="en-US" sz="2000" dirty="0"/>
              <a:t>, …, </a:t>
            </a:r>
            <a:r>
              <a:rPr lang="en-US" sz="2000" dirty="0" err="1"/>
              <a:t>x</a:t>
            </a:r>
            <a:r>
              <a:rPr lang="en-US" sz="2000" baseline="-25000" dirty="0" err="1"/>
              <a:t>k</a:t>
            </a:r>
            <a:r>
              <a:rPr lang="en-US" sz="2000" dirty="0"/>
              <a:t>}</a:t>
            </a:r>
          </a:p>
          <a:p>
            <a:pPr>
              <a:lnSpc>
                <a:spcPct val="90000"/>
              </a:lnSpc>
              <a:buFont typeface="Wingdings" pitchFamily="2" charset="2"/>
              <a:buChar char="v"/>
            </a:pPr>
            <a:r>
              <a:rPr lang="en-US" sz="2000" dirty="0"/>
              <a:t>Find all the rules </a:t>
            </a:r>
            <a:r>
              <a:rPr lang="en-US" sz="2000" i="1" dirty="0"/>
              <a:t>X</a:t>
            </a:r>
            <a:r>
              <a:rPr lang="en-US" sz="2000" i="1" dirty="0">
                <a:sym typeface="Wingdings" pitchFamily="2" charset="2"/>
              </a:rPr>
              <a:t>Y</a:t>
            </a:r>
            <a:r>
              <a:rPr lang="en-US" sz="2400" i="1" dirty="0">
                <a:sym typeface="Symbol" pitchFamily="18" charset="2"/>
              </a:rPr>
              <a:t> </a:t>
            </a:r>
            <a:r>
              <a:rPr lang="en-US" sz="2000" dirty="0"/>
              <a:t>with min confidence and support</a:t>
            </a:r>
            <a:endParaRPr lang="en-US" sz="2400" dirty="0">
              <a:sym typeface="Symbol" pitchFamily="18" charset="2"/>
            </a:endParaRPr>
          </a:p>
          <a:p>
            <a:pPr lvl="1">
              <a:lnSpc>
                <a:spcPct val="90000"/>
              </a:lnSpc>
            </a:pPr>
            <a:r>
              <a:rPr lang="en-US" sz="2000" dirty="0">
                <a:solidFill>
                  <a:schemeClr val="hlink"/>
                </a:solidFill>
                <a:sym typeface="Symbol" pitchFamily="18" charset="2"/>
              </a:rPr>
              <a:t>support</a:t>
            </a:r>
            <a:r>
              <a:rPr lang="en-US" sz="2000" dirty="0">
                <a:sym typeface="Symbol" pitchFamily="18" charset="2"/>
              </a:rPr>
              <a:t>, </a:t>
            </a:r>
            <a:r>
              <a:rPr lang="en-US" sz="2000" i="1" dirty="0">
                <a:sym typeface="Symbol" pitchFamily="18" charset="2"/>
              </a:rPr>
              <a:t>s</a:t>
            </a:r>
            <a:r>
              <a:rPr lang="en-US" sz="2000" dirty="0">
                <a:sym typeface="Symbol" pitchFamily="18" charset="2"/>
              </a:rPr>
              <a:t>, </a:t>
            </a:r>
            <a:r>
              <a:rPr lang="en-US" sz="2000" dirty="0">
                <a:solidFill>
                  <a:schemeClr val="tx2"/>
                </a:solidFill>
                <a:sym typeface="Symbol" pitchFamily="18" charset="2"/>
              </a:rPr>
              <a:t>probability</a:t>
            </a:r>
            <a:r>
              <a:rPr lang="en-US" sz="2000" dirty="0">
                <a:sym typeface="Symbol" pitchFamily="18" charset="2"/>
              </a:rPr>
              <a:t> that a transaction contains XY</a:t>
            </a:r>
          </a:p>
          <a:p>
            <a:pPr lvl="1">
              <a:lnSpc>
                <a:spcPct val="90000"/>
              </a:lnSpc>
            </a:pPr>
            <a:r>
              <a:rPr lang="en-US" sz="2000" dirty="0">
                <a:solidFill>
                  <a:schemeClr val="hlink"/>
                </a:solidFill>
                <a:sym typeface="Symbol" pitchFamily="18" charset="2"/>
              </a:rPr>
              <a:t>confidence</a:t>
            </a:r>
            <a:r>
              <a:rPr lang="en-US" sz="2000" dirty="0">
                <a:sym typeface="Symbol" pitchFamily="18" charset="2"/>
              </a:rPr>
              <a:t>, </a:t>
            </a:r>
            <a:r>
              <a:rPr lang="en-US" sz="2000" i="1" dirty="0">
                <a:sym typeface="Symbol" pitchFamily="18" charset="2"/>
              </a:rPr>
              <a:t>c,</a:t>
            </a:r>
            <a:r>
              <a:rPr lang="en-US" sz="2000" dirty="0">
                <a:sym typeface="Symbol" pitchFamily="18" charset="2"/>
              </a:rPr>
              <a:t> </a:t>
            </a:r>
            <a:r>
              <a:rPr lang="en-US" sz="2000" dirty="0">
                <a:solidFill>
                  <a:schemeClr val="tx2"/>
                </a:solidFill>
                <a:sym typeface="Symbol" pitchFamily="18" charset="2"/>
              </a:rPr>
              <a:t>conditional probability</a:t>
            </a:r>
            <a:r>
              <a:rPr lang="en-US" sz="2000" dirty="0">
                <a:sym typeface="Symbol" pitchFamily="18" charset="2"/>
              </a:rPr>
              <a:t> that a transaction having X also contains </a:t>
            </a:r>
            <a:r>
              <a:rPr lang="en-US" sz="2000" i="1" dirty="0">
                <a:sym typeface="Symbol" pitchFamily="18" charset="2"/>
              </a:rPr>
              <a:t>Y</a:t>
            </a:r>
            <a:r>
              <a:rPr lang="en-US" sz="2000" dirty="0">
                <a:sym typeface="Symbol" pitchFamily="18" charset="2"/>
              </a:rPr>
              <a:t>.</a:t>
            </a:r>
          </a:p>
        </p:txBody>
      </p:sp>
      <p:sp>
        <p:nvSpPr>
          <p:cNvPr id="7" name="Rectangle 4"/>
          <p:cNvSpPr>
            <a:spLocks noChangeArrowheads="1"/>
          </p:cNvSpPr>
          <p:nvPr/>
        </p:nvSpPr>
        <p:spPr bwMode="auto">
          <a:xfrm>
            <a:off x="4648200" y="4038600"/>
            <a:ext cx="426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just">
              <a:spcBef>
                <a:spcPct val="20000"/>
              </a:spcBef>
              <a:buClr>
                <a:schemeClr val="folHlink"/>
              </a:buClr>
              <a:buSzPct val="60000"/>
              <a:buFont typeface="Wingdings" pitchFamily="2" charset="2"/>
              <a:buNone/>
            </a:pPr>
            <a:r>
              <a:rPr lang="en-US" sz="2400" i="1" dirty="0"/>
              <a:t>	Let minimum support 50%, and minimum confidence 50%, we have</a:t>
            </a:r>
          </a:p>
          <a:p>
            <a:pPr lvl="1" algn="just"/>
            <a:r>
              <a:rPr lang="en-US" sz="2400" i="1" dirty="0">
                <a:latin typeface="Times New Roman" pitchFamily="18" charset="0"/>
              </a:rPr>
              <a:t>A </a:t>
            </a:r>
            <a:r>
              <a:rPr lang="en-US" sz="2400" dirty="0">
                <a:latin typeface="Webdings" pitchFamily="18" charset="2"/>
                <a:sym typeface="Wingdings" pitchFamily="2" charset="2"/>
              </a:rPr>
              <a:t></a:t>
            </a:r>
            <a:r>
              <a:rPr lang="en-US" sz="2400" i="1" dirty="0">
                <a:latin typeface="Times New Roman" pitchFamily="18" charset="0"/>
                <a:sym typeface="Symbol" pitchFamily="18" charset="2"/>
              </a:rPr>
              <a:t> C  </a:t>
            </a:r>
            <a:r>
              <a:rPr lang="en-US" sz="2400" dirty="0">
                <a:latin typeface="Times New Roman" pitchFamily="18" charset="0"/>
                <a:sym typeface="Symbol" pitchFamily="18" charset="2"/>
              </a:rPr>
              <a:t>(50%, 66.7%)</a:t>
            </a:r>
          </a:p>
          <a:p>
            <a:pPr lvl="1" algn="just"/>
            <a:r>
              <a:rPr lang="en-US" sz="2400" i="1" dirty="0">
                <a:latin typeface="Times New Roman" pitchFamily="18" charset="0"/>
              </a:rPr>
              <a:t>C </a:t>
            </a:r>
            <a:r>
              <a:rPr lang="en-US" sz="2400" dirty="0">
                <a:latin typeface="Webdings" pitchFamily="18" charset="2"/>
                <a:sym typeface="Wingdings" pitchFamily="2" charset="2"/>
              </a:rPr>
              <a:t></a:t>
            </a:r>
            <a:r>
              <a:rPr lang="en-US" sz="2400" i="1" dirty="0">
                <a:latin typeface="Times New Roman" pitchFamily="18" charset="0"/>
                <a:sym typeface="Symbol" pitchFamily="18" charset="2"/>
              </a:rPr>
              <a:t> A  </a:t>
            </a:r>
            <a:r>
              <a:rPr lang="en-US" sz="2400" dirty="0">
                <a:latin typeface="Times New Roman" pitchFamily="18" charset="0"/>
                <a:sym typeface="Symbol" pitchFamily="18" charset="2"/>
              </a:rPr>
              <a:t>(50%, 100%)</a:t>
            </a:r>
          </a:p>
        </p:txBody>
      </p:sp>
      <p:grpSp>
        <p:nvGrpSpPr>
          <p:cNvPr id="8" name="Group 59"/>
          <p:cNvGrpSpPr>
            <a:grpSpLocks/>
          </p:cNvGrpSpPr>
          <p:nvPr/>
        </p:nvGrpSpPr>
        <p:grpSpPr bwMode="auto">
          <a:xfrm>
            <a:off x="457200" y="3962400"/>
            <a:ext cx="3886200" cy="2630488"/>
            <a:chOff x="192" y="2400"/>
            <a:chExt cx="2448" cy="1657"/>
          </a:xfrm>
        </p:grpSpPr>
        <p:sp>
          <p:nvSpPr>
            <p:cNvPr id="9" name="Oval 60"/>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61"/>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62"/>
            <p:cNvSpPr>
              <a:spLocks noChangeShapeType="1"/>
            </p:cNvSpPr>
            <p:nvPr/>
          </p:nvSpPr>
          <p:spPr bwMode="auto">
            <a:xfrm flipH="1">
              <a:off x="576" y="3168"/>
              <a:ext cx="144" cy="48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3"/>
            <p:cNvSpPr>
              <a:spLocks noChangeShapeType="1"/>
            </p:cNvSpPr>
            <p:nvPr/>
          </p:nvSpPr>
          <p:spPr bwMode="auto">
            <a:xfrm flipV="1">
              <a:off x="2016" y="2832"/>
              <a:ext cx="144" cy="43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4"/>
            <p:cNvSpPr>
              <a:spLocks noChangeShapeType="1"/>
            </p:cNvSpPr>
            <p:nvPr/>
          </p:nvSpPr>
          <p:spPr bwMode="auto">
            <a:xfrm flipH="1" flipV="1">
              <a:off x="1440" y="2592"/>
              <a:ext cx="0" cy="576"/>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65"/>
            <p:cNvSpPr txBox="1">
              <a:spLocks noChangeArrowheads="1"/>
            </p:cNvSpPr>
            <p:nvPr/>
          </p:nvSpPr>
          <p:spPr bwMode="auto">
            <a:xfrm>
              <a:off x="1824" y="2448"/>
              <a:ext cx="768"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110000"/>
                </a:lnSpc>
              </a:pPr>
              <a:r>
                <a:rPr lang="en-US" sz="1600" b="1">
                  <a:solidFill>
                    <a:schemeClr val="hlink"/>
                  </a:solidFill>
                  <a:latin typeface="Times New Roman" pitchFamily="18" charset="0"/>
                </a:rPr>
                <a:t>Customer</a:t>
              </a:r>
            </a:p>
            <a:p>
              <a:pPr>
                <a:lnSpc>
                  <a:spcPct val="110000"/>
                </a:lnSpc>
              </a:pPr>
              <a:r>
                <a:rPr lang="en-US" sz="1600" b="1">
                  <a:solidFill>
                    <a:schemeClr val="hlink"/>
                  </a:solidFill>
                  <a:latin typeface="Times New Roman" pitchFamily="18" charset="0"/>
                </a:rPr>
                <a:t>buys diaper</a:t>
              </a:r>
              <a:endParaRPr lang="en-US" b="1" u="sng">
                <a:latin typeface="Times New Roman" pitchFamily="18" charset="0"/>
              </a:endParaRPr>
            </a:p>
          </p:txBody>
        </p:sp>
        <p:sp>
          <p:nvSpPr>
            <p:cNvPr id="15" name="Text Box 66"/>
            <p:cNvSpPr txBox="1">
              <a:spLocks noChangeArrowheads="1"/>
            </p:cNvSpPr>
            <p:nvPr/>
          </p:nvSpPr>
          <p:spPr bwMode="auto">
            <a:xfrm>
              <a:off x="960" y="2400"/>
              <a:ext cx="65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110000"/>
                </a:lnSpc>
              </a:pPr>
              <a:r>
                <a:rPr lang="en-US" sz="1600" b="1">
                  <a:solidFill>
                    <a:srgbClr val="5FA180"/>
                  </a:solidFill>
                  <a:latin typeface="Times New Roman" pitchFamily="18" charset="0"/>
                </a:rPr>
                <a:t>Customer</a:t>
              </a:r>
            </a:p>
            <a:p>
              <a:pPr>
                <a:lnSpc>
                  <a:spcPct val="110000"/>
                </a:lnSpc>
              </a:pPr>
              <a:r>
                <a:rPr lang="en-US" sz="1600" b="1">
                  <a:solidFill>
                    <a:srgbClr val="5FA180"/>
                  </a:solidFill>
                  <a:latin typeface="Times New Roman" pitchFamily="18" charset="0"/>
                </a:rPr>
                <a:t>buys both</a:t>
              </a:r>
              <a:endParaRPr lang="en-US" b="1" u="sng">
                <a:solidFill>
                  <a:srgbClr val="5FA180"/>
                </a:solidFill>
                <a:latin typeface="Times New Roman" pitchFamily="18" charset="0"/>
              </a:endParaRPr>
            </a:p>
          </p:txBody>
        </p:sp>
        <p:sp>
          <p:nvSpPr>
            <p:cNvPr id="16" name="Text Box 67"/>
            <p:cNvSpPr txBox="1">
              <a:spLocks noChangeArrowheads="1"/>
            </p:cNvSpPr>
            <p:nvPr/>
          </p:nvSpPr>
          <p:spPr bwMode="auto">
            <a:xfrm>
              <a:off x="384" y="3600"/>
              <a:ext cx="65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110000"/>
                </a:lnSpc>
              </a:pPr>
              <a:r>
                <a:rPr lang="en-US" sz="1600" b="1">
                  <a:solidFill>
                    <a:schemeClr val="tx2"/>
                  </a:solidFill>
                  <a:latin typeface="Times New Roman" pitchFamily="18" charset="0"/>
                </a:rPr>
                <a:t>Customer</a:t>
              </a:r>
            </a:p>
            <a:p>
              <a:pPr>
                <a:lnSpc>
                  <a:spcPct val="110000"/>
                </a:lnSpc>
              </a:pPr>
              <a:r>
                <a:rPr lang="en-US" sz="1600" b="1">
                  <a:solidFill>
                    <a:schemeClr val="tx2"/>
                  </a:solidFill>
                  <a:latin typeface="Times New Roman" pitchFamily="18" charset="0"/>
                </a:rPr>
                <a:t>buys beer</a:t>
              </a:r>
              <a:endParaRPr lang="en-US" b="1" u="sng">
                <a:latin typeface="Times New Roman" pitchFamily="18" charset="0"/>
              </a:endParaRPr>
            </a:p>
          </p:txBody>
        </p:sp>
        <p:sp>
          <p:nvSpPr>
            <p:cNvPr id="17" name="Rectangle 68"/>
            <p:cNvSpPr>
              <a:spLocks noChangeArrowheads="1"/>
            </p:cNvSpPr>
            <p:nvPr/>
          </p:nvSpPr>
          <p:spPr bwMode="auto">
            <a:xfrm>
              <a:off x="192" y="2400"/>
              <a:ext cx="2448" cy="1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71046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533400"/>
            <a:ext cx="7772400" cy="609600"/>
          </a:xfrm>
        </p:spPr>
        <p:txBody>
          <a:bodyPr/>
          <a:lstStyle/>
          <a:p>
            <a:r>
              <a:rPr lang="en-US" sz="3200" dirty="0"/>
              <a:t>Example</a:t>
            </a:r>
          </a:p>
        </p:txBody>
      </p:sp>
      <p:sp>
        <p:nvSpPr>
          <p:cNvPr id="5" name="Rectangle 3"/>
          <p:cNvSpPr txBox="1">
            <a:spLocks noChangeArrowheads="1"/>
          </p:cNvSpPr>
          <p:nvPr/>
        </p:nvSpPr>
        <p:spPr>
          <a:xfrm>
            <a:off x="685800" y="1295400"/>
            <a:ext cx="77724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Data set </a:t>
            </a:r>
            <a:r>
              <a:rPr lang="en-US" i="1" dirty="0"/>
              <a:t>D</a:t>
            </a:r>
          </a:p>
        </p:txBody>
      </p:sp>
      <p:sp>
        <p:nvSpPr>
          <p:cNvPr id="6" name="Text Box 4"/>
          <p:cNvSpPr txBox="1">
            <a:spLocks noChangeArrowheads="1"/>
          </p:cNvSpPr>
          <p:nvPr/>
        </p:nvSpPr>
        <p:spPr bwMode="auto">
          <a:xfrm>
            <a:off x="4800600" y="1676400"/>
            <a:ext cx="3276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dirty="0"/>
              <a:t>Count, Support, Confidence:</a:t>
            </a:r>
          </a:p>
          <a:p>
            <a:pPr>
              <a:spcBef>
                <a:spcPct val="50000"/>
              </a:spcBef>
            </a:pPr>
            <a:r>
              <a:rPr lang="en-US" i="1" dirty="0"/>
              <a:t>Count(13)=2</a:t>
            </a:r>
          </a:p>
          <a:p>
            <a:pPr>
              <a:spcBef>
                <a:spcPct val="50000"/>
              </a:spcBef>
            </a:pPr>
            <a:r>
              <a:rPr lang="en-US" i="1" dirty="0"/>
              <a:t>|D| = 4</a:t>
            </a:r>
          </a:p>
          <a:p>
            <a:pPr>
              <a:spcBef>
                <a:spcPct val="50000"/>
              </a:spcBef>
            </a:pPr>
            <a:r>
              <a:rPr lang="en-US" i="1" dirty="0"/>
              <a:t>Support(13)=0.5</a:t>
            </a:r>
          </a:p>
          <a:p>
            <a:pPr>
              <a:spcBef>
                <a:spcPct val="50000"/>
              </a:spcBef>
            </a:pPr>
            <a:r>
              <a:rPr lang="en-US" i="1" dirty="0"/>
              <a:t>Support(3</a:t>
            </a:r>
            <a:r>
              <a:rPr lang="en-US" i="1" dirty="0">
                <a:sym typeface="Wingdings" pitchFamily="2" charset="2"/>
              </a:rPr>
              <a:t>2)=0.5</a:t>
            </a:r>
          </a:p>
          <a:p>
            <a:pPr>
              <a:spcBef>
                <a:spcPct val="50000"/>
              </a:spcBef>
            </a:pPr>
            <a:r>
              <a:rPr lang="en-US" i="1" dirty="0">
                <a:sym typeface="Wingdings" pitchFamily="2" charset="2"/>
              </a:rPr>
              <a:t>Confidence(32)=0.67</a:t>
            </a:r>
            <a:endParaRPr lang="en-US" i="1" dirty="0"/>
          </a:p>
        </p:txBody>
      </p:sp>
      <p:graphicFrame>
        <p:nvGraphicFramePr>
          <p:cNvPr id="7" name="Group 37"/>
          <p:cNvGraphicFramePr>
            <a:graphicFrameLocks noGrp="1"/>
          </p:cNvGraphicFramePr>
          <p:nvPr>
            <p:extLst>
              <p:ext uri="{D42A27DB-BD31-4B8C-83A1-F6EECF244321}">
                <p14:modId xmlns:p14="http://schemas.microsoft.com/office/powerpoint/2010/main" val="3671844341"/>
              </p:ext>
            </p:extLst>
          </p:nvPr>
        </p:nvGraphicFramePr>
        <p:xfrm>
          <a:off x="838200" y="2133600"/>
          <a:ext cx="2286000" cy="2205674"/>
        </p:xfrm>
        <a:graphic>
          <a:graphicData uri="http://schemas.openxmlformats.org/drawingml/2006/table">
            <a:tbl>
              <a:tblPr/>
              <a:tblGrid>
                <a:gridCol w="762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Itemsets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68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1 2 3 5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39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06051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a:xfrm>
            <a:off x="304800" y="1219200"/>
            <a:ext cx="84582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b="1" dirty="0"/>
              <a:t>Supervised learning:</a:t>
            </a:r>
          </a:p>
          <a:p>
            <a:pPr lvl="1" algn="just"/>
            <a:r>
              <a:rPr lang="en-US" sz="3200" dirty="0"/>
              <a:t>The network answer to each input pattern is directly compared with the desired answer and a feedback is given to the network to correct possible errors</a:t>
            </a:r>
          </a:p>
          <a:p>
            <a:pPr marL="0" indent="0" algn="just">
              <a:buNone/>
            </a:pPr>
            <a:r>
              <a:rPr lang="en-US" b="1" dirty="0"/>
              <a:t>Unsupervised learning:</a:t>
            </a:r>
          </a:p>
          <a:p>
            <a:pPr lvl="1" algn="just"/>
            <a:r>
              <a:rPr lang="en-US" sz="3200" dirty="0"/>
              <a:t>The target answer is unknown. The network groups the input patterns of the training sets into clusters, based on correlation and similarities. </a:t>
            </a:r>
          </a:p>
        </p:txBody>
      </p:sp>
      <p:sp>
        <p:nvSpPr>
          <p:cNvPr id="6" name="Title 1"/>
          <p:cNvSpPr>
            <a:spLocks noGrp="1"/>
          </p:cNvSpPr>
          <p:nvPr>
            <p:ph type="title"/>
          </p:nvPr>
        </p:nvSpPr>
        <p:spPr>
          <a:xfrm>
            <a:off x="304800" y="274638"/>
            <a:ext cx="8458200" cy="487362"/>
          </a:xfrm>
        </p:spPr>
        <p:txBody>
          <a:bodyPr>
            <a:normAutofit fontScale="90000"/>
          </a:bodyPr>
          <a:lstStyle/>
          <a:p>
            <a:r>
              <a:rPr lang="en-US" b="1" dirty="0"/>
              <a:t>Supervised and Unsupervised learning</a:t>
            </a:r>
            <a:endParaRPr lang="en-US" b="1" dirty="0">
              <a:solidFill>
                <a:schemeClr val="accent6">
                  <a:lumMod val="50000"/>
                </a:schemeClr>
              </a:solidFill>
            </a:endParaRPr>
          </a:p>
        </p:txBody>
      </p:sp>
    </p:spTree>
    <p:extLst>
      <p:ext uri="{BB962C8B-B14F-4D97-AF65-F5344CB8AC3E}">
        <p14:creationId xmlns:p14="http://schemas.microsoft.com/office/powerpoint/2010/main" val="2849543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76200"/>
            <a:ext cx="8382000" cy="639762"/>
          </a:xfrm>
        </p:spPr>
        <p:txBody>
          <a:bodyPr>
            <a:normAutofit fontScale="90000"/>
          </a:bodyPr>
          <a:lstStyle/>
          <a:p>
            <a:pPr eaLnBrk="1" hangingPunct="1"/>
            <a:r>
              <a:rPr lang="en-US" sz="4000" dirty="0"/>
              <a:t>Mining Association Rules: Example</a:t>
            </a:r>
          </a:p>
        </p:txBody>
      </p:sp>
      <p:sp>
        <p:nvSpPr>
          <p:cNvPr id="5" name="Rectangle 3"/>
          <p:cNvSpPr txBox="1">
            <a:spLocks noChangeArrowheads="1"/>
          </p:cNvSpPr>
          <p:nvPr/>
        </p:nvSpPr>
        <p:spPr>
          <a:xfrm>
            <a:off x="76200" y="3657600"/>
            <a:ext cx="9220200" cy="2117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800" dirty="0"/>
              <a:t>For rule </a:t>
            </a:r>
            <a:r>
              <a:rPr lang="en-US" sz="2800" i="1" dirty="0"/>
              <a:t>A</a:t>
            </a:r>
            <a:r>
              <a:rPr lang="en-US" sz="2800" dirty="0"/>
              <a:t> </a:t>
            </a:r>
            <a:r>
              <a:rPr lang="en-US" sz="2800" dirty="0">
                <a:sym typeface="Symbol" pitchFamily="18" charset="2"/>
              </a:rPr>
              <a:t></a:t>
            </a:r>
            <a:r>
              <a:rPr lang="en-US" sz="2800" dirty="0"/>
              <a:t> </a:t>
            </a:r>
            <a:r>
              <a:rPr lang="en-US" sz="2800" i="1" dirty="0"/>
              <a:t>C</a:t>
            </a:r>
            <a:r>
              <a:rPr lang="en-US" sz="2800" dirty="0"/>
              <a:t>:</a:t>
            </a:r>
          </a:p>
          <a:p>
            <a:pPr lvl="1">
              <a:buFontTx/>
              <a:buNone/>
            </a:pPr>
            <a:r>
              <a:rPr lang="en-US" sz="2400" dirty="0"/>
              <a:t>support = support({</a:t>
            </a:r>
            <a:r>
              <a:rPr lang="en-US" sz="2400" i="1" dirty="0"/>
              <a:t>A</a:t>
            </a:r>
            <a:r>
              <a:rPr lang="en-US" sz="2400" dirty="0">
                <a:sym typeface="Math B" pitchFamily="2" charset="2"/>
              </a:rPr>
              <a:t>}</a:t>
            </a:r>
            <a:r>
              <a:rPr lang="en-US" sz="2400" dirty="0">
                <a:sym typeface="Symbol" pitchFamily="18" charset="2"/>
              </a:rPr>
              <a:t></a:t>
            </a:r>
            <a:r>
              <a:rPr lang="en-US" sz="2400" dirty="0">
                <a:sym typeface="Math B" pitchFamily="2" charset="2"/>
              </a:rPr>
              <a:t>{</a:t>
            </a:r>
            <a:r>
              <a:rPr lang="en-US" sz="2400" i="1" dirty="0"/>
              <a:t>C</a:t>
            </a:r>
            <a:r>
              <a:rPr lang="en-US" sz="2400" dirty="0"/>
              <a:t>}) = 50%</a:t>
            </a:r>
          </a:p>
          <a:p>
            <a:pPr lvl="1">
              <a:buFontTx/>
              <a:buNone/>
            </a:pPr>
            <a:r>
              <a:rPr lang="en-US" sz="2400" dirty="0"/>
              <a:t>confidence = support({</a:t>
            </a:r>
            <a:r>
              <a:rPr lang="en-US" sz="2400" i="1" dirty="0"/>
              <a:t>A</a:t>
            </a:r>
            <a:r>
              <a:rPr lang="en-US" sz="2400" dirty="0"/>
              <a:t>}</a:t>
            </a:r>
            <a:r>
              <a:rPr lang="en-US" sz="2400" dirty="0">
                <a:sym typeface="Symbol" pitchFamily="18" charset="2"/>
              </a:rPr>
              <a:t>{</a:t>
            </a:r>
            <a:r>
              <a:rPr lang="en-US" sz="2400" i="1" dirty="0"/>
              <a:t>C</a:t>
            </a:r>
            <a:r>
              <a:rPr lang="en-US" sz="2400" dirty="0"/>
              <a:t>})/support({</a:t>
            </a:r>
            <a:r>
              <a:rPr lang="en-US" sz="2400" i="1" dirty="0"/>
              <a:t>A</a:t>
            </a:r>
            <a:r>
              <a:rPr lang="en-US" sz="2400" dirty="0"/>
              <a:t>}) = 66.6%</a:t>
            </a:r>
          </a:p>
        </p:txBody>
      </p:sp>
      <p:sp>
        <p:nvSpPr>
          <p:cNvPr id="6" name="Text Box 4"/>
          <p:cNvSpPr txBox="1">
            <a:spLocks noChangeArrowheads="1"/>
          </p:cNvSpPr>
          <p:nvPr/>
        </p:nvSpPr>
        <p:spPr bwMode="auto">
          <a:xfrm>
            <a:off x="5643562" y="1066800"/>
            <a:ext cx="2814638" cy="822325"/>
          </a:xfrm>
          <a:prstGeom prst="rect">
            <a:avLst/>
          </a:prstGeom>
          <a:solidFill>
            <a:srgbClr val="66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latin typeface="Times New Roman" pitchFamily="18" charset="0"/>
              </a:rPr>
              <a:t>Min. support 50%</a:t>
            </a:r>
          </a:p>
          <a:p>
            <a:r>
              <a:rPr lang="en-US" sz="2400">
                <a:latin typeface="Times New Roman" pitchFamily="18" charset="0"/>
              </a:rPr>
              <a:t>Min. confidence 50%</a:t>
            </a:r>
          </a:p>
        </p:txBody>
      </p:sp>
      <p:cxnSp>
        <p:nvCxnSpPr>
          <p:cNvPr id="7" name="AutoShape 5"/>
          <p:cNvCxnSpPr>
            <a:cxnSpLocks noChangeShapeType="1"/>
          </p:cNvCxnSpPr>
          <p:nvPr/>
        </p:nvCxnSpPr>
        <p:spPr bwMode="auto">
          <a:xfrm>
            <a:off x="4191000" y="2181225"/>
            <a:ext cx="838200" cy="835025"/>
          </a:xfrm>
          <a:prstGeom prst="bentConnector3">
            <a:avLst>
              <a:gd name="adj1" fmla="val 50000"/>
            </a:avLst>
          </a:prstGeom>
          <a:noFill/>
          <a:ln w="3810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 name="Group 6"/>
          <p:cNvGraphicFramePr>
            <a:graphicFrameLocks noGrp="1"/>
          </p:cNvGraphicFramePr>
          <p:nvPr>
            <p:extLst>
              <p:ext uri="{D42A27DB-BD31-4B8C-83A1-F6EECF244321}">
                <p14:modId xmlns:p14="http://schemas.microsoft.com/office/powerpoint/2010/main" val="3578758257"/>
              </p:ext>
            </p:extLst>
          </p:nvPr>
        </p:nvGraphicFramePr>
        <p:xfrm>
          <a:off x="304800" y="1268413"/>
          <a:ext cx="3886200" cy="1828800"/>
        </p:xfrm>
        <a:graphic>
          <a:graphicData uri="http://schemas.openxmlformats.org/drawingml/2006/table">
            <a:tbl>
              <a:tblPr/>
              <a:tblGrid>
                <a:gridCol w="1943100">
                  <a:extLst>
                    <a:ext uri="{9D8B030D-6E8A-4147-A177-3AD203B41FA5}">
                      <a16:colId xmlns="" xmlns:a16="http://schemas.microsoft.com/office/drawing/2014/main" val="20000"/>
                    </a:ext>
                  </a:extLst>
                </a:gridCol>
                <a:gridCol w="1943100">
                  <a:extLst>
                    <a:ext uri="{9D8B030D-6E8A-4147-A177-3AD203B41FA5}">
                      <a16:colId xmlns="" xmlns:a16="http://schemas.microsoft.com/office/drawing/2014/main" val="20001"/>
                    </a:ext>
                  </a:extLst>
                </a:gridCol>
              </a:tblGrid>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Transaction-id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Items bought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B, E, F</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graphicFrame>
        <p:nvGraphicFramePr>
          <p:cNvPr id="9" name="Group 26"/>
          <p:cNvGraphicFramePr>
            <a:graphicFrameLocks noGrp="1"/>
          </p:cNvGraphicFramePr>
          <p:nvPr>
            <p:extLst>
              <p:ext uri="{D42A27DB-BD31-4B8C-83A1-F6EECF244321}">
                <p14:modId xmlns:p14="http://schemas.microsoft.com/office/powerpoint/2010/main" val="1375389009"/>
              </p:ext>
            </p:extLst>
          </p:nvPr>
        </p:nvGraphicFramePr>
        <p:xfrm>
          <a:off x="5029200" y="2103438"/>
          <a:ext cx="3886200" cy="1828800"/>
        </p:xfrm>
        <a:graphic>
          <a:graphicData uri="http://schemas.openxmlformats.org/drawingml/2006/table">
            <a:tbl>
              <a:tblPr/>
              <a:tblGrid>
                <a:gridCol w="23622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tblGrid>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Frequent pattern</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Arial" pitchFamily="34" charset="0"/>
                        </a:rPr>
                        <a:t>Support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75%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50%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50%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50%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sp>
        <p:nvSpPr>
          <p:cNvPr id="10" name="Rectangle 9"/>
          <p:cNvSpPr/>
          <p:nvPr/>
        </p:nvSpPr>
        <p:spPr>
          <a:xfrm>
            <a:off x="127000" y="5486400"/>
            <a:ext cx="8636000" cy="830997"/>
          </a:xfrm>
          <a:prstGeom prst="rect">
            <a:avLst/>
          </a:prstGeom>
        </p:spPr>
        <p:txBody>
          <a:bodyPr wrap="square">
            <a:spAutoFit/>
          </a:bodyPr>
          <a:lstStyle/>
          <a:p>
            <a:pPr>
              <a:buFont typeface="Wingdings" pitchFamily="2" charset="2"/>
              <a:buNone/>
            </a:pPr>
            <a:r>
              <a:rPr lang="en-US" sz="2400" dirty="0"/>
              <a:t>The </a:t>
            </a:r>
            <a:r>
              <a:rPr lang="en-US" sz="2400" dirty="0" err="1">
                <a:solidFill>
                  <a:schemeClr val="hlink"/>
                </a:solidFill>
              </a:rPr>
              <a:t>Apriori</a:t>
            </a:r>
            <a:r>
              <a:rPr lang="en-US" sz="2400" dirty="0"/>
              <a:t> principle:</a:t>
            </a:r>
          </a:p>
          <a:p>
            <a:pPr lvl="1">
              <a:buFont typeface="Wingdings" pitchFamily="2" charset="2"/>
              <a:buNone/>
            </a:pPr>
            <a:r>
              <a:rPr lang="en-US" sz="2400" dirty="0">
                <a:solidFill>
                  <a:schemeClr val="accent2">
                    <a:lumMod val="75000"/>
                  </a:schemeClr>
                </a:solidFill>
              </a:rPr>
              <a:t>Any subset of a frequent </a:t>
            </a:r>
            <a:r>
              <a:rPr lang="en-US" sz="2400" dirty="0" err="1">
                <a:solidFill>
                  <a:schemeClr val="accent2">
                    <a:lumMod val="75000"/>
                  </a:schemeClr>
                </a:solidFill>
              </a:rPr>
              <a:t>itemset</a:t>
            </a:r>
            <a:r>
              <a:rPr lang="en-US" sz="2400" dirty="0">
                <a:solidFill>
                  <a:schemeClr val="accent2">
                    <a:lumMod val="75000"/>
                  </a:schemeClr>
                </a:solidFill>
              </a:rPr>
              <a:t> must be frequent</a:t>
            </a:r>
          </a:p>
        </p:txBody>
      </p:sp>
    </p:spTree>
    <p:extLst>
      <p:ext uri="{BB962C8B-B14F-4D97-AF65-F5344CB8AC3E}">
        <p14:creationId xmlns:p14="http://schemas.microsoft.com/office/powerpoint/2010/main" val="1799926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a:t>Example of Association Rule</a:t>
            </a:r>
            <a:endParaRPr lang="en-US" dirty="0"/>
          </a:p>
        </p:txBody>
      </p:sp>
      <p:sp>
        <p:nvSpPr>
          <p:cNvPr id="3" name="Content Placeholder 2"/>
          <p:cNvSpPr>
            <a:spLocks noGrp="1"/>
          </p:cNvSpPr>
          <p:nvPr>
            <p:ph idx="1"/>
          </p:nvPr>
        </p:nvSpPr>
        <p:spPr>
          <a:xfrm>
            <a:off x="457200" y="4343400"/>
            <a:ext cx="8229600" cy="1782763"/>
          </a:xfrm>
        </p:spPr>
        <p:txBody>
          <a:bodyPr>
            <a:noAutofit/>
          </a:bodyPr>
          <a:lstStyle/>
          <a:p>
            <a:pPr marL="0" indent="0" algn="just">
              <a:buNone/>
            </a:pPr>
            <a:r>
              <a:rPr lang="en-US" sz="2800" b="1" dirty="0"/>
              <a:t>Frequent </a:t>
            </a:r>
            <a:r>
              <a:rPr lang="en-US" sz="2800" b="1" dirty="0" err="1"/>
              <a:t>itemsets</a:t>
            </a:r>
            <a:r>
              <a:rPr lang="en-US" sz="2800" b="1" dirty="0"/>
              <a:t>: </a:t>
            </a:r>
            <a:r>
              <a:rPr lang="en-US" sz="2800" dirty="0"/>
              <a:t>Items that frequently appear together</a:t>
            </a:r>
          </a:p>
          <a:p>
            <a:pPr marL="400050" lvl="1" indent="0" algn="just">
              <a:buNone/>
            </a:pPr>
            <a:r>
              <a:rPr lang="en-US" sz="2400" dirty="0"/>
              <a:t>I = {bread, peanut-butter}</a:t>
            </a:r>
          </a:p>
          <a:p>
            <a:pPr marL="400050" lvl="1" indent="0" algn="just">
              <a:buNone/>
            </a:pPr>
            <a:r>
              <a:rPr lang="en-US" sz="2400" dirty="0"/>
              <a:t>I = {beer, bread}</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62050"/>
            <a:ext cx="401971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91200" y="1371600"/>
            <a:ext cx="2514600" cy="954107"/>
          </a:xfrm>
          <a:prstGeom prst="rect">
            <a:avLst/>
          </a:prstGeom>
        </p:spPr>
        <p:txBody>
          <a:bodyPr wrap="square">
            <a:spAutoFit/>
          </a:bodyPr>
          <a:lstStyle/>
          <a:p>
            <a:r>
              <a:rPr lang="en-US" b="1" dirty="0"/>
              <a:t>Examples:</a:t>
            </a:r>
          </a:p>
          <a:p>
            <a:r>
              <a:rPr lang="en-US" dirty="0"/>
              <a:t>bread ⇒ peanut-butter</a:t>
            </a:r>
          </a:p>
          <a:p>
            <a:r>
              <a:rPr lang="en-US" dirty="0"/>
              <a:t>beer ⇒ bread</a:t>
            </a:r>
          </a:p>
        </p:txBody>
      </p:sp>
    </p:spTree>
    <p:extLst>
      <p:ext uri="{BB962C8B-B14F-4D97-AF65-F5344CB8AC3E}">
        <p14:creationId xmlns:p14="http://schemas.microsoft.com/office/powerpoint/2010/main" val="4085480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marL="0" indent="0" algn="just">
              <a:buNone/>
            </a:pPr>
            <a:r>
              <a:rPr lang="en-US" b="1" dirty="0"/>
              <a:t>Support count (σ): </a:t>
            </a:r>
            <a:r>
              <a:rPr lang="en-US" dirty="0"/>
              <a:t>Frequency of occurrence of and </a:t>
            </a:r>
            <a:r>
              <a:rPr lang="en-US" dirty="0" err="1"/>
              <a:t>itemset</a:t>
            </a:r>
            <a:endParaRPr lang="en-US" dirty="0"/>
          </a:p>
          <a:p>
            <a:pPr marL="800100" lvl="2" indent="0" algn="just">
              <a:buNone/>
            </a:pPr>
            <a:r>
              <a:rPr lang="en-US" b="1" dirty="0"/>
              <a:t>σ ({bread, peanut-butter}) = 3</a:t>
            </a:r>
          </a:p>
          <a:p>
            <a:pPr marL="800100" lvl="2" indent="0" algn="just">
              <a:buNone/>
            </a:pPr>
            <a:r>
              <a:rPr lang="en-US" b="1" dirty="0"/>
              <a:t>σ ({ beer, bread}) = 1</a:t>
            </a:r>
          </a:p>
          <a:p>
            <a:pPr marL="0" indent="0" algn="just">
              <a:buNone/>
            </a:pPr>
            <a:endParaRPr lang="en-US" b="1" dirty="0"/>
          </a:p>
          <a:p>
            <a:pPr marL="0" indent="0" algn="just">
              <a:buNone/>
            </a:pPr>
            <a:r>
              <a:rPr lang="en-US" b="1" dirty="0"/>
              <a:t>Support:</a:t>
            </a:r>
            <a:r>
              <a:rPr lang="en-US" dirty="0"/>
              <a:t> Fraction of transactions that contain an </a:t>
            </a:r>
            <a:r>
              <a:rPr lang="en-US" dirty="0" err="1"/>
              <a:t>itemset</a:t>
            </a:r>
            <a:endParaRPr lang="en-US" dirty="0"/>
          </a:p>
          <a:p>
            <a:pPr marL="800100" lvl="2" indent="0" algn="just">
              <a:buNone/>
            </a:pPr>
            <a:r>
              <a:rPr lang="en-US" b="1" dirty="0"/>
              <a:t>s ({</a:t>
            </a:r>
            <a:r>
              <a:rPr lang="en-US" b="1" dirty="0" err="1"/>
              <a:t>bread,peanut</a:t>
            </a:r>
            <a:r>
              <a:rPr lang="en-US" b="1" dirty="0"/>
              <a:t>-butter}) = 3/5</a:t>
            </a:r>
          </a:p>
          <a:p>
            <a:pPr marL="800100" lvl="2" indent="0" algn="just">
              <a:buNone/>
            </a:pPr>
            <a:r>
              <a:rPr lang="en-US" b="1" dirty="0"/>
              <a:t>s ({beer, bread}) = 1/5</a:t>
            </a:r>
          </a:p>
          <a:p>
            <a:pPr marL="800100" lvl="2" indent="0" algn="just">
              <a:buNone/>
            </a:pPr>
            <a:endParaRPr lang="en-US" b="1" dirty="0"/>
          </a:p>
          <a:p>
            <a:pPr marL="0" indent="0" algn="just">
              <a:buNone/>
            </a:pPr>
            <a:r>
              <a:rPr lang="en-US" b="1" dirty="0"/>
              <a:t>Frequent </a:t>
            </a:r>
            <a:r>
              <a:rPr lang="en-US" b="1" dirty="0" err="1"/>
              <a:t>itemset</a:t>
            </a:r>
            <a:r>
              <a:rPr lang="en-US" b="1" dirty="0"/>
              <a:t>:</a:t>
            </a:r>
            <a:r>
              <a:rPr lang="en-US" sz="2000" dirty="0"/>
              <a:t> </a:t>
            </a:r>
            <a:r>
              <a:rPr lang="en-US" dirty="0"/>
              <a:t>An </a:t>
            </a:r>
            <a:r>
              <a:rPr lang="en-US" dirty="0" err="1"/>
              <a:t>itemset</a:t>
            </a:r>
            <a:r>
              <a:rPr lang="en-US" dirty="0"/>
              <a:t> whose support is greater than or equal to a minimum support threshold (</a:t>
            </a:r>
            <a:r>
              <a:rPr lang="en-US" dirty="0" err="1">
                <a:solidFill>
                  <a:srgbClr val="0070C0"/>
                </a:solidFill>
              </a:rPr>
              <a:t>minsup</a:t>
            </a:r>
            <a:r>
              <a:rPr lang="en-US" dirty="0"/>
              <a:t>)</a:t>
            </a:r>
          </a:p>
        </p:txBody>
      </p:sp>
    </p:spTree>
    <p:extLst>
      <p:ext uri="{BB962C8B-B14F-4D97-AF65-F5344CB8AC3E}">
        <p14:creationId xmlns:p14="http://schemas.microsoft.com/office/powerpoint/2010/main" val="4204907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610600" cy="5909310"/>
          </a:xfrm>
          <a:prstGeom prst="rect">
            <a:avLst/>
          </a:prstGeom>
        </p:spPr>
        <p:txBody>
          <a:bodyPr wrap="square">
            <a:spAutoFit/>
          </a:bodyPr>
          <a:lstStyle/>
          <a:p>
            <a:pPr algn="just"/>
            <a:r>
              <a:rPr lang="en-US" sz="2800" b="1" dirty="0">
                <a:solidFill>
                  <a:schemeClr val="accent6">
                    <a:lumMod val="50000"/>
                  </a:schemeClr>
                </a:solidFill>
              </a:rPr>
              <a:t>What’s an Interesting Rule?</a:t>
            </a:r>
          </a:p>
          <a:p>
            <a:pPr algn="just"/>
            <a:endParaRPr lang="en-US" sz="2500" b="1" dirty="0"/>
          </a:p>
          <a:p>
            <a:pPr algn="just"/>
            <a:r>
              <a:rPr lang="en-US" sz="2500" b="1" dirty="0"/>
              <a:t>An association rule is an implication of two </a:t>
            </a:r>
            <a:r>
              <a:rPr lang="en-US" sz="2500" b="1" dirty="0" err="1"/>
              <a:t>itemsets</a:t>
            </a:r>
            <a:r>
              <a:rPr lang="en-US" sz="2500" b="1" dirty="0"/>
              <a:t>:</a:t>
            </a:r>
          </a:p>
          <a:p>
            <a:pPr algn="just"/>
            <a:r>
              <a:rPr lang="en-US" sz="2500" dirty="0"/>
              <a:t>				</a:t>
            </a:r>
            <a:r>
              <a:rPr lang="en-US" sz="2500" dirty="0">
                <a:solidFill>
                  <a:srgbClr val="C00000"/>
                </a:solidFill>
              </a:rPr>
              <a:t>X ⇒ Y</a:t>
            </a:r>
          </a:p>
          <a:p>
            <a:pPr algn="just"/>
            <a:endParaRPr lang="en-US" sz="2500" b="1" dirty="0"/>
          </a:p>
          <a:p>
            <a:pPr algn="just"/>
            <a:r>
              <a:rPr lang="en-US" sz="2500" b="1" dirty="0"/>
              <a:t>Many measures of interest. The two most used are:</a:t>
            </a:r>
          </a:p>
          <a:p>
            <a:pPr algn="just"/>
            <a:endParaRPr lang="en-US" sz="2500" dirty="0"/>
          </a:p>
          <a:p>
            <a:pPr algn="just"/>
            <a:r>
              <a:rPr lang="en-US" sz="2500" b="1" dirty="0">
                <a:solidFill>
                  <a:srgbClr val="0070C0"/>
                </a:solidFill>
              </a:rPr>
              <a:t>Support (s): </a:t>
            </a:r>
            <a:r>
              <a:rPr lang="en-US" sz="2500" b="1" dirty="0"/>
              <a:t>The occurring frequency of the rule, </a:t>
            </a:r>
            <a:r>
              <a:rPr lang="en-US" sz="2500" dirty="0"/>
              <a:t>i.e., number of transactions that contain both X and Y</a:t>
            </a:r>
          </a:p>
          <a:p>
            <a:pPr algn="just"/>
            <a:endParaRPr lang="en-US" sz="2500" dirty="0"/>
          </a:p>
          <a:p>
            <a:pPr algn="just"/>
            <a:endParaRPr lang="en-US" sz="2500" dirty="0"/>
          </a:p>
          <a:p>
            <a:pPr algn="just"/>
            <a:endParaRPr lang="en-US" sz="2500" b="1" dirty="0">
              <a:solidFill>
                <a:srgbClr val="0070C0"/>
              </a:solidFill>
            </a:endParaRPr>
          </a:p>
          <a:p>
            <a:pPr algn="just"/>
            <a:r>
              <a:rPr lang="en-US" sz="2500" b="1" dirty="0">
                <a:solidFill>
                  <a:srgbClr val="0070C0"/>
                </a:solidFill>
              </a:rPr>
              <a:t>Confidence (c): </a:t>
            </a:r>
            <a:r>
              <a:rPr lang="en-US" sz="2500" b="1" dirty="0"/>
              <a:t>The strength of the association</a:t>
            </a:r>
            <a:r>
              <a:rPr lang="en-US" sz="2500" dirty="0"/>
              <a:t>, i e measures of how often items (X)</a:t>
            </a:r>
          </a:p>
          <a:p>
            <a:pPr algn="just"/>
            <a:endParaRPr lang="en-US" sz="25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798888"/>
            <a:ext cx="18669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733097"/>
            <a:ext cx="17621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469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104" y="1676400"/>
            <a:ext cx="687960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37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7"/>
          <p:cNvSpPr txBox="1">
            <a:spLocks noChangeArrowheads="1"/>
          </p:cNvSpPr>
          <p:nvPr/>
        </p:nvSpPr>
        <p:spPr bwMode="auto">
          <a:xfrm>
            <a:off x="3138487" y="3276600"/>
            <a:ext cx="6081713" cy="2654300"/>
          </a:xfrm>
          <a:prstGeom prst="rect">
            <a:avLst/>
          </a:prstGeom>
          <a:solidFill>
            <a:schemeClr val="bg1"/>
          </a:solidFill>
          <a:ln>
            <a:noFill/>
          </a:ln>
          <a:effec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a:t>Frequency </a:t>
            </a:r>
            <a:r>
              <a:rPr lang="en-US" sz="2800">
                <a:cs typeface="Arial" pitchFamily="34" charset="0"/>
              </a:rPr>
              <a:t>≥ 50%, Confidence 100%:</a:t>
            </a:r>
          </a:p>
          <a:p>
            <a:pPr algn="ctr" eaLnBrk="1" hangingPunct="1"/>
            <a:r>
              <a:rPr lang="en-US" sz="2800">
                <a:cs typeface="Arial" pitchFamily="34" charset="0"/>
                <a:sym typeface="Wingdings" pitchFamily="2" charset="2"/>
              </a:rPr>
              <a:t>A  C</a:t>
            </a:r>
          </a:p>
          <a:p>
            <a:pPr algn="ctr" eaLnBrk="1" hangingPunct="1"/>
            <a:r>
              <a:rPr lang="en-US" sz="2800">
                <a:cs typeface="Arial" pitchFamily="34" charset="0"/>
                <a:sym typeface="Wingdings" pitchFamily="2" charset="2"/>
              </a:rPr>
              <a:t>B  E</a:t>
            </a:r>
          </a:p>
          <a:p>
            <a:pPr algn="ctr" eaLnBrk="1" hangingPunct="1"/>
            <a:r>
              <a:rPr lang="en-US" sz="2800">
                <a:cs typeface="Arial" pitchFamily="34" charset="0"/>
                <a:sym typeface="Wingdings" pitchFamily="2" charset="2"/>
              </a:rPr>
              <a:t>BC  E</a:t>
            </a:r>
          </a:p>
          <a:p>
            <a:pPr algn="ctr" eaLnBrk="1" hangingPunct="1"/>
            <a:r>
              <a:rPr lang="en-US" sz="2800">
                <a:cs typeface="Arial" pitchFamily="34" charset="0"/>
                <a:sym typeface="Wingdings" pitchFamily="2" charset="2"/>
              </a:rPr>
              <a:t>CE  B</a:t>
            </a:r>
          </a:p>
          <a:p>
            <a:pPr algn="ctr" eaLnBrk="1" hangingPunct="1"/>
            <a:r>
              <a:rPr lang="en-US" sz="2800">
                <a:cs typeface="Arial" pitchFamily="34" charset="0"/>
                <a:sym typeface="Wingdings" pitchFamily="2" charset="2"/>
              </a:rPr>
              <a:t>BE  C</a:t>
            </a:r>
            <a:endParaRPr lang="en-US" sz="2800">
              <a:cs typeface="Arial" pitchFamily="34" charset="0"/>
            </a:endParaRPr>
          </a:p>
        </p:txBody>
      </p:sp>
      <p:sp>
        <p:nvSpPr>
          <p:cNvPr id="5" name="Line 169"/>
          <p:cNvSpPr>
            <a:spLocks noChangeShapeType="1"/>
          </p:cNvSpPr>
          <p:nvPr/>
        </p:nvSpPr>
        <p:spPr bwMode="auto">
          <a:xfrm>
            <a:off x="5500687" y="5715000"/>
            <a:ext cx="1447800" cy="0"/>
          </a:xfrm>
          <a:prstGeom prst="line">
            <a:avLst/>
          </a:prstGeom>
          <a:noFill/>
          <a:ln w="762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170"/>
          <p:cNvSpPr txBox="1">
            <a:spLocks noChangeArrowheads="1"/>
          </p:cNvSpPr>
          <p:nvPr/>
        </p:nvSpPr>
        <p:spPr bwMode="auto">
          <a:xfrm>
            <a:off x="3138487" y="3352800"/>
            <a:ext cx="6081713" cy="2514600"/>
          </a:xfrm>
          <a:prstGeom prst="rect">
            <a:avLst/>
          </a:prstGeom>
          <a:solidFill>
            <a:schemeClr val="bg1"/>
          </a:solidFill>
          <a:ln>
            <a:noFill/>
          </a:ln>
          <a:effectLst/>
        </p:spPr>
        <p:txBody>
          <a:bodyPr wrap="none"/>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sz="2800">
              <a:cs typeface="Arial" pitchFamily="34" charset="0"/>
            </a:endParaRPr>
          </a:p>
        </p:txBody>
      </p:sp>
      <p:sp>
        <p:nvSpPr>
          <p:cNvPr id="7" name="Rectangle 2"/>
          <p:cNvSpPr>
            <a:spLocks noGrp="1" noChangeArrowheads="1"/>
          </p:cNvSpPr>
          <p:nvPr>
            <p:ph type="title"/>
          </p:nvPr>
        </p:nvSpPr>
        <p:spPr>
          <a:xfrm>
            <a:off x="1066800" y="152400"/>
            <a:ext cx="7239000" cy="868362"/>
          </a:xfrm>
          <a:solidFill>
            <a:schemeClr val="bg1"/>
          </a:solidFill>
        </p:spPr>
        <p:txBody>
          <a:bodyPr/>
          <a:lstStyle/>
          <a:p>
            <a:pPr eaLnBrk="1" hangingPunct="1"/>
            <a:r>
              <a:rPr lang="en-US" sz="3200" b="1" dirty="0"/>
              <a:t>The </a:t>
            </a:r>
            <a:r>
              <a:rPr lang="en-US" sz="3200" b="1" dirty="0" err="1"/>
              <a:t>Apriori</a:t>
            </a:r>
            <a:r>
              <a:rPr lang="en-US" sz="3200" b="1" dirty="0"/>
              <a:t> Algorithm—An Example</a:t>
            </a:r>
          </a:p>
        </p:txBody>
      </p:sp>
      <p:sp>
        <p:nvSpPr>
          <p:cNvPr id="8" name="Text Box 3"/>
          <p:cNvSpPr txBox="1">
            <a:spLocks noChangeArrowheads="1"/>
          </p:cNvSpPr>
          <p:nvPr/>
        </p:nvSpPr>
        <p:spPr bwMode="auto">
          <a:xfrm>
            <a:off x="381000" y="990600"/>
            <a:ext cx="1985962"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dirty="0">
                <a:latin typeface="Times New Roman" pitchFamily="18" charset="0"/>
              </a:rPr>
              <a:t>Database TDB</a:t>
            </a:r>
          </a:p>
        </p:txBody>
      </p:sp>
      <p:sp>
        <p:nvSpPr>
          <p:cNvPr id="9" name="Text Box 4"/>
          <p:cNvSpPr txBox="1">
            <a:spLocks noChangeArrowheads="1"/>
          </p:cNvSpPr>
          <p:nvPr/>
        </p:nvSpPr>
        <p:spPr bwMode="auto">
          <a:xfrm>
            <a:off x="2495550" y="2273300"/>
            <a:ext cx="1090612"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a:latin typeface="Times New Roman" pitchFamily="18" charset="0"/>
              </a:rPr>
              <a:t>1</a:t>
            </a:r>
            <a:r>
              <a:rPr lang="en-US" sz="2400" baseline="30000">
                <a:latin typeface="Times New Roman" pitchFamily="18" charset="0"/>
              </a:rPr>
              <a:t>st</a:t>
            </a:r>
            <a:r>
              <a:rPr lang="en-US" sz="2400">
                <a:latin typeface="Times New Roman" pitchFamily="18" charset="0"/>
              </a:rPr>
              <a:t> scan</a:t>
            </a:r>
          </a:p>
        </p:txBody>
      </p:sp>
      <p:sp>
        <p:nvSpPr>
          <p:cNvPr id="10" name="Line 5"/>
          <p:cNvSpPr>
            <a:spLocks noChangeShapeType="1"/>
          </p:cNvSpPr>
          <p:nvPr/>
        </p:nvSpPr>
        <p:spPr bwMode="auto">
          <a:xfrm>
            <a:off x="2616200" y="2719388"/>
            <a:ext cx="8318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3244850" y="1143000"/>
            <a:ext cx="488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C</a:t>
            </a:r>
            <a:r>
              <a:rPr lang="en-US" sz="2400" i="1" baseline="-25000" dirty="0">
                <a:latin typeface="Times New Roman" pitchFamily="18" charset="0"/>
              </a:rPr>
              <a:t>1</a:t>
            </a:r>
          </a:p>
        </p:txBody>
      </p:sp>
      <p:sp>
        <p:nvSpPr>
          <p:cNvPr id="12" name="Text Box 7"/>
          <p:cNvSpPr txBox="1">
            <a:spLocks noChangeArrowheads="1"/>
          </p:cNvSpPr>
          <p:nvPr/>
        </p:nvSpPr>
        <p:spPr bwMode="auto">
          <a:xfrm>
            <a:off x="5791200" y="1295400"/>
            <a:ext cx="455613"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L</a:t>
            </a:r>
            <a:r>
              <a:rPr lang="en-US" sz="2400" i="1" baseline="-25000" dirty="0">
                <a:latin typeface="Times New Roman" pitchFamily="18" charset="0"/>
              </a:rPr>
              <a:t>1</a:t>
            </a:r>
          </a:p>
        </p:txBody>
      </p:sp>
      <p:sp>
        <p:nvSpPr>
          <p:cNvPr id="13" name="Text Box 8"/>
          <p:cNvSpPr txBox="1">
            <a:spLocks noChangeArrowheads="1"/>
          </p:cNvSpPr>
          <p:nvPr/>
        </p:nvSpPr>
        <p:spPr bwMode="auto">
          <a:xfrm>
            <a:off x="668337" y="3733800"/>
            <a:ext cx="455613"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L</a:t>
            </a:r>
            <a:r>
              <a:rPr lang="en-US" sz="2400" i="1" baseline="-25000" dirty="0">
                <a:latin typeface="Times New Roman" pitchFamily="18" charset="0"/>
              </a:rPr>
              <a:t>2</a:t>
            </a:r>
          </a:p>
        </p:txBody>
      </p:sp>
      <p:sp>
        <p:nvSpPr>
          <p:cNvPr id="14" name="Text Box 9"/>
          <p:cNvSpPr txBox="1">
            <a:spLocks noChangeArrowheads="1"/>
          </p:cNvSpPr>
          <p:nvPr/>
        </p:nvSpPr>
        <p:spPr bwMode="auto">
          <a:xfrm>
            <a:off x="3048000" y="3733800"/>
            <a:ext cx="488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a:latin typeface="Times New Roman" pitchFamily="18" charset="0"/>
              </a:rPr>
              <a:t>C</a:t>
            </a:r>
            <a:r>
              <a:rPr lang="en-US" sz="2400" i="1" baseline="-25000">
                <a:latin typeface="Times New Roman" pitchFamily="18" charset="0"/>
              </a:rPr>
              <a:t>2</a:t>
            </a:r>
          </a:p>
        </p:txBody>
      </p:sp>
      <p:sp>
        <p:nvSpPr>
          <p:cNvPr id="15" name="Text Box 10"/>
          <p:cNvSpPr txBox="1">
            <a:spLocks noChangeArrowheads="1"/>
          </p:cNvSpPr>
          <p:nvPr/>
        </p:nvSpPr>
        <p:spPr bwMode="auto">
          <a:xfrm>
            <a:off x="6445250" y="3810000"/>
            <a:ext cx="488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C</a:t>
            </a:r>
            <a:r>
              <a:rPr lang="en-US" sz="2400" i="1" baseline="-25000" dirty="0">
                <a:latin typeface="Times New Roman" pitchFamily="18" charset="0"/>
              </a:rPr>
              <a:t>2</a:t>
            </a:r>
          </a:p>
        </p:txBody>
      </p:sp>
      <p:sp>
        <p:nvSpPr>
          <p:cNvPr id="16" name="Line 11"/>
          <p:cNvSpPr>
            <a:spLocks noChangeShapeType="1"/>
          </p:cNvSpPr>
          <p:nvPr/>
        </p:nvSpPr>
        <p:spPr bwMode="auto">
          <a:xfrm flipH="1">
            <a:off x="5308598" y="5149850"/>
            <a:ext cx="160020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7" name="Text Box 12"/>
          <p:cNvSpPr txBox="1">
            <a:spLocks noChangeArrowheads="1"/>
          </p:cNvSpPr>
          <p:nvPr/>
        </p:nvSpPr>
        <p:spPr bwMode="auto">
          <a:xfrm>
            <a:off x="5548312" y="4648200"/>
            <a:ext cx="1157288"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a:latin typeface="Times New Roman" pitchFamily="18" charset="0"/>
              </a:rPr>
              <a:t>2</a:t>
            </a:r>
            <a:r>
              <a:rPr lang="en-US" sz="2400" baseline="30000">
                <a:latin typeface="Times New Roman" pitchFamily="18" charset="0"/>
              </a:rPr>
              <a:t>nd</a:t>
            </a:r>
            <a:r>
              <a:rPr lang="en-US" sz="2400">
                <a:latin typeface="Times New Roman" pitchFamily="18" charset="0"/>
              </a:rPr>
              <a:t> scan</a:t>
            </a:r>
          </a:p>
        </p:txBody>
      </p:sp>
      <p:sp>
        <p:nvSpPr>
          <p:cNvPr id="18" name="AutoShape 13"/>
          <p:cNvSpPr>
            <a:spLocks noChangeArrowheads="1"/>
          </p:cNvSpPr>
          <p:nvPr/>
        </p:nvSpPr>
        <p:spPr bwMode="auto">
          <a:xfrm rot="21166012">
            <a:off x="8026285" y="2637034"/>
            <a:ext cx="940479" cy="1959757"/>
          </a:xfrm>
          <a:prstGeom prst="curvedLeftArrow">
            <a:avLst>
              <a:gd name="adj1" fmla="val 27291"/>
              <a:gd name="adj2" fmla="val 54582"/>
              <a:gd name="adj3" fmla="val 37425"/>
            </a:avLst>
          </a:prstGeom>
          <a:solidFill>
            <a:schemeClr val="bg1"/>
          </a:solidFill>
          <a:ln w="9525">
            <a:solidFill>
              <a:srgbClr val="000000"/>
            </a:solidFill>
            <a:miter lim="800000"/>
            <a:headEnd/>
            <a:tailEnd/>
          </a:ln>
          <a:effectLst/>
        </p:spPr>
        <p:txBody>
          <a:bodyPr wrap="square" anchor="ctr">
            <a:spAutoFit/>
          </a:bodyPr>
          <a:lstStyle/>
          <a:p>
            <a:endParaRPr lang="en-US"/>
          </a:p>
        </p:txBody>
      </p:sp>
      <p:sp>
        <p:nvSpPr>
          <p:cNvPr id="19" name="Line 14"/>
          <p:cNvSpPr>
            <a:spLocks noChangeShapeType="1"/>
          </p:cNvSpPr>
          <p:nvPr/>
        </p:nvSpPr>
        <p:spPr bwMode="auto">
          <a:xfrm>
            <a:off x="2616201" y="6553200"/>
            <a:ext cx="21082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0" name="Text Box 15"/>
          <p:cNvSpPr txBox="1">
            <a:spLocks noChangeArrowheads="1"/>
          </p:cNvSpPr>
          <p:nvPr/>
        </p:nvSpPr>
        <p:spPr bwMode="auto">
          <a:xfrm>
            <a:off x="1035050" y="6259513"/>
            <a:ext cx="488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C</a:t>
            </a:r>
            <a:r>
              <a:rPr lang="en-US" sz="2400" i="1" baseline="-25000" dirty="0">
                <a:latin typeface="Times New Roman" pitchFamily="18" charset="0"/>
              </a:rPr>
              <a:t>3</a:t>
            </a:r>
          </a:p>
        </p:txBody>
      </p:sp>
      <p:sp>
        <p:nvSpPr>
          <p:cNvPr id="21" name="Text Box 16"/>
          <p:cNvSpPr txBox="1">
            <a:spLocks noChangeArrowheads="1"/>
          </p:cNvSpPr>
          <p:nvPr/>
        </p:nvSpPr>
        <p:spPr bwMode="auto">
          <a:xfrm>
            <a:off x="4446587" y="6057900"/>
            <a:ext cx="455613"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L</a:t>
            </a:r>
            <a:r>
              <a:rPr lang="en-US" sz="2400" i="1" baseline="-25000" dirty="0">
                <a:latin typeface="Times New Roman" pitchFamily="18" charset="0"/>
              </a:rPr>
              <a:t>3</a:t>
            </a:r>
          </a:p>
        </p:txBody>
      </p:sp>
      <p:sp>
        <p:nvSpPr>
          <p:cNvPr id="22" name="Text Box 17"/>
          <p:cNvSpPr txBox="1">
            <a:spLocks noChangeArrowheads="1"/>
          </p:cNvSpPr>
          <p:nvPr/>
        </p:nvSpPr>
        <p:spPr bwMode="auto">
          <a:xfrm>
            <a:off x="3067050" y="6096000"/>
            <a:ext cx="1123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dirty="0">
                <a:latin typeface="Times New Roman" pitchFamily="18" charset="0"/>
              </a:rPr>
              <a:t>3</a:t>
            </a:r>
            <a:r>
              <a:rPr lang="en-US" sz="2400" baseline="30000" dirty="0">
                <a:latin typeface="Times New Roman" pitchFamily="18" charset="0"/>
              </a:rPr>
              <a:t>rd</a:t>
            </a:r>
            <a:r>
              <a:rPr lang="en-US" sz="2400" dirty="0">
                <a:latin typeface="Times New Roman" pitchFamily="18" charset="0"/>
              </a:rPr>
              <a:t> scan</a:t>
            </a:r>
          </a:p>
        </p:txBody>
      </p:sp>
      <p:sp>
        <p:nvSpPr>
          <p:cNvPr id="23" name="AutoShape 18"/>
          <p:cNvSpPr>
            <a:spLocks noChangeArrowheads="1"/>
          </p:cNvSpPr>
          <p:nvPr/>
        </p:nvSpPr>
        <p:spPr bwMode="auto">
          <a:xfrm>
            <a:off x="775349" y="4572000"/>
            <a:ext cx="672451" cy="1763713"/>
          </a:xfrm>
          <a:prstGeom prst="curvedRightArrow">
            <a:avLst>
              <a:gd name="adj1" fmla="val 56619"/>
              <a:gd name="adj2" fmla="val 74917"/>
              <a:gd name="adj3" fmla="val 33333"/>
            </a:avLst>
          </a:prstGeom>
          <a:solidFill>
            <a:schemeClr val="bg1"/>
          </a:solidFill>
          <a:ln w="9525">
            <a:solidFill>
              <a:srgbClr val="000000"/>
            </a:solidFill>
            <a:miter lim="800000"/>
            <a:headEnd/>
            <a:tailEnd/>
          </a:ln>
          <a:effectLst/>
        </p:spPr>
        <p:txBody>
          <a:bodyPr wrap="square" anchor="ctr">
            <a:spAutoFit/>
          </a:bodyPr>
          <a:lstStyle/>
          <a:p>
            <a:endParaRPr lang="en-US"/>
          </a:p>
        </p:txBody>
      </p:sp>
      <p:sp>
        <p:nvSpPr>
          <p:cNvPr id="24" name="Line 19"/>
          <p:cNvSpPr>
            <a:spLocks noChangeShapeType="1"/>
          </p:cNvSpPr>
          <p:nvPr/>
        </p:nvSpPr>
        <p:spPr bwMode="auto">
          <a:xfrm>
            <a:off x="5638800" y="2743200"/>
            <a:ext cx="5270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 name="Line 20"/>
          <p:cNvSpPr>
            <a:spLocks noChangeShapeType="1"/>
          </p:cNvSpPr>
          <p:nvPr/>
        </p:nvSpPr>
        <p:spPr bwMode="auto">
          <a:xfrm flipH="1">
            <a:off x="2986086" y="4648200"/>
            <a:ext cx="4619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graphicFrame>
        <p:nvGraphicFramePr>
          <p:cNvPr id="26" name="Group 21"/>
          <p:cNvGraphicFramePr>
            <a:graphicFrameLocks noGrp="1"/>
          </p:cNvGraphicFramePr>
          <p:nvPr>
            <p:extLst>
              <p:ext uri="{D42A27DB-BD31-4B8C-83A1-F6EECF244321}">
                <p14:modId xmlns:p14="http://schemas.microsoft.com/office/powerpoint/2010/main" val="4117752825"/>
              </p:ext>
            </p:extLst>
          </p:nvPr>
        </p:nvGraphicFramePr>
        <p:xfrm>
          <a:off x="471487" y="1430337"/>
          <a:ext cx="1905000" cy="1692275"/>
        </p:xfrm>
        <a:graphic>
          <a:graphicData uri="http://schemas.openxmlformats.org/drawingml/2006/table">
            <a:tbl>
              <a:tblPr/>
              <a:tblGrid>
                <a:gridCol w="6858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tblGrid>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err="1">
                          <a:ln>
                            <a:noFill/>
                          </a:ln>
                          <a:solidFill>
                            <a:schemeClr val="hlink"/>
                          </a:solidFill>
                          <a:effectLst/>
                          <a:latin typeface="Arial" pitchFamily="34" charset="0"/>
                        </a:rPr>
                        <a:t>Tid</a:t>
                      </a:r>
                      <a:endParaRPr kumimoji="0" lang="en-US" sz="1800" b="1" i="0" u="none" strike="noStrike" cap="none" normalizeH="0" baseline="0" dirty="0">
                        <a:ln>
                          <a:noFill/>
                        </a:ln>
                        <a:solidFill>
                          <a:schemeClr val="hlink"/>
                        </a:solidFill>
                        <a:effectLst/>
                        <a:latin typeface="Arial" pitchFamily="34" charset="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Items</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10</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C, D</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20</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B, C, E</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30</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B, C, E</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40</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B, E</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graphicFrame>
        <p:nvGraphicFramePr>
          <p:cNvPr id="27" name="Group 41"/>
          <p:cNvGraphicFramePr>
            <a:graphicFrameLocks noGrp="1"/>
          </p:cNvGraphicFramePr>
          <p:nvPr>
            <p:extLst>
              <p:ext uri="{D42A27DB-BD31-4B8C-83A1-F6EECF244321}">
                <p14:modId xmlns:p14="http://schemas.microsoft.com/office/powerpoint/2010/main" val="3922729107"/>
              </p:ext>
            </p:extLst>
          </p:nvPr>
        </p:nvGraphicFramePr>
        <p:xfrm>
          <a:off x="3748087" y="1219200"/>
          <a:ext cx="1752600" cy="2030412"/>
        </p:xfrm>
        <a:graphic>
          <a:graphicData uri="http://schemas.openxmlformats.org/drawingml/2006/table">
            <a:tbl>
              <a:tblPr/>
              <a:tblGrid>
                <a:gridCol w="11430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tblGrid>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err="1">
                          <a:ln>
                            <a:noFill/>
                          </a:ln>
                          <a:solidFill>
                            <a:schemeClr val="hlink"/>
                          </a:solidFill>
                          <a:effectLst/>
                          <a:latin typeface="Arial" pitchFamily="34" charset="0"/>
                        </a:rPr>
                        <a:t>Itemset</a:t>
                      </a:r>
                      <a:endParaRPr kumimoji="0" lang="en-US" sz="1800" b="1" i="0" u="none" strike="noStrike" cap="none" normalizeH="0" baseline="0" dirty="0">
                        <a:ln>
                          <a:noFill/>
                        </a:ln>
                        <a:solidFill>
                          <a:schemeClr val="hlink"/>
                        </a:solidFill>
                        <a:effectLst/>
                        <a:latin typeface="Arial" pitchFamily="34" charset="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sup</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{B}</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{C}</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{D}</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1</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{E}</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3</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graphicFrame>
        <p:nvGraphicFramePr>
          <p:cNvPr id="28" name="Group 64"/>
          <p:cNvGraphicFramePr>
            <a:graphicFrameLocks noGrp="1"/>
          </p:cNvGraphicFramePr>
          <p:nvPr>
            <p:extLst>
              <p:ext uri="{D42A27DB-BD31-4B8C-83A1-F6EECF244321}">
                <p14:modId xmlns:p14="http://schemas.microsoft.com/office/powerpoint/2010/main" val="3311539948"/>
              </p:ext>
            </p:extLst>
          </p:nvPr>
        </p:nvGraphicFramePr>
        <p:xfrm>
          <a:off x="6262687" y="1371600"/>
          <a:ext cx="1752600" cy="1692275"/>
        </p:xfrm>
        <a:graphic>
          <a:graphicData uri="http://schemas.openxmlformats.org/drawingml/2006/table">
            <a:tbl>
              <a:tblPr/>
              <a:tblGrid>
                <a:gridCol w="11430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tblGrid>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Arial" pitchFamily="34" charset="0"/>
                        </a:rPr>
                        <a:t>Itemset</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Arial" pitchFamily="34" charset="0"/>
                        </a:rPr>
                        <a:t>sup</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{B}</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{C}</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{E}</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3</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graphicFrame>
        <p:nvGraphicFramePr>
          <p:cNvPr id="29" name="Group 84"/>
          <p:cNvGraphicFramePr>
            <a:graphicFrameLocks noGrp="1"/>
          </p:cNvGraphicFramePr>
          <p:nvPr>
            <p:extLst>
              <p:ext uri="{D42A27DB-BD31-4B8C-83A1-F6EECF244321}">
                <p14:modId xmlns:p14="http://schemas.microsoft.com/office/powerpoint/2010/main" val="3318446753"/>
              </p:ext>
            </p:extLst>
          </p:nvPr>
        </p:nvGraphicFramePr>
        <p:xfrm>
          <a:off x="6934200" y="3879852"/>
          <a:ext cx="1143000" cy="2368548"/>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err="1">
                          <a:ln>
                            <a:noFill/>
                          </a:ln>
                          <a:solidFill>
                            <a:schemeClr val="hlink"/>
                          </a:solidFill>
                          <a:effectLst/>
                          <a:latin typeface="Arial" pitchFamily="34" charset="0"/>
                        </a:rPr>
                        <a:t>Itemset</a:t>
                      </a:r>
                      <a:endParaRPr kumimoji="0" lang="en-US" sz="1800" b="1" i="0" u="none" strike="noStrike" cap="none" normalizeH="0" baseline="0" dirty="0">
                        <a:ln>
                          <a:noFill/>
                        </a:ln>
                        <a:solidFill>
                          <a:schemeClr val="hlink"/>
                        </a:solidFill>
                        <a:effectLst/>
                        <a:latin typeface="Arial" pitchFamily="34" charset="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B}</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C}</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{A, E}</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{B, C}</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{B, E}</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{C, E}</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bl>
          </a:graphicData>
        </a:graphic>
      </p:graphicFrame>
      <p:graphicFrame>
        <p:nvGraphicFramePr>
          <p:cNvPr id="30" name="Group 102"/>
          <p:cNvGraphicFramePr>
            <a:graphicFrameLocks noGrp="1"/>
          </p:cNvGraphicFramePr>
          <p:nvPr>
            <p:extLst>
              <p:ext uri="{D42A27DB-BD31-4B8C-83A1-F6EECF244321}">
                <p14:modId xmlns:p14="http://schemas.microsoft.com/office/powerpoint/2010/main" val="3833923072"/>
              </p:ext>
            </p:extLst>
          </p:nvPr>
        </p:nvGraphicFramePr>
        <p:xfrm>
          <a:off x="3519487" y="3810000"/>
          <a:ext cx="1752600" cy="2176461"/>
        </p:xfrm>
        <a:graphic>
          <a:graphicData uri="http://schemas.openxmlformats.org/drawingml/2006/table">
            <a:tbl>
              <a:tblPr/>
              <a:tblGrid>
                <a:gridCol w="11430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tblGrid>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1" i="0" u="none" strike="noStrike" cap="none" normalizeH="0" baseline="0" dirty="0" err="1">
                          <a:ln>
                            <a:noFill/>
                          </a:ln>
                          <a:solidFill>
                            <a:schemeClr val="hlink"/>
                          </a:solidFill>
                          <a:effectLst/>
                          <a:latin typeface="Arial" pitchFamily="34" charset="0"/>
                        </a:rPr>
                        <a:t>Itemset</a:t>
                      </a:r>
                      <a:endParaRPr kumimoji="0" lang="en-US" sz="1800" b="1" i="0" u="none" strike="noStrike" cap="none" normalizeH="0" baseline="0" dirty="0">
                        <a:ln>
                          <a:noFill/>
                        </a:ln>
                        <a:solidFill>
                          <a:schemeClr val="hlink"/>
                        </a:solidFill>
                        <a:effectLst/>
                        <a:latin typeface="Arial" pitchFamily="34" charset="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sup</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B}</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1</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{A,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1</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{B,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{B,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{C,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2</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bl>
          </a:graphicData>
        </a:graphic>
      </p:graphicFrame>
      <p:graphicFrame>
        <p:nvGraphicFramePr>
          <p:cNvPr id="31" name="Group 128"/>
          <p:cNvGraphicFramePr>
            <a:graphicFrameLocks noGrp="1"/>
          </p:cNvGraphicFramePr>
          <p:nvPr>
            <p:extLst>
              <p:ext uri="{D42A27DB-BD31-4B8C-83A1-F6EECF244321}">
                <p14:modId xmlns:p14="http://schemas.microsoft.com/office/powerpoint/2010/main" val="3852473449"/>
              </p:ext>
            </p:extLst>
          </p:nvPr>
        </p:nvGraphicFramePr>
        <p:xfrm>
          <a:off x="1143000" y="3855810"/>
          <a:ext cx="1752600" cy="1554390"/>
        </p:xfrm>
        <a:graphic>
          <a:graphicData uri="http://schemas.openxmlformats.org/drawingml/2006/table">
            <a:tbl>
              <a:tblPr/>
              <a:tblGrid>
                <a:gridCol w="11430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tblGrid>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1" i="0" u="none" strike="noStrike" cap="none" normalizeH="0" baseline="0" dirty="0" err="1">
                          <a:ln>
                            <a:noFill/>
                          </a:ln>
                          <a:solidFill>
                            <a:schemeClr val="hlink"/>
                          </a:solidFill>
                          <a:effectLst/>
                          <a:latin typeface="Arial" pitchFamily="34" charset="0"/>
                        </a:rPr>
                        <a:t>Itemset</a:t>
                      </a:r>
                      <a:endParaRPr kumimoji="0" lang="en-US" sz="1800" b="1" i="0" u="none" strike="noStrike" cap="none" normalizeH="0" baseline="0" dirty="0">
                        <a:ln>
                          <a:noFill/>
                        </a:ln>
                        <a:solidFill>
                          <a:schemeClr val="hlink"/>
                        </a:solidFill>
                        <a:effectLst/>
                        <a:latin typeface="Arial" pitchFamily="34" charset="0"/>
                      </a:endParaRP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Arial" pitchFamily="34" charset="0"/>
                        </a:rPr>
                        <a:t>sup</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{A, C}</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{B, C}</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2</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{B, E}</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rPr>
                        <a:t>3</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{C, E}</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2</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graphicFrame>
        <p:nvGraphicFramePr>
          <p:cNvPr id="32" name="Group 148"/>
          <p:cNvGraphicFramePr>
            <a:graphicFrameLocks noGrp="1"/>
          </p:cNvGraphicFramePr>
          <p:nvPr>
            <p:extLst>
              <p:ext uri="{D42A27DB-BD31-4B8C-83A1-F6EECF244321}">
                <p14:modId xmlns:p14="http://schemas.microsoft.com/office/powerpoint/2010/main" val="3762999412"/>
              </p:ext>
            </p:extLst>
          </p:nvPr>
        </p:nvGraphicFramePr>
        <p:xfrm>
          <a:off x="1524000" y="6095932"/>
          <a:ext cx="1143000" cy="685868"/>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33823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err="1">
                          <a:ln>
                            <a:noFill/>
                          </a:ln>
                          <a:solidFill>
                            <a:schemeClr val="hlink"/>
                          </a:solidFill>
                          <a:effectLst/>
                          <a:latin typeface="Arial" pitchFamily="34" charset="0"/>
                        </a:rPr>
                        <a:t>Itemset</a:t>
                      </a:r>
                      <a:endParaRPr kumimoji="0" lang="en-US" sz="1800" b="1" i="0" u="none" strike="noStrike" cap="none" normalizeH="0" baseline="0" dirty="0">
                        <a:ln>
                          <a:noFill/>
                        </a:ln>
                        <a:solidFill>
                          <a:schemeClr val="hlink"/>
                        </a:solidFill>
                        <a:effectLst/>
                        <a:latin typeface="Arial" pitchFamily="34" charset="0"/>
                      </a:endParaRPr>
                    </a:p>
                  </a:txBody>
                  <a:tcPr marT="45707" marB="4570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4756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{B, C, E}</a:t>
                      </a:r>
                    </a:p>
                  </a:txBody>
                  <a:tcPr marT="45707" marB="4570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bl>
          </a:graphicData>
        </a:graphic>
      </p:graphicFrame>
      <p:graphicFrame>
        <p:nvGraphicFramePr>
          <p:cNvPr id="33" name="Group 156"/>
          <p:cNvGraphicFramePr>
            <a:graphicFrameLocks noGrp="1"/>
          </p:cNvGraphicFramePr>
          <p:nvPr>
            <p:extLst>
              <p:ext uri="{D42A27DB-BD31-4B8C-83A1-F6EECF244321}">
                <p14:modId xmlns:p14="http://schemas.microsoft.com/office/powerpoint/2010/main" val="2582181922"/>
              </p:ext>
            </p:extLst>
          </p:nvPr>
        </p:nvGraphicFramePr>
        <p:xfrm>
          <a:off x="4891087" y="6159500"/>
          <a:ext cx="1752600" cy="622300"/>
        </p:xfrm>
        <a:graphic>
          <a:graphicData uri="http://schemas.openxmlformats.org/drawingml/2006/table">
            <a:tbl>
              <a:tblPr/>
              <a:tblGrid>
                <a:gridCol w="11430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tblGrid>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err="1">
                          <a:ln>
                            <a:noFill/>
                          </a:ln>
                          <a:solidFill>
                            <a:schemeClr val="hlink"/>
                          </a:solidFill>
                          <a:effectLst/>
                          <a:latin typeface="Arial" pitchFamily="34" charset="0"/>
                        </a:rPr>
                        <a:t>Itemset</a:t>
                      </a:r>
                      <a:endParaRPr kumimoji="0" lang="en-US" sz="1800" b="1" i="0" u="none" strike="noStrike" cap="none" normalizeH="0" baseline="0" dirty="0">
                        <a:ln>
                          <a:noFill/>
                        </a:ln>
                        <a:solidFill>
                          <a:schemeClr val="hlink"/>
                        </a:solidFill>
                        <a:effectLst/>
                        <a:latin typeface="Arial" pitchFamily="34" charset="0"/>
                      </a:endParaRP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a:ln>
                            <a:noFill/>
                          </a:ln>
                          <a:solidFill>
                            <a:schemeClr val="hlink"/>
                          </a:solidFill>
                          <a:effectLst/>
                          <a:latin typeface="Arial" pitchFamily="34" charset="0"/>
                        </a:rPr>
                        <a:t>sup</a:t>
                      </a: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{B, C, E}</a:t>
                      </a: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2</a:t>
                      </a: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5" name="Text Box 24"/>
          <p:cNvSpPr txBox="1">
            <a:spLocks noChangeArrowheads="1"/>
          </p:cNvSpPr>
          <p:nvPr/>
        </p:nvSpPr>
        <p:spPr bwMode="auto">
          <a:xfrm>
            <a:off x="76200" y="3135690"/>
            <a:ext cx="12506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err="1">
                <a:latin typeface="Arial" pitchFamily="34" charset="0"/>
              </a:rPr>
              <a:t>Min_sup</a:t>
            </a:r>
            <a:r>
              <a:rPr lang="en-US" sz="1600" b="1" dirty="0">
                <a:latin typeface="Arial" pitchFamily="34" charset="0"/>
              </a:rPr>
              <a:t>=2</a:t>
            </a:r>
          </a:p>
        </p:txBody>
      </p:sp>
      <p:sp>
        <p:nvSpPr>
          <p:cNvPr id="36" name="Text Box 49"/>
          <p:cNvSpPr txBox="1">
            <a:spLocks noChangeArrowheads="1"/>
          </p:cNvSpPr>
          <p:nvPr/>
        </p:nvSpPr>
        <p:spPr bwMode="auto">
          <a:xfrm>
            <a:off x="3910931" y="914400"/>
            <a:ext cx="12706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a:solidFill>
                  <a:schemeClr val="tx2"/>
                </a:solidFill>
                <a:latin typeface="+mn-lt"/>
              </a:rPr>
              <a:t>1-candidates</a:t>
            </a:r>
          </a:p>
        </p:txBody>
      </p:sp>
      <p:sp>
        <p:nvSpPr>
          <p:cNvPr id="37" name="Text Box 72"/>
          <p:cNvSpPr txBox="1">
            <a:spLocks noChangeArrowheads="1"/>
          </p:cNvSpPr>
          <p:nvPr/>
        </p:nvSpPr>
        <p:spPr bwMode="auto">
          <a:xfrm>
            <a:off x="6338942" y="990600"/>
            <a:ext cx="1499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err="1">
                <a:solidFill>
                  <a:schemeClr val="tx2"/>
                </a:solidFill>
                <a:latin typeface="+mn-lt"/>
              </a:rPr>
              <a:t>Freq</a:t>
            </a:r>
            <a:r>
              <a:rPr lang="en-US" sz="1600" b="1" dirty="0">
                <a:solidFill>
                  <a:schemeClr val="tx2"/>
                </a:solidFill>
                <a:latin typeface="+mn-lt"/>
              </a:rPr>
              <a:t> 1-itemsets</a:t>
            </a:r>
          </a:p>
        </p:txBody>
      </p:sp>
      <p:sp>
        <p:nvSpPr>
          <p:cNvPr id="38" name="Text Box 92"/>
          <p:cNvSpPr txBox="1">
            <a:spLocks noChangeArrowheads="1"/>
          </p:cNvSpPr>
          <p:nvPr/>
        </p:nvSpPr>
        <p:spPr bwMode="auto">
          <a:xfrm>
            <a:off x="6806531" y="3547646"/>
            <a:ext cx="12706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a:solidFill>
                  <a:schemeClr val="tx2"/>
                </a:solidFill>
                <a:latin typeface="+mn-lt"/>
              </a:rPr>
              <a:t>2-candidates</a:t>
            </a:r>
          </a:p>
        </p:txBody>
      </p:sp>
      <p:sp>
        <p:nvSpPr>
          <p:cNvPr id="39" name="Text Box 120"/>
          <p:cNvSpPr txBox="1">
            <a:spLocks noChangeArrowheads="1"/>
          </p:cNvSpPr>
          <p:nvPr/>
        </p:nvSpPr>
        <p:spPr bwMode="auto">
          <a:xfrm>
            <a:off x="3848416" y="3471446"/>
            <a:ext cx="9521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a:solidFill>
                  <a:schemeClr val="tx2"/>
                </a:solidFill>
                <a:latin typeface="+mn-lt"/>
              </a:rPr>
              <a:t>Counting</a:t>
            </a:r>
          </a:p>
        </p:txBody>
      </p:sp>
      <p:sp>
        <p:nvSpPr>
          <p:cNvPr id="40" name="Text Box 72"/>
          <p:cNvSpPr txBox="1">
            <a:spLocks noChangeArrowheads="1"/>
          </p:cNvSpPr>
          <p:nvPr/>
        </p:nvSpPr>
        <p:spPr bwMode="auto">
          <a:xfrm>
            <a:off x="1295400" y="3505200"/>
            <a:ext cx="1499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err="1">
                <a:solidFill>
                  <a:schemeClr val="tx2"/>
                </a:solidFill>
                <a:latin typeface="+mn-lt"/>
              </a:rPr>
              <a:t>Freq</a:t>
            </a:r>
            <a:r>
              <a:rPr lang="en-US" sz="1600" b="1" dirty="0">
                <a:solidFill>
                  <a:schemeClr val="tx2"/>
                </a:solidFill>
                <a:latin typeface="+mn-lt"/>
              </a:rPr>
              <a:t> 2-itemsets</a:t>
            </a:r>
          </a:p>
        </p:txBody>
      </p:sp>
      <p:sp>
        <p:nvSpPr>
          <p:cNvPr id="41" name="Text Box 92"/>
          <p:cNvSpPr txBox="1">
            <a:spLocks noChangeArrowheads="1"/>
          </p:cNvSpPr>
          <p:nvPr/>
        </p:nvSpPr>
        <p:spPr bwMode="auto">
          <a:xfrm>
            <a:off x="1524052" y="5698123"/>
            <a:ext cx="12706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a:solidFill>
                  <a:schemeClr val="tx2"/>
                </a:solidFill>
                <a:latin typeface="+mn-lt"/>
              </a:rPr>
              <a:t>3-candidates</a:t>
            </a:r>
          </a:p>
        </p:txBody>
      </p:sp>
      <p:sp>
        <p:nvSpPr>
          <p:cNvPr id="42" name="Text Box 72"/>
          <p:cNvSpPr txBox="1">
            <a:spLocks noChangeArrowheads="1"/>
          </p:cNvSpPr>
          <p:nvPr/>
        </p:nvSpPr>
        <p:spPr bwMode="auto">
          <a:xfrm>
            <a:off x="5359037" y="5895201"/>
            <a:ext cx="11707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200" b="1" dirty="0" err="1">
                <a:solidFill>
                  <a:schemeClr val="tx2"/>
                </a:solidFill>
                <a:latin typeface="+mn-lt"/>
              </a:rPr>
              <a:t>Freq</a:t>
            </a:r>
            <a:r>
              <a:rPr lang="en-US" sz="1200" b="1" dirty="0">
                <a:solidFill>
                  <a:schemeClr val="tx2"/>
                </a:solidFill>
                <a:latin typeface="+mn-lt"/>
              </a:rPr>
              <a:t> 3-itemsets</a:t>
            </a:r>
          </a:p>
        </p:txBody>
      </p:sp>
    </p:spTree>
    <p:extLst>
      <p:ext uri="{BB962C8B-B14F-4D97-AF65-F5344CB8AC3E}">
        <p14:creationId xmlns:p14="http://schemas.microsoft.com/office/powerpoint/2010/main" val="29170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right)">
                                      <p:cBhvr>
                                        <p:cTn id="38" dur="500"/>
                                        <p:tgtEl>
                                          <p:spTgt spid="29"/>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500"/>
                                        <p:tgtEl>
                                          <p:spTgt spid="1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right)">
                                      <p:cBhvr>
                                        <p:cTn id="50" dur="500"/>
                                        <p:tgtEl>
                                          <p:spTgt spid="16"/>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right)">
                                      <p:cBhvr>
                                        <p:cTn id="54" dur="500"/>
                                        <p:tgtEl>
                                          <p:spTgt spid="30"/>
                                        </p:tgtEl>
                                      </p:cBhvr>
                                    </p:animEffect>
                                  </p:childTnLst>
                                </p:cTn>
                              </p:par>
                            </p:childTnLst>
                          </p:cTn>
                        </p:par>
                        <p:par>
                          <p:cTn id="55" fill="hold">
                            <p:stCondLst>
                              <p:cond delay="1000"/>
                            </p:stCondLst>
                            <p:childTnLst>
                              <p:par>
                                <p:cTn id="56" presetID="22" presetClass="entr" presetSubtype="2"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righ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right)">
                                      <p:cBhvr>
                                        <p:cTn id="63" dur="500"/>
                                        <p:tgtEl>
                                          <p:spTgt spid="25"/>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right)">
                                      <p:cBhvr>
                                        <p:cTn id="67" dur="500"/>
                                        <p:tgtEl>
                                          <p:spTgt spid="31"/>
                                        </p:tgtEl>
                                      </p:cBhvr>
                                    </p:animEffect>
                                  </p:childTnLst>
                                </p:cTn>
                              </p:par>
                            </p:childTnLst>
                          </p:cTn>
                        </p:par>
                        <p:par>
                          <p:cTn id="68" fill="hold">
                            <p:stCondLst>
                              <p:cond delay="1000"/>
                            </p:stCondLst>
                            <p:childTnLst>
                              <p:par>
                                <p:cTn id="69" presetID="22" presetClass="entr" presetSubtype="2"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right)">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500"/>
                                        <p:tgtEl>
                                          <p:spTgt spid="23"/>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left)">
                                      <p:cBhvr>
                                        <p:cTn id="89" dur="500"/>
                                        <p:tgtEl>
                                          <p:spTgt spid="22"/>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ipe(left)">
                                      <p:cBhvr>
                                        <p:cTn id="92" dur="500"/>
                                        <p:tgtEl>
                                          <p:spTgt spid="19"/>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par>
                          <p:cTn id="97" fill="hold">
                            <p:stCondLst>
                              <p:cond delay="1000"/>
                            </p:stCondLst>
                            <p:childTnLst>
                              <p:par>
                                <p:cTn id="98" presetID="22" presetClass="entr" presetSubtype="8"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2000"/>
                                        <p:tgtEl>
                                          <p:spTgt spid="9"/>
                                        </p:tgtEl>
                                      </p:cBhvr>
                                    </p:animEffect>
                                    <p:set>
                                      <p:cBhvr>
                                        <p:cTn id="105" dur="1" fill="hold">
                                          <p:stCondLst>
                                            <p:cond delay="1999"/>
                                          </p:stCondLst>
                                        </p:cTn>
                                        <p:tgtEl>
                                          <p:spTgt spid="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2000"/>
                                        <p:tgtEl>
                                          <p:spTgt spid="10"/>
                                        </p:tgtEl>
                                      </p:cBhvr>
                                    </p:animEffect>
                                    <p:set>
                                      <p:cBhvr>
                                        <p:cTn id="108" dur="1" fill="hold">
                                          <p:stCondLst>
                                            <p:cond delay="1999"/>
                                          </p:stCondLst>
                                        </p:cTn>
                                        <p:tgtEl>
                                          <p:spTgt spid="10"/>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2000"/>
                                        <p:tgtEl>
                                          <p:spTgt spid="11"/>
                                        </p:tgtEl>
                                      </p:cBhvr>
                                    </p:animEffect>
                                    <p:set>
                                      <p:cBhvr>
                                        <p:cTn id="111" dur="1" fill="hold">
                                          <p:stCondLst>
                                            <p:cond delay="1999"/>
                                          </p:stCondLst>
                                        </p:cTn>
                                        <p:tgtEl>
                                          <p:spTgt spid="11"/>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2000"/>
                                        <p:tgtEl>
                                          <p:spTgt spid="27"/>
                                        </p:tgtEl>
                                      </p:cBhvr>
                                    </p:animEffect>
                                    <p:set>
                                      <p:cBhvr>
                                        <p:cTn id="114" dur="1" fill="hold">
                                          <p:stCondLst>
                                            <p:cond delay="1999"/>
                                          </p:stCondLst>
                                        </p:cTn>
                                        <p:tgtEl>
                                          <p:spTgt spid="27"/>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2000"/>
                                        <p:tgtEl>
                                          <p:spTgt spid="24"/>
                                        </p:tgtEl>
                                      </p:cBhvr>
                                    </p:animEffect>
                                    <p:set>
                                      <p:cBhvr>
                                        <p:cTn id="117" dur="1" fill="hold">
                                          <p:stCondLst>
                                            <p:cond delay="19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2000"/>
                                        <p:tgtEl>
                                          <p:spTgt spid="17"/>
                                        </p:tgtEl>
                                      </p:cBhvr>
                                    </p:animEffect>
                                    <p:set>
                                      <p:cBhvr>
                                        <p:cTn id="120" dur="1" fill="hold">
                                          <p:stCondLst>
                                            <p:cond delay="1999"/>
                                          </p:stCondLst>
                                        </p:cTn>
                                        <p:tgtEl>
                                          <p:spTgt spid="17"/>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2000"/>
                                        <p:tgtEl>
                                          <p:spTgt spid="15"/>
                                        </p:tgtEl>
                                      </p:cBhvr>
                                    </p:animEffect>
                                    <p:set>
                                      <p:cBhvr>
                                        <p:cTn id="123" dur="1" fill="hold">
                                          <p:stCondLst>
                                            <p:cond delay="1999"/>
                                          </p:stCondLst>
                                        </p:cTn>
                                        <p:tgtEl>
                                          <p:spTgt spid="15"/>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2000"/>
                                        <p:tgtEl>
                                          <p:spTgt spid="25"/>
                                        </p:tgtEl>
                                      </p:cBhvr>
                                    </p:animEffect>
                                    <p:set>
                                      <p:cBhvr>
                                        <p:cTn id="126" dur="1" fill="hold">
                                          <p:stCondLst>
                                            <p:cond delay="1999"/>
                                          </p:stCondLst>
                                        </p:cTn>
                                        <p:tgtEl>
                                          <p:spTgt spid="25"/>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2000"/>
                                        <p:tgtEl>
                                          <p:spTgt spid="22"/>
                                        </p:tgtEl>
                                      </p:cBhvr>
                                    </p:animEffect>
                                    <p:set>
                                      <p:cBhvr>
                                        <p:cTn id="129" dur="1" fill="hold">
                                          <p:stCondLst>
                                            <p:cond delay="1999"/>
                                          </p:stCondLst>
                                        </p:cTn>
                                        <p:tgtEl>
                                          <p:spTgt spid="22"/>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2000"/>
                                        <p:tgtEl>
                                          <p:spTgt spid="19"/>
                                        </p:tgtEl>
                                      </p:cBhvr>
                                    </p:animEffect>
                                    <p:set>
                                      <p:cBhvr>
                                        <p:cTn id="132" dur="1" fill="hold">
                                          <p:stCondLst>
                                            <p:cond delay="1999"/>
                                          </p:stCondLst>
                                        </p:cTn>
                                        <p:tgtEl>
                                          <p:spTgt spid="19"/>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2000"/>
                                        <p:tgtEl>
                                          <p:spTgt spid="20"/>
                                        </p:tgtEl>
                                      </p:cBhvr>
                                    </p:animEffect>
                                    <p:set>
                                      <p:cBhvr>
                                        <p:cTn id="135" dur="1" fill="hold">
                                          <p:stCondLst>
                                            <p:cond delay="1999"/>
                                          </p:stCondLst>
                                        </p:cTn>
                                        <p:tgtEl>
                                          <p:spTgt spid="20"/>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2000"/>
                                        <p:tgtEl>
                                          <p:spTgt spid="16"/>
                                        </p:tgtEl>
                                      </p:cBhvr>
                                    </p:animEffect>
                                    <p:set>
                                      <p:cBhvr>
                                        <p:cTn id="138" dur="1" fill="hold">
                                          <p:stCondLst>
                                            <p:cond delay="1999"/>
                                          </p:stCondLst>
                                        </p:cTn>
                                        <p:tgtEl>
                                          <p:spTgt spid="16"/>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2000"/>
                                        <p:tgtEl>
                                          <p:spTgt spid="14"/>
                                        </p:tgtEl>
                                      </p:cBhvr>
                                    </p:animEffect>
                                    <p:set>
                                      <p:cBhvr>
                                        <p:cTn id="141" dur="1" fill="hold">
                                          <p:stCondLst>
                                            <p:cond delay="1999"/>
                                          </p:stCondLst>
                                        </p:cTn>
                                        <p:tgtEl>
                                          <p:spTgt spid="14"/>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2000"/>
                                        <p:tgtEl>
                                          <p:spTgt spid="30"/>
                                        </p:tgtEl>
                                      </p:cBhvr>
                                    </p:animEffect>
                                    <p:set>
                                      <p:cBhvr>
                                        <p:cTn id="144" dur="1" fill="hold">
                                          <p:stCondLst>
                                            <p:cond delay="19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2000"/>
                                        <p:tgtEl>
                                          <p:spTgt spid="29"/>
                                        </p:tgtEl>
                                      </p:cBhvr>
                                    </p:animEffect>
                                    <p:set>
                                      <p:cBhvr>
                                        <p:cTn id="147" dur="1" fill="hold">
                                          <p:stCondLst>
                                            <p:cond delay="1999"/>
                                          </p:stCondLst>
                                        </p:cTn>
                                        <p:tgtEl>
                                          <p:spTgt spid="29"/>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2000"/>
                                        <p:tgtEl>
                                          <p:spTgt spid="23"/>
                                        </p:tgtEl>
                                      </p:cBhvr>
                                    </p:animEffect>
                                    <p:set>
                                      <p:cBhvr>
                                        <p:cTn id="150" dur="1" fill="hold">
                                          <p:stCondLst>
                                            <p:cond delay="1999"/>
                                          </p:stCondLst>
                                        </p:cTn>
                                        <p:tgtEl>
                                          <p:spTgt spid="2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2000"/>
                                        <p:tgtEl>
                                          <p:spTgt spid="18"/>
                                        </p:tgtEl>
                                      </p:cBhvr>
                                    </p:animEffect>
                                    <p:set>
                                      <p:cBhvr>
                                        <p:cTn id="153" dur="1" fill="hold">
                                          <p:stCondLst>
                                            <p:cond delay="1999"/>
                                          </p:stCondLst>
                                        </p:cTn>
                                        <p:tgtEl>
                                          <p:spTgt spid="18"/>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2000"/>
                                        <p:tgtEl>
                                          <p:spTgt spid="32"/>
                                        </p:tgtEl>
                                      </p:cBhvr>
                                    </p:animEffect>
                                    <p:set>
                                      <p:cBhvr>
                                        <p:cTn id="156" dur="1" fill="hold">
                                          <p:stCondLst>
                                            <p:cond delay="1999"/>
                                          </p:stCondLst>
                                        </p:cTn>
                                        <p:tgtEl>
                                          <p:spTgt spid="32"/>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nodeType="clickEffect">
                                  <p:stCondLst>
                                    <p:cond delay="0"/>
                                  </p:stCondLst>
                                  <p:childTnLst>
                                    <p:animEffect transition="out" filter="fade">
                                      <p:cBhvr>
                                        <p:cTn id="160" dur="2000"/>
                                        <p:tgtEl>
                                          <p:spTgt spid="26"/>
                                        </p:tgtEl>
                                      </p:cBhvr>
                                    </p:animEffect>
                                    <p:set>
                                      <p:cBhvr>
                                        <p:cTn id="161" dur="1" fill="hold">
                                          <p:stCondLst>
                                            <p:cond delay="1999"/>
                                          </p:stCondLst>
                                        </p:cTn>
                                        <p:tgtEl>
                                          <p:spTgt spid="26"/>
                                        </p:tgtEl>
                                        <p:attrNameLst>
                                          <p:attrName>style.visibility</p:attrName>
                                        </p:attrNameLst>
                                      </p:cBhvr>
                                      <p:to>
                                        <p:strVal val="hidden"/>
                                      </p:to>
                                    </p:set>
                                  </p:childTnLst>
                                </p:cTn>
                              </p:par>
                              <p:par>
                                <p:cTn id="162" presetID="10" presetClass="exit" presetSubtype="0" fill="hold" grpId="0" nodeType="withEffect">
                                  <p:stCondLst>
                                    <p:cond delay="0"/>
                                  </p:stCondLst>
                                  <p:childTnLst>
                                    <p:animEffect transition="out" filter="fade">
                                      <p:cBhvr>
                                        <p:cTn id="163" dur="2000"/>
                                        <p:tgtEl>
                                          <p:spTgt spid="8"/>
                                        </p:tgtEl>
                                      </p:cBhvr>
                                    </p:animEffect>
                                    <p:set>
                                      <p:cBhvr>
                                        <p:cTn id="164" dur="1" fill="hold">
                                          <p:stCondLst>
                                            <p:cond delay="1999"/>
                                          </p:stCondLst>
                                        </p:cTn>
                                        <p:tgtEl>
                                          <p:spTgt spid="8"/>
                                        </p:tgtEl>
                                        <p:attrNameLst>
                                          <p:attrName>style.visibility</p:attrName>
                                        </p:attrNameLst>
                                      </p:cBhvr>
                                      <p:to>
                                        <p:strVal val="hidden"/>
                                      </p:to>
                                    </p:set>
                                  </p:childTnLst>
                                </p:cTn>
                              </p:par>
                            </p:childTnLst>
                          </p:cTn>
                        </p:par>
                        <p:par>
                          <p:cTn id="165" fill="hold">
                            <p:stCondLst>
                              <p:cond delay="2000"/>
                            </p:stCondLst>
                            <p:childTnLst>
                              <p:par>
                                <p:cTn id="166" presetID="22" presetClass="exit" presetSubtype="1" fill="hold" grpId="0" nodeType="afterEffect">
                                  <p:stCondLst>
                                    <p:cond delay="1000"/>
                                  </p:stCondLst>
                                  <p:childTnLst>
                                    <p:animEffect transition="out" filter="wipe(up)">
                                      <p:cBhvr>
                                        <p:cTn id="167" dur="5000"/>
                                        <p:tgtEl>
                                          <p:spTgt spid="6"/>
                                        </p:tgtEl>
                                      </p:cBhvr>
                                    </p:animEffect>
                                    <p:set>
                                      <p:cBhvr>
                                        <p:cTn id="168" dur="1" fill="hold">
                                          <p:stCondLst>
                                            <p:cond delay="4999"/>
                                          </p:stCondLst>
                                        </p:cTn>
                                        <p:tgtEl>
                                          <p:spTgt spid="6"/>
                                        </p:tgtEl>
                                        <p:attrNameLst>
                                          <p:attrName>style.visibility</p:attrName>
                                        </p:attrNameLst>
                                      </p:cBhvr>
                                      <p:to>
                                        <p:strVal val="hidden"/>
                                      </p:to>
                                    </p:set>
                                  </p:childTnLst>
                                </p:cTn>
                              </p:par>
                            </p:childTnLst>
                          </p:cTn>
                        </p:par>
                        <p:par>
                          <p:cTn id="169" fill="hold">
                            <p:stCondLst>
                              <p:cond delay="8000"/>
                            </p:stCondLst>
                            <p:childTnLst>
                              <p:par>
                                <p:cTn id="170" presetID="17" presetClass="entr" presetSubtype="10" fill="hold" grpId="0" nodeType="afterEffect">
                                  <p:stCondLst>
                                    <p:cond delay="5000"/>
                                  </p:stCondLst>
                                  <p:childTnLst>
                                    <p:set>
                                      <p:cBhvr>
                                        <p:cTn id="171" dur="1" fill="hold">
                                          <p:stCondLst>
                                            <p:cond delay="0"/>
                                          </p:stCondLst>
                                        </p:cTn>
                                        <p:tgtEl>
                                          <p:spTgt spid="5"/>
                                        </p:tgtEl>
                                        <p:attrNameLst>
                                          <p:attrName>style.visibility</p:attrName>
                                        </p:attrNameLst>
                                      </p:cBhvr>
                                      <p:to>
                                        <p:strVal val="visible"/>
                                      </p:to>
                                    </p:set>
                                    <p:anim calcmode="lin" valueType="num">
                                      <p:cBhvr>
                                        <p:cTn id="172" dur="500" fill="hold"/>
                                        <p:tgtEl>
                                          <p:spTgt spid="5"/>
                                        </p:tgtEl>
                                        <p:attrNameLst>
                                          <p:attrName>ppt_w</p:attrName>
                                        </p:attrNameLst>
                                      </p:cBhvr>
                                      <p:tavLst>
                                        <p:tav tm="0">
                                          <p:val>
                                            <p:fltVal val="0"/>
                                          </p:val>
                                        </p:tav>
                                        <p:tav tm="100000">
                                          <p:val>
                                            <p:strVal val="#ppt_w"/>
                                          </p:val>
                                        </p:tav>
                                      </p:tavLst>
                                    </p:anim>
                                    <p:anim calcmode="lin" valueType="num">
                                      <p:cBhvr>
                                        <p:cTn id="17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9" grpId="1" animBg="1"/>
      <p:bldP spid="10" grpId="0" animBg="1"/>
      <p:bldP spid="10" grpId="1" animBg="1"/>
      <p:bldP spid="11" grpId="0" animBg="1"/>
      <p:bldP spid="11" grpId="1" animBg="1"/>
      <p:bldP spid="12" grpId="0" animBg="1"/>
      <p:bldP spid="13" grpId="0"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901700"/>
          </a:xfrm>
        </p:spPr>
        <p:txBody>
          <a:bodyPr/>
          <a:lstStyle/>
          <a:p>
            <a:r>
              <a:rPr lang="en-US" b="1" dirty="0">
                <a:solidFill>
                  <a:schemeClr val="accent6">
                    <a:lumMod val="50000"/>
                  </a:schemeClr>
                </a:solidFill>
              </a:rPr>
              <a:t>Clustering and Cluster Analysis</a:t>
            </a:r>
          </a:p>
        </p:txBody>
      </p:sp>
      <p:sp>
        <p:nvSpPr>
          <p:cNvPr id="3" name="Content Placeholder 2"/>
          <p:cNvSpPr>
            <a:spLocks noGrp="1"/>
          </p:cNvSpPr>
          <p:nvPr>
            <p:ph idx="1"/>
          </p:nvPr>
        </p:nvSpPr>
        <p:spPr>
          <a:xfrm>
            <a:off x="228600" y="1219200"/>
            <a:ext cx="8686800" cy="4906963"/>
          </a:xfrm>
        </p:spPr>
        <p:txBody>
          <a:bodyPr>
            <a:noAutofit/>
          </a:bodyPr>
          <a:lstStyle/>
          <a:p>
            <a:pPr marL="0" indent="0" algn="just">
              <a:lnSpc>
                <a:spcPct val="90000"/>
              </a:lnSpc>
              <a:buNone/>
            </a:pPr>
            <a:r>
              <a:rPr lang="en-US" sz="2800" dirty="0"/>
              <a:t>A </a:t>
            </a:r>
            <a:r>
              <a:rPr lang="en-US" sz="2800" b="1" dirty="0"/>
              <a:t>c</a:t>
            </a:r>
            <a:r>
              <a:rPr lang="en-US" sz="2800" b="1" i="1" dirty="0"/>
              <a:t>luster</a:t>
            </a:r>
            <a:r>
              <a:rPr lang="en-US" sz="2800" dirty="0"/>
              <a:t> is a collection of objects which are “similar” between them and are “dissimilar” to the objects belonging to other clusters. </a:t>
            </a:r>
          </a:p>
          <a:p>
            <a:pPr marL="0" indent="0" algn="just">
              <a:buNone/>
            </a:pPr>
            <a:endParaRPr lang="en-US" sz="2800" i="1" dirty="0"/>
          </a:p>
          <a:p>
            <a:pPr marL="0" indent="0" algn="just">
              <a:buNone/>
            </a:pPr>
            <a:r>
              <a:rPr lang="en-US" sz="2800" b="1" i="1" dirty="0"/>
              <a:t>Clustering</a:t>
            </a:r>
            <a:r>
              <a:rPr lang="en-US" sz="2800" dirty="0"/>
              <a:t> is “the process of organizing objects into groups whose members are similar in some way”.</a:t>
            </a:r>
            <a:endParaRPr lang="en-US" sz="2800" i="1" dirty="0"/>
          </a:p>
          <a:p>
            <a:pPr marL="0" indent="0" algn="just">
              <a:buNone/>
            </a:pPr>
            <a:endParaRPr lang="en-US" sz="2800" i="1" dirty="0"/>
          </a:p>
          <a:p>
            <a:pPr marL="0" indent="0" algn="just">
              <a:buNone/>
            </a:pPr>
            <a:r>
              <a:rPr lang="en-US" sz="2800" i="1" dirty="0"/>
              <a:t>“</a:t>
            </a:r>
            <a:r>
              <a:rPr lang="en-US" sz="2800" b="1" i="1" dirty="0"/>
              <a:t>Cluster Analysis</a:t>
            </a:r>
            <a:r>
              <a:rPr lang="en-US" sz="2800" dirty="0"/>
              <a:t> is a set of methods for constructing a (hopefully) sensible and informative classification of an initially unclassified set of data, using the variable values observed on each individual.”</a:t>
            </a:r>
          </a:p>
          <a:p>
            <a:pPr marL="114300" indent="-114300" algn="just">
              <a:lnSpc>
                <a:spcPct val="10000"/>
              </a:lnSpc>
            </a:pPr>
            <a:endParaRPr lang="en-US" sz="2800" dirty="0"/>
          </a:p>
          <a:p>
            <a:pPr marL="114300" indent="-114300" algn="r">
              <a:buFont typeface="Wingdings" pitchFamily="2" charset="2"/>
              <a:buNone/>
            </a:pPr>
            <a:r>
              <a:rPr lang="en-US" sz="2400" i="1" dirty="0"/>
              <a:t>- B. S. </a:t>
            </a:r>
            <a:r>
              <a:rPr lang="en-US" sz="2400" i="1" dirty="0" err="1"/>
              <a:t>Everitt</a:t>
            </a:r>
            <a:r>
              <a:rPr lang="en-US" sz="2400" i="1" dirty="0"/>
              <a:t> (1998), “The Cambridge Dictionary of Statistics”</a:t>
            </a:r>
            <a:endParaRPr lang="en-US" sz="2400" dirty="0"/>
          </a:p>
        </p:txBody>
      </p:sp>
    </p:spTree>
    <p:extLst>
      <p:ext uri="{BB962C8B-B14F-4D97-AF65-F5344CB8AC3E}">
        <p14:creationId xmlns:p14="http://schemas.microsoft.com/office/powerpoint/2010/main" val="33713576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636587"/>
          </a:xfrm>
        </p:spPr>
        <p:txBody>
          <a:bodyPr>
            <a:normAutofit fontScale="90000"/>
          </a:bodyPr>
          <a:lstStyle/>
          <a:p>
            <a:pPr eaLnBrk="1" hangingPunct="1"/>
            <a:r>
              <a:rPr lang="en-US" b="1" dirty="0"/>
              <a:t>Applications of Cluster Analysis</a:t>
            </a:r>
          </a:p>
        </p:txBody>
      </p:sp>
      <p:sp>
        <p:nvSpPr>
          <p:cNvPr id="5" name="Rectangle 3"/>
          <p:cNvSpPr txBox="1">
            <a:spLocks noChangeArrowheads="1"/>
          </p:cNvSpPr>
          <p:nvPr/>
        </p:nvSpPr>
        <p:spPr>
          <a:xfrm>
            <a:off x="228600" y="1143000"/>
            <a:ext cx="8686800" cy="556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buFont typeface="Wingdings" pitchFamily="2" charset="2"/>
              <a:buChar char="v"/>
            </a:pPr>
            <a:r>
              <a:rPr lang="en-US" sz="2400" dirty="0"/>
              <a:t>Pattern Recognition</a:t>
            </a:r>
          </a:p>
          <a:p>
            <a:pPr algn="just">
              <a:lnSpc>
                <a:spcPct val="110000"/>
              </a:lnSpc>
              <a:buFont typeface="Wingdings" pitchFamily="2" charset="2"/>
              <a:buChar char="v"/>
            </a:pPr>
            <a:r>
              <a:rPr lang="en-US" sz="2400" dirty="0"/>
              <a:t>Spatial Data Analysis </a:t>
            </a:r>
          </a:p>
          <a:p>
            <a:pPr lvl="1" algn="just">
              <a:lnSpc>
                <a:spcPct val="110000"/>
              </a:lnSpc>
              <a:buFont typeface="Wingdings" pitchFamily="2" charset="2"/>
              <a:buChar char="Ø"/>
            </a:pPr>
            <a:r>
              <a:rPr lang="en-US" sz="2400" dirty="0"/>
              <a:t>Create thematic maps in GIS by clustering feature spaces</a:t>
            </a:r>
          </a:p>
          <a:p>
            <a:pPr lvl="1" algn="just">
              <a:lnSpc>
                <a:spcPct val="110000"/>
              </a:lnSpc>
              <a:buFont typeface="Wingdings" pitchFamily="2" charset="2"/>
              <a:buChar char="Ø"/>
            </a:pPr>
            <a:r>
              <a:rPr lang="en-US" sz="2400" dirty="0"/>
              <a:t>Detect spatial clusters or for other spatial mining tasks</a:t>
            </a:r>
          </a:p>
          <a:p>
            <a:pPr algn="just">
              <a:lnSpc>
                <a:spcPct val="110000"/>
              </a:lnSpc>
              <a:buFont typeface="Wingdings" pitchFamily="2" charset="2"/>
              <a:buChar char="v"/>
            </a:pPr>
            <a:r>
              <a:rPr lang="en-US" sz="2400" dirty="0"/>
              <a:t>Image Processing</a:t>
            </a:r>
          </a:p>
          <a:p>
            <a:pPr algn="just">
              <a:lnSpc>
                <a:spcPct val="110000"/>
              </a:lnSpc>
              <a:buFont typeface="Wingdings" pitchFamily="2" charset="2"/>
              <a:buChar char="v"/>
            </a:pPr>
            <a:r>
              <a:rPr lang="en-US" sz="2400" dirty="0"/>
              <a:t>Economic Science (especially market research)</a:t>
            </a:r>
          </a:p>
          <a:p>
            <a:pPr algn="just">
              <a:lnSpc>
                <a:spcPct val="110000"/>
              </a:lnSpc>
              <a:buFont typeface="Wingdings" pitchFamily="2" charset="2"/>
              <a:buChar char="v"/>
            </a:pPr>
            <a:r>
              <a:rPr lang="en-US" sz="2400" dirty="0"/>
              <a:t>WWW</a:t>
            </a:r>
          </a:p>
          <a:p>
            <a:pPr lvl="1" algn="just">
              <a:lnSpc>
                <a:spcPct val="110000"/>
              </a:lnSpc>
              <a:buFont typeface="Wingdings" pitchFamily="2" charset="2"/>
              <a:buChar char="Ø"/>
            </a:pPr>
            <a:r>
              <a:rPr lang="en-US" sz="2400" dirty="0"/>
              <a:t>Document classification</a:t>
            </a:r>
          </a:p>
          <a:p>
            <a:pPr lvl="1" algn="just">
              <a:lnSpc>
                <a:spcPct val="110000"/>
              </a:lnSpc>
              <a:buFont typeface="Wingdings" pitchFamily="2" charset="2"/>
              <a:buChar char="Ø"/>
            </a:pPr>
            <a:r>
              <a:rPr lang="en-US" sz="2400" dirty="0"/>
              <a:t>Cluster Weblog data to discover groups of similar access patterns</a:t>
            </a:r>
          </a:p>
          <a:p>
            <a:pPr algn="just">
              <a:buFont typeface="Wingdings" pitchFamily="2" charset="2"/>
              <a:buChar char="v"/>
              <a:defRPr/>
            </a:pPr>
            <a:endParaRPr lang="en-US" sz="2000" dirty="0"/>
          </a:p>
        </p:txBody>
      </p:sp>
    </p:spTree>
    <p:extLst>
      <p:ext uri="{BB962C8B-B14F-4D97-AF65-F5344CB8AC3E}">
        <p14:creationId xmlns:p14="http://schemas.microsoft.com/office/powerpoint/2010/main" val="2236451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66800"/>
            <a:ext cx="8382000" cy="5732018"/>
          </a:xfrm>
          <a:prstGeom prst="rect">
            <a:avLst/>
          </a:prstGeom>
        </p:spPr>
        <p:txBody>
          <a:bodyPr wrap="square">
            <a:spAutoFit/>
          </a:bodyPr>
          <a:lstStyle/>
          <a:p>
            <a:pPr marL="342900" indent="-342900" algn="just">
              <a:lnSpc>
                <a:spcPct val="140000"/>
              </a:lnSpc>
              <a:buFont typeface="Wingdings" pitchFamily="2" charset="2"/>
              <a:buChar char="v"/>
            </a:pPr>
            <a:r>
              <a:rPr lang="en-US" sz="2400" dirty="0"/>
              <a:t>Marketing: Help marketers discover distinct groups in their customer bases, and then use this knowledge to develop targeted marketing programs</a:t>
            </a:r>
          </a:p>
          <a:p>
            <a:pPr marL="342900" indent="-342900" algn="just">
              <a:lnSpc>
                <a:spcPct val="140000"/>
              </a:lnSpc>
              <a:buFont typeface="Wingdings" pitchFamily="2" charset="2"/>
              <a:buChar char="v"/>
            </a:pPr>
            <a:r>
              <a:rPr lang="en-US" sz="2400" dirty="0"/>
              <a:t>Land use: Identification of areas of similar land use in an earth observation database</a:t>
            </a:r>
          </a:p>
          <a:p>
            <a:pPr marL="342900" indent="-342900" algn="just">
              <a:lnSpc>
                <a:spcPct val="140000"/>
              </a:lnSpc>
              <a:buFont typeface="Wingdings" pitchFamily="2" charset="2"/>
              <a:buChar char="v"/>
            </a:pPr>
            <a:r>
              <a:rPr lang="en-US" sz="2400" dirty="0"/>
              <a:t>Insurance: Identifying groups of motor insurance policy holders with a high average claim cost</a:t>
            </a:r>
          </a:p>
          <a:p>
            <a:pPr marL="342900" indent="-342900" algn="just">
              <a:lnSpc>
                <a:spcPct val="140000"/>
              </a:lnSpc>
              <a:buFont typeface="Wingdings" pitchFamily="2" charset="2"/>
              <a:buChar char="v"/>
            </a:pPr>
            <a:r>
              <a:rPr lang="en-US" sz="2400" dirty="0"/>
              <a:t>City-planning: Identifying groups of houses according to their house type, value, and geographical location</a:t>
            </a:r>
          </a:p>
          <a:p>
            <a:pPr marL="342900" indent="-342900" algn="just">
              <a:lnSpc>
                <a:spcPct val="140000"/>
              </a:lnSpc>
              <a:buFont typeface="Wingdings" pitchFamily="2" charset="2"/>
              <a:buChar char="v"/>
            </a:pPr>
            <a:r>
              <a:rPr lang="en-US" sz="2400" dirty="0"/>
              <a:t>Earth-quake studies: Observed earth quake epicenters should be clustered along continent faults</a:t>
            </a:r>
          </a:p>
        </p:txBody>
      </p:sp>
      <p:sp>
        <p:nvSpPr>
          <p:cNvPr id="5" name="Rectangle 2"/>
          <p:cNvSpPr>
            <a:spLocks noGrp="1" noChangeArrowheads="1"/>
          </p:cNvSpPr>
          <p:nvPr>
            <p:ph type="title"/>
          </p:nvPr>
        </p:nvSpPr>
        <p:spPr>
          <a:xfrm>
            <a:off x="457200" y="201613"/>
            <a:ext cx="8229600" cy="636587"/>
          </a:xfrm>
        </p:spPr>
        <p:txBody>
          <a:bodyPr>
            <a:normAutofit fontScale="90000"/>
          </a:bodyPr>
          <a:lstStyle/>
          <a:p>
            <a:pPr eaLnBrk="1" hangingPunct="1"/>
            <a:r>
              <a:rPr lang="en-US" b="1" dirty="0"/>
              <a:t>Applications of Cluster Analysis</a:t>
            </a:r>
          </a:p>
        </p:txBody>
      </p:sp>
    </p:spTree>
    <p:extLst>
      <p:ext uri="{BB962C8B-B14F-4D97-AF65-F5344CB8AC3E}">
        <p14:creationId xmlns:p14="http://schemas.microsoft.com/office/powerpoint/2010/main" val="2603916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712787"/>
          </a:xfrm>
        </p:spPr>
        <p:txBody>
          <a:bodyPr>
            <a:normAutofit fontScale="90000"/>
          </a:bodyPr>
          <a:lstStyle/>
          <a:p>
            <a:pPr eaLnBrk="1" hangingPunct="1"/>
            <a:r>
              <a:rPr lang="en-US" b="1" dirty="0"/>
              <a:t>Objectives of Cluster Analysis</a:t>
            </a:r>
          </a:p>
        </p:txBody>
      </p:sp>
      <p:sp>
        <p:nvSpPr>
          <p:cNvPr id="5" name="Rectangle 3"/>
          <p:cNvSpPr txBox="1">
            <a:spLocks noChangeArrowheads="1"/>
          </p:cNvSpPr>
          <p:nvPr/>
        </p:nvSpPr>
        <p:spPr>
          <a:xfrm>
            <a:off x="228600" y="990600"/>
            <a:ext cx="8610600" cy="1743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a:t>Finding groups of objects such that the objects in a group will be similar (or related) to one another and different from (or unrelated to) the objects in other groups</a:t>
            </a:r>
          </a:p>
        </p:txBody>
      </p:sp>
      <p:grpSp>
        <p:nvGrpSpPr>
          <p:cNvPr id="6" name="Group 4"/>
          <p:cNvGrpSpPr>
            <a:grpSpLocks/>
          </p:cNvGrpSpPr>
          <p:nvPr/>
        </p:nvGrpSpPr>
        <p:grpSpPr bwMode="auto">
          <a:xfrm>
            <a:off x="3276600" y="3875088"/>
            <a:ext cx="3048000" cy="2678112"/>
            <a:chOff x="2160" y="2544"/>
            <a:chExt cx="1920" cy="1687"/>
          </a:xfrm>
        </p:grpSpPr>
        <p:sp>
          <p:nvSpPr>
            <p:cNvPr id="7" name="Line 5"/>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Freeform 7"/>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AutoShape 8"/>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1" name="AutoShape 9"/>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2" name="AutoShape 10"/>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3" name="AutoShape 11"/>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4" name="AutoShape 12"/>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5" name="AutoShape 13"/>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6" name="AutoShape 14"/>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7" name="AutoShape 15"/>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 name="AutoShape 16"/>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 name="AutoShape 17"/>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0" name="AutoShape 18"/>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1" name="AutoShape 19"/>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2" name="AutoShape 20"/>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3" name="AutoShape 21"/>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4" name="AutoShape 22"/>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5" name="AutoShape 23"/>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6" name="AutoShape 24"/>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27" name="AutoShape 25"/>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28" name="AutoShape 26"/>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29" name="AutoShape 27"/>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30" name="AutoShape 28"/>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31" name="AutoShape 29"/>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32" name="AutoShape 30"/>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grpSp>
      <p:sp>
        <p:nvSpPr>
          <p:cNvPr id="33" name="Line 32"/>
          <p:cNvSpPr>
            <a:spLocks noChangeShapeType="1"/>
          </p:cNvSpPr>
          <p:nvPr/>
        </p:nvSpPr>
        <p:spPr bwMode="auto">
          <a:xfrm flipH="1" flipV="1">
            <a:off x="5257800" y="4800600"/>
            <a:ext cx="228600" cy="685800"/>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AutoShape 33"/>
          <p:cNvSpPr>
            <a:spLocks noChangeArrowheads="1"/>
          </p:cNvSpPr>
          <p:nvPr/>
        </p:nvSpPr>
        <p:spPr bwMode="auto">
          <a:xfrm>
            <a:off x="6858000" y="3657600"/>
            <a:ext cx="1981200" cy="1066800"/>
          </a:xfrm>
          <a:prstGeom prst="wedgeRectCallout">
            <a:avLst>
              <a:gd name="adj1" fmla="val -120981"/>
              <a:gd name="adj2" fmla="val 87630"/>
            </a:avLst>
          </a:prstGeom>
          <a:solidFill>
            <a:srgbClr val="00FFFF"/>
          </a:solidFill>
          <a:ln w="25400">
            <a:solidFill>
              <a:schemeClr val="tx1"/>
            </a:solidFill>
            <a:miter lim="800000"/>
            <a:headEnd/>
            <a:tailEnd/>
          </a:ln>
        </p:spPr>
        <p:txBody>
          <a:bodyPr/>
          <a:lstStyle/>
          <a:p>
            <a:pPr algn="ctr">
              <a:spcBef>
                <a:spcPct val="50000"/>
              </a:spcBef>
            </a:pPr>
            <a:r>
              <a:rPr lang="en-US" sz="2000">
                <a:latin typeface="Tahoma" pitchFamily="34" charset="0"/>
              </a:rPr>
              <a:t>Inter-cluster distances are maximized</a:t>
            </a:r>
          </a:p>
        </p:txBody>
      </p:sp>
      <p:grpSp>
        <p:nvGrpSpPr>
          <p:cNvPr id="35" name="Group 34"/>
          <p:cNvGrpSpPr>
            <a:grpSpLocks/>
          </p:cNvGrpSpPr>
          <p:nvPr/>
        </p:nvGrpSpPr>
        <p:grpSpPr bwMode="auto">
          <a:xfrm>
            <a:off x="2895600" y="3962400"/>
            <a:ext cx="3276600" cy="2286000"/>
            <a:chOff x="1824" y="2208"/>
            <a:chExt cx="2064" cy="1440"/>
          </a:xfrm>
        </p:grpSpPr>
        <p:sp>
          <p:nvSpPr>
            <p:cNvPr id="36" name="Oval 35"/>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Oval 36"/>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Oval 37"/>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9" name="Line 39"/>
          <p:cNvSpPr>
            <a:spLocks noChangeShapeType="1"/>
          </p:cNvSpPr>
          <p:nvPr/>
        </p:nvSpPr>
        <p:spPr bwMode="auto">
          <a:xfrm flipV="1">
            <a:off x="3276600" y="4800600"/>
            <a:ext cx="304800" cy="152400"/>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AutoShape 40"/>
          <p:cNvSpPr>
            <a:spLocks noChangeArrowheads="1"/>
          </p:cNvSpPr>
          <p:nvPr/>
        </p:nvSpPr>
        <p:spPr bwMode="auto">
          <a:xfrm>
            <a:off x="685800" y="3657600"/>
            <a:ext cx="1981200" cy="1066800"/>
          </a:xfrm>
          <a:prstGeom prst="wedgeRectCallout">
            <a:avLst>
              <a:gd name="adj1" fmla="val 83722"/>
              <a:gd name="adj2" fmla="val 59181"/>
            </a:avLst>
          </a:prstGeom>
          <a:solidFill>
            <a:srgbClr val="00FFFF"/>
          </a:solidFill>
          <a:ln w="25400">
            <a:solidFill>
              <a:schemeClr val="tx1"/>
            </a:solidFill>
            <a:miter lim="800000"/>
            <a:headEnd/>
            <a:tailEnd/>
          </a:ln>
        </p:spPr>
        <p:txBody>
          <a:bodyPr/>
          <a:lstStyle/>
          <a:p>
            <a:pPr algn="ctr">
              <a:spcBef>
                <a:spcPct val="50000"/>
              </a:spcBef>
            </a:pPr>
            <a:r>
              <a:rPr lang="en-US" sz="2000">
                <a:latin typeface="Tahoma" pitchFamily="34" charset="0"/>
              </a:rPr>
              <a:t>Intra-cluster distances are minimized</a:t>
            </a:r>
          </a:p>
        </p:txBody>
      </p:sp>
      <p:sp>
        <p:nvSpPr>
          <p:cNvPr id="41" name="AutoShape 40"/>
          <p:cNvSpPr>
            <a:spLocks noChangeArrowheads="1"/>
          </p:cNvSpPr>
          <p:nvPr/>
        </p:nvSpPr>
        <p:spPr bwMode="auto">
          <a:xfrm>
            <a:off x="3657600" y="2971800"/>
            <a:ext cx="1981200" cy="838200"/>
          </a:xfrm>
          <a:prstGeom prst="wedgeRectCallout">
            <a:avLst>
              <a:gd name="adj1" fmla="val 16139"/>
              <a:gd name="adj2" fmla="val -43880"/>
            </a:avLst>
          </a:prstGeom>
          <a:solidFill>
            <a:srgbClr val="00FFFF"/>
          </a:solidFill>
          <a:ln w="25400">
            <a:solidFill>
              <a:schemeClr val="tx1"/>
            </a:solidFill>
            <a:miter lim="800000"/>
            <a:headEnd/>
            <a:tailEnd/>
          </a:ln>
        </p:spPr>
        <p:txBody>
          <a:bodyPr/>
          <a:lstStyle/>
          <a:p>
            <a:pPr algn="ctr">
              <a:spcBef>
                <a:spcPct val="50000"/>
              </a:spcBef>
            </a:pPr>
            <a:r>
              <a:rPr lang="en-US" sz="2000">
                <a:latin typeface="Tahoma" pitchFamily="34" charset="0"/>
              </a:rPr>
              <a:t>Competing objectives</a:t>
            </a:r>
          </a:p>
        </p:txBody>
      </p:sp>
      <p:cxnSp>
        <p:nvCxnSpPr>
          <p:cNvPr id="42" name="Straight Arrow Connector 41"/>
          <p:cNvCxnSpPr>
            <a:stCxn id="41" idx="1"/>
            <a:endCxn id="40" idx="3"/>
          </p:cNvCxnSpPr>
          <p:nvPr/>
        </p:nvCxnSpPr>
        <p:spPr>
          <a:xfrm rot="10800000" flipV="1">
            <a:off x="2667000" y="3390900"/>
            <a:ext cx="990600" cy="8001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1" idx="3"/>
            <a:endCxn id="34" idx="1"/>
          </p:cNvCxnSpPr>
          <p:nvPr/>
        </p:nvCxnSpPr>
        <p:spPr>
          <a:xfrm>
            <a:off x="5638800" y="3390900"/>
            <a:ext cx="1219200" cy="8001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84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762000" y="1143000"/>
            <a:ext cx="424263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3200" b="1" dirty="0">
                <a:solidFill>
                  <a:schemeClr val="hlink"/>
                </a:solidFill>
                <a:latin typeface="Times New Roman" pitchFamily="18" charset="0"/>
              </a:rPr>
              <a:t>Supervised</a:t>
            </a:r>
          </a:p>
          <a:p>
            <a:pPr lvl="1" eaLnBrk="1" hangingPunct="1">
              <a:buFontTx/>
              <a:buChar char="•"/>
            </a:pPr>
            <a:r>
              <a:rPr lang="en-US" sz="3200" dirty="0">
                <a:latin typeface="Times New Roman" pitchFamily="18" charset="0"/>
              </a:rPr>
              <a:t> Bayesian Modeling </a:t>
            </a:r>
          </a:p>
          <a:p>
            <a:pPr lvl="1" eaLnBrk="1" hangingPunct="1">
              <a:buFontTx/>
              <a:buChar char="•"/>
            </a:pPr>
            <a:r>
              <a:rPr lang="en-US" sz="3200" dirty="0">
                <a:latin typeface="Times New Roman" pitchFamily="18" charset="0"/>
              </a:rPr>
              <a:t> Decision Trees</a:t>
            </a:r>
          </a:p>
          <a:p>
            <a:pPr lvl="1" eaLnBrk="1" hangingPunct="1">
              <a:buFontTx/>
              <a:buChar char="•"/>
            </a:pPr>
            <a:r>
              <a:rPr lang="en-US" sz="3200" dirty="0">
                <a:latin typeface="Times New Roman" pitchFamily="18" charset="0"/>
              </a:rPr>
              <a:t> Neural Networks</a:t>
            </a:r>
          </a:p>
          <a:p>
            <a:pPr lvl="1" eaLnBrk="1" hangingPunct="1"/>
            <a:endParaRPr lang="en-US" sz="3200" dirty="0">
              <a:latin typeface="Times New Roman" pitchFamily="18" charset="0"/>
            </a:endParaRPr>
          </a:p>
          <a:p>
            <a:pPr eaLnBrk="1" hangingPunct="1"/>
            <a:endParaRPr lang="en-US" sz="3200" dirty="0">
              <a:latin typeface="Times New Roman" pitchFamily="18" charset="0"/>
            </a:endParaRPr>
          </a:p>
          <a:p>
            <a:pPr eaLnBrk="1" hangingPunct="1"/>
            <a:r>
              <a:rPr lang="en-US" sz="3200" b="1" dirty="0">
                <a:solidFill>
                  <a:schemeClr val="hlink"/>
                </a:solidFill>
                <a:latin typeface="Times New Roman" pitchFamily="18" charset="0"/>
              </a:rPr>
              <a:t>Unsupervised</a:t>
            </a:r>
          </a:p>
          <a:p>
            <a:pPr lvl="1" eaLnBrk="1" hangingPunct="1">
              <a:buFontTx/>
              <a:buChar char="•"/>
            </a:pPr>
            <a:r>
              <a:rPr lang="en-US" sz="3200" dirty="0">
                <a:latin typeface="Times New Roman" pitchFamily="18" charset="0"/>
              </a:rPr>
              <a:t> One-way Clustering</a:t>
            </a:r>
            <a:endParaRPr lang="en-US" sz="2800" dirty="0">
              <a:latin typeface="Times New Roman" pitchFamily="18" charset="0"/>
            </a:endParaRPr>
          </a:p>
          <a:p>
            <a:pPr lvl="1" eaLnBrk="1" hangingPunct="1">
              <a:buFontTx/>
              <a:buChar char="•"/>
            </a:pPr>
            <a:r>
              <a:rPr lang="en-US" sz="3200" dirty="0">
                <a:latin typeface="Times New Roman" pitchFamily="18" charset="0"/>
              </a:rPr>
              <a:t> Two-way Clustering</a:t>
            </a:r>
          </a:p>
          <a:p>
            <a:pPr eaLnBrk="1" hangingPunct="1"/>
            <a:endParaRPr lang="en-US" sz="3200" dirty="0">
              <a:latin typeface="Times New Roman" pitchFamily="18" charset="0"/>
            </a:endParaRPr>
          </a:p>
        </p:txBody>
      </p:sp>
      <p:grpSp>
        <p:nvGrpSpPr>
          <p:cNvPr id="5" name="Group 4"/>
          <p:cNvGrpSpPr>
            <a:grpSpLocks/>
          </p:cNvGrpSpPr>
          <p:nvPr/>
        </p:nvGrpSpPr>
        <p:grpSpPr bwMode="auto">
          <a:xfrm>
            <a:off x="5137150" y="4344988"/>
            <a:ext cx="2728913" cy="1225550"/>
            <a:chOff x="2189" y="2926"/>
            <a:chExt cx="1719" cy="772"/>
          </a:xfrm>
        </p:grpSpPr>
        <p:sp>
          <p:nvSpPr>
            <p:cNvPr id="6" name="Text Box 5"/>
            <p:cNvSpPr txBox="1">
              <a:spLocks noChangeArrowheads="1"/>
            </p:cNvSpPr>
            <p:nvPr/>
          </p:nvSpPr>
          <p:spPr bwMode="auto">
            <a:xfrm>
              <a:off x="2412" y="2989"/>
              <a:ext cx="149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sz="2000" dirty="0">
                  <a:latin typeface="Times New Roman" pitchFamily="18" charset="0"/>
                </a:rPr>
                <a:t>Type and number of classes are </a:t>
              </a:r>
              <a:r>
                <a:rPr lang="en-US" sz="2000" b="1" dirty="0">
                  <a:latin typeface="Times New Roman" pitchFamily="18" charset="0"/>
                </a:rPr>
                <a:t>NOT</a:t>
              </a:r>
              <a:r>
                <a:rPr lang="en-US" sz="2000" dirty="0">
                  <a:latin typeface="Times New Roman" pitchFamily="18" charset="0"/>
                </a:rPr>
                <a:t> known in advance</a:t>
              </a:r>
            </a:p>
          </p:txBody>
        </p:sp>
        <p:sp>
          <p:nvSpPr>
            <p:cNvPr id="7" name="AutoShape 6"/>
            <p:cNvSpPr>
              <a:spLocks/>
            </p:cNvSpPr>
            <p:nvPr/>
          </p:nvSpPr>
          <p:spPr bwMode="auto">
            <a:xfrm>
              <a:off x="2189" y="2926"/>
              <a:ext cx="161" cy="772"/>
            </a:xfrm>
            <a:prstGeom prst="rightBrace">
              <a:avLst>
                <a:gd name="adj1" fmla="val 3995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7"/>
          <p:cNvGrpSpPr>
            <a:grpSpLocks/>
          </p:cNvGrpSpPr>
          <p:nvPr/>
        </p:nvGrpSpPr>
        <p:grpSpPr bwMode="auto">
          <a:xfrm>
            <a:off x="5105400" y="1752600"/>
            <a:ext cx="2735263" cy="1225550"/>
            <a:chOff x="3103" y="1317"/>
            <a:chExt cx="1723" cy="772"/>
          </a:xfrm>
        </p:grpSpPr>
        <p:sp>
          <p:nvSpPr>
            <p:cNvPr id="9" name="Text Box 8"/>
            <p:cNvSpPr txBox="1">
              <a:spLocks noChangeArrowheads="1"/>
            </p:cNvSpPr>
            <p:nvPr/>
          </p:nvSpPr>
          <p:spPr bwMode="auto">
            <a:xfrm>
              <a:off x="3330" y="1373"/>
              <a:ext cx="149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sz="2000" dirty="0">
                  <a:latin typeface="Times New Roman" pitchFamily="18" charset="0"/>
                </a:rPr>
                <a:t>Type and number of classes are known in advance</a:t>
              </a:r>
            </a:p>
          </p:txBody>
        </p:sp>
        <p:sp>
          <p:nvSpPr>
            <p:cNvPr id="10" name="AutoShape 9"/>
            <p:cNvSpPr>
              <a:spLocks/>
            </p:cNvSpPr>
            <p:nvPr/>
          </p:nvSpPr>
          <p:spPr bwMode="auto">
            <a:xfrm>
              <a:off x="3103" y="1317"/>
              <a:ext cx="161" cy="772"/>
            </a:xfrm>
            <a:prstGeom prst="rightBrace">
              <a:avLst>
                <a:gd name="adj1" fmla="val 3995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4163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152400"/>
            <a:ext cx="8280400" cy="381000"/>
          </a:xfrm>
        </p:spPr>
        <p:txBody>
          <a:bodyPr>
            <a:normAutofit fontScale="90000"/>
          </a:bodyPr>
          <a:lstStyle/>
          <a:p>
            <a:pPr eaLnBrk="1" hangingPunct="1"/>
            <a:r>
              <a:rPr lang="en-US" b="1" dirty="0"/>
              <a:t>Types of </a:t>
            </a:r>
            <a:r>
              <a:rPr lang="en-US" b="1" dirty="0" err="1"/>
              <a:t>Clusterings</a:t>
            </a:r>
            <a:endParaRPr lang="en-US" b="1" dirty="0"/>
          </a:p>
        </p:txBody>
      </p:sp>
      <p:sp>
        <p:nvSpPr>
          <p:cNvPr id="5" name="Rectangle 3"/>
          <p:cNvSpPr txBox="1">
            <a:spLocks noChangeArrowheads="1"/>
          </p:cNvSpPr>
          <p:nvPr/>
        </p:nvSpPr>
        <p:spPr>
          <a:xfrm>
            <a:off x="152400" y="685800"/>
            <a:ext cx="8915400" cy="6019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sz="2800" dirty="0"/>
              <a:t>Partitioning Clustering</a:t>
            </a:r>
          </a:p>
          <a:p>
            <a:pPr lvl="1" algn="just">
              <a:lnSpc>
                <a:spcPct val="90000"/>
              </a:lnSpc>
            </a:pPr>
            <a:r>
              <a:rPr lang="en-US" sz="1600" dirty="0"/>
              <a:t>A division data objects into non-overlapping subsets (clusters) such that each data object is in exactly one subset</a:t>
            </a:r>
          </a:p>
          <a:p>
            <a:pPr lvl="1" algn="just">
              <a:lnSpc>
                <a:spcPct val="130000"/>
              </a:lnSpc>
            </a:pPr>
            <a:r>
              <a:rPr lang="en-US" sz="1600" dirty="0"/>
              <a:t>Construct various partitions and then evaluate them by some criterion, e.g., minimizing the sum of square errors</a:t>
            </a:r>
          </a:p>
          <a:p>
            <a:pPr lvl="1" algn="just">
              <a:lnSpc>
                <a:spcPct val="130000"/>
              </a:lnSpc>
            </a:pPr>
            <a:r>
              <a:rPr lang="en-US" sz="1600" dirty="0"/>
              <a:t>Typical methods: k-means, k-</a:t>
            </a:r>
            <a:r>
              <a:rPr lang="en-US" sz="1600" dirty="0" err="1"/>
              <a:t>medoids</a:t>
            </a:r>
            <a:r>
              <a:rPr lang="en-US" sz="1600" dirty="0"/>
              <a:t>, CLARA </a:t>
            </a:r>
            <a:r>
              <a:rPr lang="en-US" altLang="ko-KR" sz="1600" dirty="0">
                <a:ea typeface="굴림" pitchFamily="34" charset="-127"/>
                <a:sym typeface="Wingdings" pitchFamily="2" charset="2"/>
              </a:rPr>
              <a:t>(Clustering </a:t>
            </a:r>
            <a:r>
              <a:rPr lang="en-US" altLang="ko-KR" sz="1600" dirty="0" err="1">
                <a:ea typeface="굴림" pitchFamily="34" charset="-127"/>
                <a:sym typeface="Wingdings" pitchFamily="2" charset="2"/>
              </a:rPr>
              <a:t>LARge</a:t>
            </a:r>
            <a:r>
              <a:rPr lang="en-US" altLang="ko-KR" sz="1600" dirty="0">
                <a:ea typeface="굴림" pitchFamily="34" charset="-127"/>
                <a:sym typeface="Wingdings" pitchFamily="2" charset="2"/>
              </a:rPr>
              <a:t> Applications</a:t>
            </a:r>
            <a:r>
              <a:rPr lang="en-US" sz="1600" dirty="0"/>
              <a:t>)</a:t>
            </a:r>
          </a:p>
          <a:p>
            <a:pPr marL="457200" lvl="1" indent="0" algn="just">
              <a:lnSpc>
                <a:spcPct val="90000"/>
              </a:lnSpc>
              <a:buNone/>
            </a:pPr>
            <a:endParaRPr lang="en-US" sz="1600" dirty="0"/>
          </a:p>
          <a:p>
            <a:pPr algn="just">
              <a:lnSpc>
                <a:spcPct val="90000"/>
              </a:lnSpc>
              <a:buFont typeface="Wingdings" pitchFamily="2" charset="2"/>
              <a:buChar char="v"/>
            </a:pPr>
            <a:r>
              <a:rPr lang="en-US" sz="2800" dirty="0"/>
              <a:t>Hierarchical clustering</a:t>
            </a:r>
          </a:p>
          <a:p>
            <a:pPr lvl="1" algn="just">
              <a:lnSpc>
                <a:spcPct val="90000"/>
              </a:lnSpc>
            </a:pPr>
            <a:r>
              <a:rPr lang="en-US" sz="1600" dirty="0"/>
              <a:t>A set of nested clusters organized as a hierarchical tree</a:t>
            </a:r>
          </a:p>
          <a:p>
            <a:pPr lvl="1" algn="just">
              <a:lnSpc>
                <a:spcPct val="130000"/>
              </a:lnSpc>
            </a:pPr>
            <a:r>
              <a:rPr lang="en-US" sz="1600" dirty="0"/>
              <a:t>Create a hierarchical decomposition of the set of data (or objects) using some criterion</a:t>
            </a:r>
          </a:p>
          <a:p>
            <a:pPr lvl="1" algn="just">
              <a:lnSpc>
                <a:spcPct val="130000"/>
              </a:lnSpc>
            </a:pPr>
            <a:r>
              <a:rPr lang="en-US" sz="1600" dirty="0"/>
              <a:t>Typical methods: </a:t>
            </a:r>
            <a:r>
              <a:rPr lang="en-US" sz="1600" dirty="0" err="1"/>
              <a:t>DiAna</a:t>
            </a:r>
            <a:r>
              <a:rPr lang="en-US" sz="1600" dirty="0"/>
              <a:t> (Divisive Analysis), </a:t>
            </a:r>
            <a:r>
              <a:rPr lang="en-US" sz="1600" dirty="0" err="1"/>
              <a:t>AgNes</a:t>
            </a:r>
            <a:r>
              <a:rPr lang="en-US" sz="1600" dirty="0"/>
              <a:t> (Agglomerative Nesting), BIRCH (Balanced Iterative Reducing and Clustering using Hierarchies), ROCK (</a:t>
            </a:r>
            <a:r>
              <a:rPr lang="en-US" sz="1600" dirty="0" err="1"/>
              <a:t>RObust</a:t>
            </a:r>
            <a:r>
              <a:rPr lang="en-US" sz="1600" dirty="0"/>
              <a:t> Clustering using </a:t>
            </a:r>
            <a:r>
              <a:rPr lang="en-US" sz="1600" dirty="0" err="1"/>
              <a:t>linKs</a:t>
            </a:r>
            <a:r>
              <a:rPr lang="en-US" sz="1600" dirty="0"/>
              <a:t>), CAMELEON</a:t>
            </a:r>
          </a:p>
          <a:p>
            <a:pPr algn="just">
              <a:lnSpc>
                <a:spcPct val="130000"/>
              </a:lnSpc>
              <a:buFont typeface="Wingdings" pitchFamily="2" charset="2"/>
              <a:buChar char="v"/>
            </a:pPr>
            <a:r>
              <a:rPr lang="en-US" sz="2800" dirty="0"/>
              <a:t>Density-based Clustering </a:t>
            </a:r>
          </a:p>
          <a:p>
            <a:pPr lvl="1" algn="just">
              <a:lnSpc>
                <a:spcPct val="130000"/>
              </a:lnSpc>
            </a:pPr>
            <a:r>
              <a:rPr lang="en-US" sz="1600" dirty="0"/>
              <a:t>Based on connectivity and density functions</a:t>
            </a:r>
          </a:p>
          <a:p>
            <a:pPr lvl="1" algn="just">
              <a:lnSpc>
                <a:spcPct val="130000"/>
              </a:lnSpc>
            </a:pPr>
            <a:r>
              <a:rPr lang="en-US" sz="1600" dirty="0"/>
              <a:t>Typical methods: DBSACN (Density Based Spatial Clustering of Applications with Noise), OPTICS (</a:t>
            </a:r>
            <a:r>
              <a:rPr lang="en-US" altLang="zh-CN" sz="1600" dirty="0">
                <a:ea typeface="SimSun" pitchFamily="2" charset="-122"/>
              </a:rPr>
              <a:t>Ordering Points To Identify the Clustering Structure</a:t>
            </a:r>
            <a:r>
              <a:rPr lang="en-US" sz="1600" dirty="0"/>
              <a:t>), </a:t>
            </a:r>
            <a:r>
              <a:rPr lang="en-US" sz="1600" dirty="0" err="1"/>
              <a:t>DenClue</a:t>
            </a:r>
            <a:r>
              <a:rPr lang="en-US" sz="1600" dirty="0"/>
              <a:t> (</a:t>
            </a:r>
            <a:r>
              <a:rPr lang="en-US" altLang="zh-CN" sz="1600" dirty="0" err="1">
                <a:ea typeface="SimSun" pitchFamily="2" charset="-122"/>
              </a:rPr>
              <a:t>DENsity</a:t>
            </a:r>
            <a:r>
              <a:rPr lang="en-US" altLang="zh-CN" sz="1600" dirty="0">
                <a:ea typeface="SimSun" pitchFamily="2" charset="-122"/>
              </a:rPr>
              <a:t>-based </a:t>
            </a:r>
            <a:r>
              <a:rPr lang="en-US" altLang="zh-CN" sz="1600" dirty="0" err="1">
                <a:ea typeface="SimSun" pitchFamily="2" charset="-122"/>
              </a:rPr>
              <a:t>CLUstEring</a:t>
            </a:r>
            <a:r>
              <a:rPr lang="en-US" altLang="zh-CN" sz="1600" dirty="0">
                <a:ea typeface="SimSun" pitchFamily="2" charset="-122"/>
              </a:rPr>
              <a:t> </a:t>
            </a:r>
            <a:r>
              <a:rPr lang="en-US" sz="1600" dirty="0"/>
              <a:t>)</a:t>
            </a:r>
          </a:p>
          <a:p>
            <a:pPr marL="457200" lvl="1" indent="0" algn="just">
              <a:lnSpc>
                <a:spcPct val="130000"/>
              </a:lnSpc>
              <a:buNone/>
            </a:pPr>
            <a:r>
              <a:rPr lang="en-US" sz="1600" dirty="0"/>
              <a:t> </a:t>
            </a:r>
          </a:p>
        </p:txBody>
      </p:sp>
    </p:spTree>
    <p:extLst>
      <p:ext uri="{BB962C8B-B14F-4D97-AF65-F5344CB8AC3E}">
        <p14:creationId xmlns:p14="http://schemas.microsoft.com/office/powerpoint/2010/main" val="28273083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34703"/>
            <a:ext cx="8610600" cy="6294031"/>
          </a:xfrm>
          <a:prstGeom prst="rect">
            <a:avLst/>
          </a:prstGeom>
        </p:spPr>
        <p:txBody>
          <a:bodyPr wrap="square">
            <a:spAutoFit/>
          </a:bodyPr>
          <a:lstStyle/>
          <a:p>
            <a:pPr marL="342900" indent="-342900">
              <a:lnSpc>
                <a:spcPct val="130000"/>
              </a:lnSpc>
              <a:buFont typeface="Wingdings" pitchFamily="2" charset="2"/>
              <a:buChar char="v"/>
            </a:pPr>
            <a:r>
              <a:rPr lang="en-US" sz="2800" dirty="0"/>
              <a:t>Grid-based Clustering </a:t>
            </a:r>
          </a:p>
          <a:p>
            <a:pPr marL="800100" lvl="1" indent="-342900">
              <a:lnSpc>
                <a:spcPct val="130000"/>
              </a:lnSpc>
              <a:buFontTx/>
              <a:buChar char="-"/>
            </a:pPr>
            <a:r>
              <a:rPr lang="en-US" dirty="0"/>
              <a:t>based on a multiple-level granularity structure</a:t>
            </a:r>
          </a:p>
          <a:p>
            <a:pPr marL="800100" lvl="1" indent="-342900">
              <a:lnSpc>
                <a:spcPct val="130000"/>
              </a:lnSpc>
              <a:buFontTx/>
              <a:buChar char="-"/>
            </a:pPr>
            <a:r>
              <a:rPr lang="en-US" dirty="0"/>
              <a:t>Typical methods: STING (</a:t>
            </a:r>
            <a:r>
              <a:rPr lang="en-US" dirty="0" err="1"/>
              <a:t>STatistical</a:t>
            </a:r>
            <a:r>
              <a:rPr lang="en-US" dirty="0"/>
              <a:t> </a:t>
            </a:r>
            <a:r>
              <a:rPr lang="en-US" dirty="0" err="1"/>
              <a:t>INformation</a:t>
            </a:r>
            <a:r>
              <a:rPr lang="en-US" dirty="0"/>
              <a:t> Grid ), </a:t>
            </a:r>
            <a:r>
              <a:rPr lang="en-US" dirty="0" err="1"/>
              <a:t>WaveCluster</a:t>
            </a:r>
            <a:r>
              <a:rPr lang="en-US" dirty="0"/>
              <a:t>, CLIQUE (Clustering In </a:t>
            </a:r>
            <a:r>
              <a:rPr lang="en-US" dirty="0" err="1"/>
              <a:t>QUEst</a:t>
            </a:r>
            <a:r>
              <a:rPr lang="en-US" dirty="0"/>
              <a:t>)</a:t>
            </a:r>
          </a:p>
          <a:p>
            <a:pPr marL="342900" indent="-342900">
              <a:lnSpc>
                <a:spcPct val="130000"/>
              </a:lnSpc>
              <a:buFont typeface="Wingdings" pitchFamily="2" charset="2"/>
              <a:buChar char="v"/>
            </a:pPr>
            <a:r>
              <a:rPr lang="en-US" sz="2800" dirty="0"/>
              <a:t>Model-based Clustering </a:t>
            </a:r>
          </a:p>
          <a:p>
            <a:pPr marL="800100" lvl="1" indent="-342900">
              <a:lnSpc>
                <a:spcPct val="130000"/>
              </a:lnSpc>
              <a:buFontTx/>
              <a:buChar char="-"/>
            </a:pPr>
            <a:r>
              <a:rPr lang="en-US" dirty="0"/>
              <a:t>A model is hypothesized for each of the clusters and tries to find the best fit of that model to each other</a:t>
            </a:r>
          </a:p>
          <a:p>
            <a:pPr marL="800100" lvl="1" indent="-342900">
              <a:lnSpc>
                <a:spcPct val="130000"/>
              </a:lnSpc>
              <a:buFontTx/>
              <a:buChar char="-"/>
            </a:pPr>
            <a:r>
              <a:rPr lang="en-US" dirty="0"/>
              <a:t>Typical methods:</a:t>
            </a:r>
            <a:r>
              <a:rPr lang="en-US" b="1" dirty="0"/>
              <a:t> </a:t>
            </a:r>
            <a:r>
              <a:rPr lang="en-US" dirty="0"/>
              <a:t>EM (Expectation Maximization), SOM (Self-Organizing Map), COBWEB</a:t>
            </a:r>
          </a:p>
          <a:p>
            <a:pPr marL="342900" indent="-342900">
              <a:lnSpc>
                <a:spcPct val="130000"/>
              </a:lnSpc>
              <a:buFont typeface="Wingdings" pitchFamily="2" charset="2"/>
              <a:buChar char="v"/>
            </a:pPr>
            <a:r>
              <a:rPr lang="en-US" sz="2800" dirty="0"/>
              <a:t>Frequent pattern-based Clustering</a:t>
            </a:r>
          </a:p>
          <a:p>
            <a:pPr marL="800100" lvl="1" indent="-342900">
              <a:lnSpc>
                <a:spcPct val="130000"/>
              </a:lnSpc>
              <a:buFontTx/>
              <a:buChar char="-"/>
            </a:pPr>
            <a:r>
              <a:rPr lang="en-US" dirty="0"/>
              <a:t>Based on the analysis of frequent patterns</a:t>
            </a:r>
          </a:p>
          <a:p>
            <a:pPr marL="800100" lvl="1" indent="-342900">
              <a:lnSpc>
                <a:spcPct val="130000"/>
              </a:lnSpc>
              <a:buFontTx/>
              <a:buChar char="-"/>
            </a:pPr>
            <a:r>
              <a:rPr lang="en-US" dirty="0"/>
              <a:t>Typical methods: </a:t>
            </a:r>
            <a:r>
              <a:rPr lang="en-US" dirty="0" err="1"/>
              <a:t>pCluster</a:t>
            </a:r>
            <a:endParaRPr lang="en-US" dirty="0"/>
          </a:p>
          <a:p>
            <a:pPr marL="342900" indent="-342900">
              <a:lnSpc>
                <a:spcPct val="130000"/>
              </a:lnSpc>
              <a:buFont typeface="Wingdings" pitchFamily="2" charset="2"/>
              <a:buChar char="v"/>
            </a:pPr>
            <a:r>
              <a:rPr lang="en-US" sz="2800" dirty="0"/>
              <a:t>User-guided or constraint-based Clustering</a:t>
            </a:r>
          </a:p>
          <a:p>
            <a:pPr marL="800100" lvl="1" indent="-342900">
              <a:lnSpc>
                <a:spcPct val="130000"/>
              </a:lnSpc>
              <a:buFontTx/>
              <a:buChar char="-"/>
            </a:pPr>
            <a:r>
              <a:rPr lang="en-US" dirty="0"/>
              <a:t>Clustering by considering user-specified or application-specific constraints</a:t>
            </a:r>
          </a:p>
          <a:p>
            <a:pPr marL="800100" lvl="1" indent="-342900">
              <a:lnSpc>
                <a:spcPct val="130000"/>
              </a:lnSpc>
              <a:buFontTx/>
              <a:buChar char="-"/>
            </a:pPr>
            <a:r>
              <a:rPr lang="en-US" dirty="0"/>
              <a:t>Typical methods: COD, constrained clustering</a:t>
            </a:r>
          </a:p>
        </p:txBody>
      </p:sp>
    </p:spTree>
    <p:extLst>
      <p:ext uri="{BB962C8B-B14F-4D97-AF65-F5344CB8AC3E}">
        <p14:creationId xmlns:p14="http://schemas.microsoft.com/office/powerpoint/2010/main" val="40164745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304800"/>
            <a:ext cx="8280400" cy="552450"/>
          </a:xfrm>
        </p:spPr>
        <p:txBody>
          <a:bodyPr>
            <a:normAutofit fontScale="90000"/>
          </a:bodyPr>
          <a:lstStyle/>
          <a:p>
            <a:pPr eaLnBrk="1" hangingPunct="1"/>
            <a:r>
              <a:rPr lang="en-US" b="1" dirty="0">
                <a:solidFill>
                  <a:schemeClr val="accent6">
                    <a:lumMod val="50000"/>
                  </a:schemeClr>
                </a:solidFill>
              </a:rPr>
              <a:t>Partitioning Clustering</a:t>
            </a:r>
          </a:p>
        </p:txBody>
      </p:sp>
      <p:sp>
        <p:nvSpPr>
          <p:cNvPr id="5" name="Freeform 3"/>
          <p:cNvSpPr>
            <a:spLocks/>
          </p:cNvSpPr>
          <p:nvPr/>
        </p:nvSpPr>
        <p:spPr bwMode="auto">
          <a:xfrm>
            <a:off x="1254125" y="2517775"/>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6" name="Freeform 4"/>
          <p:cNvSpPr>
            <a:spLocks/>
          </p:cNvSpPr>
          <p:nvPr/>
        </p:nvSpPr>
        <p:spPr bwMode="auto">
          <a:xfrm>
            <a:off x="1254125" y="2716213"/>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7" name="Freeform 5"/>
          <p:cNvSpPr>
            <a:spLocks/>
          </p:cNvSpPr>
          <p:nvPr/>
        </p:nvSpPr>
        <p:spPr bwMode="auto">
          <a:xfrm>
            <a:off x="1951038" y="4711700"/>
            <a:ext cx="96837"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0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8" name="Freeform 6"/>
          <p:cNvSpPr>
            <a:spLocks/>
          </p:cNvSpPr>
          <p:nvPr/>
        </p:nvSpPr>
        <p:spPr bwMode="auto">
          <a:xfrm>
            <a:off x="1550988" y="26193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9" name="Freeform 7"/>
          <p:cNvSpPr>
            <a:spLocks/>
          </p:cNvSpPr>
          <p:nvPr/>
        </p:nvSpPr>
        <p:spPr bwMode="auto">
          <a:xfrm>
            <a:off x="1951038" y="39147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0" name="Freeform 8"/>
          <p:cNvSpPr>
            <a:spLocks/>
          </p:cNvSpPr>
          <p:nvPr/>
        </p:nvSpPr>
        <p:spPr bwMode="auto">
          <a:xfrm>
            <a:off x="2120900" y="182562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11" name="Freeform 9"/>
          <p:cNvSpPr>
            <a:spLocks/>
          </p:cNvSpPr>
          <p:nvPr/>
        </p:nvSpPr>
        <p:spPr bwMode="auto">
          <a:xfrm>
            <a:off x="2351088" y="2020888"/>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2" name="Freeform 10"/>
          <p:cNvSpPr>
            <a:spLocks/>
          </p:cNvSpPr>
          <p:nvPr/>
        </p:nvSpPr>
        <p:spPr bwMode="auto">
          <a:xfrm>
            <a:off x="244792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3" name="Freeform 11"/>
          <p:cNvSpPr>
            <a:spLocks/>
          </p:cNvSpPr>
          <p:nvPr/>
        </p:nvSpPr>
        <p:spPr bwMode="auto">
          <a:xfrm>
            <a:off x="284797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4" name="Freeform 12"/>
          <p:cNvSpPr>
            <a:spLocks/>
          </p:cNvSpPr>
          <p:nvPr/>
        </p:nvSpPr>
        <p:spPr bwMode="auto">
          <a:xfrm>
            <a:off x="2647950" y="2117725"/>
            <a:ext cx="96838" cy="103188"/>
          </a:xfrm>
          <a:custGeom>
            <a:avLst/>
            <a:gdLst>
              <a:gd name="T0" fmla="*/ 2147483647 w 61"/>
              <a:gd name="T1" fmla="*/ 2147483647 h 65"/>
              <a:gd name="T2" fmla="*/ 2147483647 w 61"/>
              <a:gd name="T3" fmla="*/ 2147483647 h 65"/>
              <a:gd name="T4" fmla="*/ 2147483647 w 61"/>
              <a:gd name="T5" fmla="*/ 2147483647 h 65"/>
              <a:gd name="T6" fmla="*/ 2147483647 w 61"/>
              <a:gd name="T7" fmla="*/ 2147483647 h 65"/>
              <a:gd name="T8" fmla="*/ 2147483647 w 61"/>
              <a:gd name="T9" fmla="*/ 2147483647 h 65"/>
              <a:gd name="T10" fmla="*/ 0 w 61"/>
              <a:gd name="T11" fmla="*/ 2147483647 h 65"/>
              <a:gd name="T12" fmla="*/ 0 w 61"/>
              <a:gd name="T13" fmla="*/ 2147483647 h 65"/>
              <a:gd name="T14" fmla="*/ 2147483647 w 61"/>
              <a:gd name="T15" fmla="*/ 2147483647 h 65"/>
              <a:gd name="T16" fmla="*/ 2147483647 w 61"/>
              <a:gd name="T17" fmla="*/ 0 h 65"/>
              <a:gd name="T18" fmla="*/ 2147483647 w 61"/>
              <a:gd name="T19" fmla="*/ 2147483647 h 65"/>
              <a:gd name="T20" fmla="*/ 2147483647 w 61"/>
              <a:gd name="T21" fmla="*/ 2147483647 h 65"/>
              <a:gd name="T22" fmla="*/ 2147483647 w 61"/>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en-US"/>
          </a:p>
        </p:txBody>
      </p:sp>
      <p:sp>
        <p:nvSpPr>
          <p:cNvPr id="15" name="Freeform 13"/>
          <p:cNvSpPr>
            <a:spLocks/>
          </p:cNvSpPr>
          <p:nvPr/>
        </p:nvSpPr>
        <p:spPr bwMode="auto">
          <a:xfrm>
            <a:off x="2647950" y="1724025"/>
            <a:ext cx="96838"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6" name="Freeform 14"/>
          <p:cNvSpPr>
            <a:spLocks/>
          </p:cNvSpPr>
          <p:nvPr/>
        </p:nvSpPr>
        <p:spPr bwMode="auto">
          <a:xfrm>
            <a:off x="3344863" y="4711700"/>
            <a:ext cx="103187" cy="98425"/>
          </a:xfrm>
          <a:custGeom>
            <a:avLst/>
            <a:gdLst>
              <a:gd name="T0" fmla="*/ 2147483647 w 65"/>
              <a:gd name="T1" fmla="*/ 2147483647 h 62"/>
              <a:gd name="T2" fmla="*/ 2147483647 w 65"/>
              <a:gd name="T3" fmla="*/ 2147483647 h 62"/>
              <a:gd name="T4" fmla="*/ 2147483647 w 65"/>
              <a:gd name="T5" fmla="*/ 2147483647 h 62"/>
              <a:gd name="T6" fmla="*/ 2147483647 w 65"/>
              <a:gd name="T7" fmla="*/ 2147483647 h 62"/>
              <a:gd name="T8" fmla="*/ 2147483647 w 65"/>
              <a:gd name="T9" fmla="*/ 2147483647 h 62"/>
              <a:gd name="T10" fmla="*/ 0 w 65"/>
              <a:gd name="T11" fmla="*/ 2147483647 h 62"/>
              <a:gd name="T12" fmla="*/ 0 w 65"/>
              <a:gd name="T13" fmla="*/ 2147483647 h 62"/>
              <a:gd name="T14" fmla="*/ 2147483647 w 65"/>
              <a:gd name="T15" fmla="*/ 2147483647 h 62"/>
              <a:gd name="T16" fmla="*/ 2147483647 w 65"/>
              <a:gd name="T17" fmla="*/ 0 h 62"/>
              <a:gd name="T18" fmla="*/ 2147483647 w 65"/>
              <a:gd name="T19" fmla="*/ 0 h 62"/>
              <a:gd name="T20" fmla="*/ 2147483647 w 65"/>
              <a:gd name="T21" fmla="*/ 2147483647 h 62"/>
              <a:gd name="T22" fmla="*/ 2147483647 w 65"/>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en-US"/>
          </a:p>
        </p:txBody>
      </p:sp>
      <p:sp>
        <p:nvSpPr>
          <p:cNvPr id="17" name="Freeform 15"/>
          <p:cNvSpPr>
            <a:spLocks/>
          </p:cNvSpPr>
          <p:nvPr/>
        </p:nvSpPr>
        <p:spPr bwMode="auto">
          <a:xfrm>
            <a:off x="1550988" y="2220913"/>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8" name="Freeform 16"/>
          <p:cNvSpPr>
            <a:spLocks/>
          </p:cNvSpPr>
          <p:nvPr/>
        </p:nvSpPr>
        <p:spPr bwMode="auto">
          <a:xfrm>
            <a:off x="1223963" y="441007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19" name="Freeform 17"/>
          <p:cNvSpPr>
            <a:spLocks/>
          </p:cNvSpPr>
          <p:nvPr/>
        </p:nvSpPr>
        <p:spPr bwMode="auto">
          <a:xfrm>
            <a:off x="1254125" y="5008563"/>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20" name="Freeform 18"/>
          <p:cNvSpPr>
            <a:spLocks/>
          </p:cNvSpPr>
          <p:nvPr/>
        </p:nvSpPr>
        <p:spPr bwMode="auto">
          <a:xfrm>
            <a:off x="1720850" y="199072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21" name="Text Box 19"/>
          <p:cNvSpPr txBox="1">
            <a:spLocks noChangeArrowheads="1"/>
          </p:cNvSpPr>
          <p:nvPr/>
        </p:nvSpPr>
        <p:spPr bwMode="auto">
          <a:xfrm>
            <a:off x="1371600" y="5562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dirty="0"/>
              <a:t>Original Points</a:t>
            </a:r>
          </a:p>
        </p:txBody>
      </p:sp>
      <p:grpSp>
        <p:nvGrpSpPr>
          <p:cNvPr id="22" name="Group 20"/>
          <p:cNvGrpSpPr>
            <a:grpSpLocks/>
          </p:cNvGrpSpPr>
          <p:nvPr/>
        </p:nvGrpSpPr>
        <p:grpSpPr bwMode="auto">
          <a:xfrm>
            <a:off x="4724400" y="1295400"/>
            <a:ext cx="3581400" cy="4633913"/>
            <a:chOff x="2976" y="816"/>
            <a:chExt cx="2256" cy="2919"/>
          </a:xfrm>
        </p:grpSpPr>
        <p:graphicFrame>
          <p:nvGraphicFramePr>
            <p:cNvPr id="23" name="Object 21"/>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9633" name="VISIO" r:id="rId3" imgW="1547102" imgH="2097084" progId="">
                    <p:embed/>
                  </p:oleObj>
                </mc:Choice>
                <mc:Fallback>
                  <p:oleObj name="VISIO" r:id="rId3" imgW="1547102" imgH="2097084" progId="">
                    <p:embed/>
                    <p:pic>
                      <p:nvPicPr>
                        <p:cNvPr id="0" name="Picture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22"/>
            <p:cNvSpPr txBox="1">
              <a:spLocks noChangeArrowheads="1"/>
            </p:cNvSpPr>
            <p:nvPr/>
          </p:nvSpPr>
          <p:spPr bwMode="auto">
            <a:xfrm>
              <a:off x="3456" y="3504"/>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a:t>A Partitional  Clustering</a:t>
              </a:r>
            </a:p>
          </p:txBody>
        </p:sp>
      </p:grpSp>
    </p:spTree>
    <p:extLst>
      <p:ext uri="{BB962C8B-B14F-4D97-AF65-F5344CB8AC3E}">
        <p14:creationId xmlns:p14="http://schemas.microsoft.com/office/powerpoint/2010/main" val="41960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8280400" cy="552450"/>
          </a:xfrm>
        </p:spPr>
        <p:txBody>
          <a:bodyPr>
            <a:normAutofit fontScale="90000"/>
          </a:bodyPr>
          <a:lstStyle/>
          <a:p>
            <a:pPr eaLnBrk="1" hangingPunct="1"/>
            <a:r>
              <a:rPr lang="en-US" b="1" dirty="0">
                <a:solidFill>
                  <a:schemeClr val="accent6">
                    <a:lumMod val="50000"/>
                  </a:schemeClr>
                </a:solidFill>
              </a:rPr>
              <a:t>Hierarchical Clustering</a:t>
            </a:r>
          </a:p>
        </p:txBody>
      </p:sp>
      <p:graphicFrame>
        <p:nvGraphicFramePr>
          <p:cNvPr id="5" name="Object 3"/>
          <p:cNvGraphicFramePr>
            <a:graphicFrameLocks noChangeAspect="1"/>
          </p:cNvGraphicFramePr>
          <p:nvPr>
            <p:extLst>
              <p:ext uri="{D42A27DB-BD31-4B8C-83A1-F6EECF244321}">
                <p14:modId xmlns:p14="http://schemas.microsoft.com/office/powerpoint/2010/main" val="971477280"/>
              </p:ext>
            </p:extLst>
          </p:nvPr>
        </p:nvGraphicFramePr>
        <p:xfrm>
          <a:off x="1528762" y="4267200"/>
          <a:ext cx="2752725" cy="1960563"/>
        </p:xfrm>
        <a:graphic>
          <a:graphicData uri="http://schemas.openxmlformats.org/presentationml/2006/ole">
            <mc:AlternateContent xmlns:mc="http://schemas.openxmlformats.org/markup-compatibility/2006">
              <mc:Choice xmlns:v="urn:schemas-microsoft-com:vml" Requires="v">
                <p:oleObj spid="_x0000_s21182" name="VISIO" r:id="rId3" imgW="2747671" imgH="1960706" progId="">
                  <p:embed/>
                </p:oleObj>
              </mc:Choice>
              <mc:Fallback>
                <p:oleObj name="VISIO" r:id="rId3" imgW="2747671" imgH="1960706" progId="">
                  <p:embed/>
                  <p:pic>
                    <p:nvPicPr>
                      <p:cNvPr id="0" name="Picture 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2" y="4267200"/>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652134901"/>
              </p:ext>
            </p:extLst>
          </p:nvPr>
        </p:nvGraphicFramePr>
        <p:xfrm>
          <a:off x="1371600" y="1447800"/>
          <a:ext cx="2760663" cy="1793875"/>
        </p:xfrm>
        <a:graphic>
          <a:graphicData uri="http://schemas.openxmlformats.org/presentationml/2006/ole">
            <mc:AlternateContent xmlns:mc="http://schemas.openxmlformats.org/markup-compatibility/2006">
              <mc:Choice xmlns:v="urn:schemas-microsoft-com:vml" Requires="v">
                <p:oleObj spid="_x0000_s21183" name="VISIO" r:id="rId5" imgW="2756614" imgH="1795265" progId="">
                  <p:embed/>
                </p:oleObj>
              </mc:Choice>
              <mc:Fallback>
                <p:oleObj name="VISIO" r:id="rId5" imgW="2756614" imgH="1795265" progId="">
                  <p:embed/>
                  <p:pic>
                    <p:nvPicPr>
                      <p:cNvPr id="0" name="Picture 6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739352707"/>
              </p:ext>
            </p:extLst>
          </p:nvPr>
        </p:nvGraphicFramePr>
        <p:xfrm>
          <a:off x="5857875" y="1066800"/>
          <a:ext cx="1773238" cy="2284413"/>
        </p:xfrm>
        <a:graphic>
          <a:graphicData uri="http://schemas.openxmlformats.org/presentationml/2006/ole">
            <mc:AlternateContent xmlns:mc="http://schemas.openxmlformats.org/markup-compatibility/2006">
              <mc:Choice xmlns:v="urn:schemas-microsoft-com:vml" Requires="v">
                <p:oleObj spid="_x0000_s21184" name="VISIO" r:id="rId7" imgW="1379425" imgH="1779615" progId="">
                  <p:embed/>
                </p:oleObj>
              </mc:Choice>
              <mc:Fallback>
                <p:oleObj name="VISIO" r:id="rId7" imgW="1379425" imgH="1779615" progId="">
                  <p:embed/>
                  <p:pic>
                    <p:nvPicPr>
                      <p:cNvPr id="0" name="Picture 6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7875" y="1066800"/>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021278460"/>
              </p:ext>
            </p:extLst>
          </p:nvPr>
        </p:nvGraphicFramePr>
        <p:xfrm>
          <a:off x="5938837" y="3962400"/>
          <a:ext cx="1909763" cy="2282825"/>
        </p:xfrm>
        <a:graphic>
          <a:graphicData uri="http://schemas.openxmlformats.org/presentationml/2006/ole">
            <mc:AlternateContent xmlns:mc="http://schemas.openxmlformats.org/markup-compatibility/2006">
              <mc:Choice xmlns:v="urn:schemas-microsoft-com:vml" Requires="v">
                <p:oleObj spid="_x0000_s21185" name="VISIO" r:id="rId9" imgW="1471089" imgH="1761729" progId="">
                  <p:embed/>
                </p:oleObj>
              </mc:Choice>
              <mc:Fallback>
                <p:oleObj name="VISIO" r:id="rId9" imgW="1471089" imgH="1761729" progId="">
                  <p:embed/>
                  <p:pic>
                    <p:nvPicPr>
                      <p:cNvPr id="0" name="Picture 6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8837" y="3962400"/>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9"/>
          <p:cNvSpPr txBox="1">
            <a:spLocks noChangeArrowheads="1"/>
          </p:cNvSpPr>
          <p:nvPr/>
        </p:nvSpPr>
        <p:spPr bwMode="auto">
          <a:xfrm>
            <a:off x="6400800" y="6096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dirty="0" err="1"/>
              <a:t>Dendrogram</a:t>
            </a:r>
            <a:r>
              <a:rPr lang="en-US" sz="1400" b="1" dirty="0"/>
              <a:t> 2</a:t>
            </a:r>
          </a:p>
        </p:txBody>
      </p:sp>
      <p:sp>
        <p:nvSpPr>
          <p:cNvPr id="10" name="Text Box 10"/>
          <p:cNvSpPr txBox="1">
            <a:spLocks noChangeArrowheads="1"/>
          </p:cNvSpPr>
          <p:nvPr/>
        </p:nvSpPr>
        <p:spPr bwMode="auto">
          <a:xfrm>
            <a:off x="6172200" y="32004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Dendrogram 1</a:t>
            </a:r>
          </a:p>
        </p:txBody>
      </p:sp>
    </p:spTree>
    <p:extLst>
      <p:ext uri="{BB962C8B-B14F-4D97-AF65-F5344CB8AC3E}">
        <p14:creationId xmlns:p14="http://schemas.microsoft.com/office/powerpoint/2010/main" val="3006019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1139825"/>
          </a:xfrm>
        </p:spPr>
        <p:txBody>
          <a:bodyPr>
            <a:normAutofit fontScale="90000"/>
          </a:bodyPr>
          <a:lstStyle/>
          <a:p>
            <a:pPr eaLnBrk="1" hangingPunct="1"/>
            <a:r>
              <a:rPr lang="en-US" b="1" dirty="0">
                <a:solidFill>
                  <a:schemeClr val="accent6">
                    <a:lumMod val="50000"/>
                  </a:schemeClr>
                </a:solidFill>
              </a:rPr>
              <a:t>Strengths of Hierarchical Clustering</a:t>
            </a:r>
          </a:p>
        </p:txBody>
      </p:sp>
      <p:sp>
        <p:nvSpPr>
          <p:cNvPr id="5" name="Rectangle 3"/>
          <p:cNvSpPr txBox="1">
            <a:spLocks noChangeArrowheads="1"/>
          </p:cNvSpPr>
          <p:nvPr/>
        </p:nvSpPr>
        <p:spPr>
          <a:xfrm>
            <a:off x="152400" y="1600200"/>
            <a:ext cx="87630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dirty="0"/>
              <a:t>Do not have to assume any particular number of clusters</a:t>
            </a:r>
          </a:p>
          <a:p>
            <a:pPr lvl="1" algn="just">
              <a:lnSpc>
                <a:spcPct val="90000"/>
              </a:lnSpc>
            </a:pPr>
            <a:r>
              <a:rPr lang="en-US" dirty="0"/>
              <a:t>Any desired number of clusters can be obtained by ‘cutting’ the </a:t>
            </a:r>
            <a:r>
              <a:rPr lang="en-US" dirty="0" err="1"/>
              <a:t>dendogram</a:t>
            </a:r>
            <a:r>
              <a:rPr lang="en-US" dirty="0"/>
              <a:t> at the proper level</a:t>
            </a:r>
          </a:p>
          <a:p>
            <a:pPr algn="just">
              <a:lnSpc>
                <a:spcPct val="90000"/>
              </a:lnSpc>
              <a:buFont typeface="Wingdings" pitchFamily="2" charset="2"/>
              <a:buNone/>
            </a:pPr>
            <a:endParaRPr lang="en-US" dirty="0"/>
          </a:p>
          <a:p>
            <a:pPr algn="just">
              <a:lnSpc>
                <a:spcPct val="90000"/>
              </a:lnSpc>
              <a:buFont typeface="Wingdings" pitchFamily="2" charset="2"/>
              <a:buChar char="v"/>
            </a:pPr>
            <a:r>
              <a:rPr lang="en-US" dirty="0"/>
              <a:t>They may correspond to meaningful taxonomies</a:t>
            </a:r>
          </a:p>
          <a:p>
            <a:pPr lvl="1" algn="just">
              <a:lnSpc>
                <a:spcPct val="90000"/>
              </a:lnSpc>
            </a:pPr>
            <a:r>
              <a:rPr lang="en-US" dirty="0"/>
              <a:t>Example in biological sciences (e.g., animal kingdom, phylogeny reconstruction, …)</a:t>
            </a:r>
          </a:p>
        </p:txBody>
      </p:sp>
    </p:spTree>
    <p:extLst>
      <p:ext uri="{BB962C8B-B14F-4D97-AF65-F5344CB8AC3E}">
        <p14:creationId xmlns:p14="http://schemas.microsoft.com/office/powerpoint/2010/main" val="72003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19088" y="228600"/>
            <a:ext cx="8280400" cy="552450"/>
          </a:xfrm>
        </p:spPr>
        <p:txBody>
          <a:bodyPr>
            <a:normAutofit fontScale="90000"/>
          </a:bodyPr>
          <a:lstStyle/>
          <a:p>
            <a:pPr eaLnBrk="1" hangingPunct="1"/>
            <a:r>
              <a:rPr lang="en-US" sz="4000" b="1" dirty="0">
                <a:solidFill>
                  <a:schemeClr val="accent6">
                    <a:lumMod val="50000"/>
                  </a:schemeClr>
                </a:solidFill>
              </a:rPr>
              <a:t>K-means Algorithm</a:t>
            </a:r>
          </a:p>
        </p:txBody>
      </p:sp>
      <p:sp>
        <p:nvSpPr>
          <p:cNvPr id="5" name="Rectangle 3"/>
          <p:cNvSpPr txBox="1">
            <a:spLocks noChangeArrowheads="1"/>
          </p:cNvSpPr>
          <p:nvPr/>
        </p:nvSpPr>
        <p:spPr>
          <a:xfrm>
            <a:off x="304801" y="1066800"/>
            <a:ext cx="8686799" cy="3276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sz="2800" dirty="0"/>
              <a:t>Partitioning clustering approach </a:t>
            </a:r>
          </a:p>
          <a:p>
            <a:pPr algn="just">
              <a:lnSpc>
                <a:spcPct val="90000"/>
              </a:lnSpc>
              <a:buFont typeface="Wingdings" pitchFamily="2" charset="2"/>
              <a:buChar char="v"/>
            </a:pPr>
            <a:r>
              <a:rPr lang="en-US" sz="2800" dirty="0"/>
              <a:t>Each cluster is associated with a </a:t>
            </a:r>
            <a:r>
              <a:rPr lang="en-US" sz="2800" dirty="0">
                <a:solidFill>
                  <a:srgbClr val="0070C0"/>
                </a:solidFill>
              </a:rPr>
              <a:t>centroid </a:t>
            </a:r>
            <a:r>
              <a:rPr lang="en-US" sz="2800" dirty="0"/>
              <a:t>(center point or mean point) </a:t>
            </a:r>
          </a:p>
          <a:p>
            <a:pPr algn="just">
              <a:lnSpc>
                <a:spcPct val="90000"/>
              </a:lnSpc>
              <a:buFont typeface="Wingdings" pitchFamily="2" charset="2"/>
              <a:buChar char="v"/>
            </a:pPr>
            <a:r>
              <a:rPr lang="en-US" sz="2800" dirty="0"/>
              <a:t>Each point is assigned to the cluster with the closest centroid</a:t>
            </a:r>
          </a:p>
          <a:p>
            <a:pPr algn="just">
              <a:lnSpc>
                <a:spcPct val="90000"/>
              </a:lnSpc>
              <a:buFont typeface="Wingdings" pitchFamily="2" charset="2"/>
              <a:buChar char="v"/>
            </a:pPr>
            <a:r>
              <a:rPr lang="en-US" sz="2800" dirty="0"/>
              <a:t>Number of clusters, K, must be specified</a:t>
            </a:r>
          </a:p>
          <a:p>
            <a:pPr marL="0" indent="0" algn="just">
              <a:lnSpc>
                <a:spcPct val="90000"/>
              </a:lnSpc>
              <a:buNone/>
            </a:pPr>
            <a:endParaRPr lang="en-US" sz="2800" dirty="0"/>
          </a:p>
          <a:p>
            <a:pPr marL="0" indent="0" algn="just">
              <a:lnSpc>
                <a:spcPct val="90000"/>
              </a:lnSpc>
              <a:buNone/>
            </a:pPr>
            <a:r>
              <a:rPr lang="en-US" sz="2800" dirty="0"/>
              <a:t>The basic algorithm is very simple:</a:t>
            </a:r>
          </a:p>
        </p:txBody>
      </p:sp>
      <p:graphicFrame>
        <p:nvGraphicFramePr>
          <p:cNvPr id="6" name="Object 4"/>
          <p:cNvGraphicFramePr>
            <a:graphicFrameLocks noChangeAspect="1"/>
          </p:cNvGraphicFramePr>
          <p:nvPr>
            <p:extLst>
              <p:ext uri="{D42A27DB-BD31-4B8C-83A1-F6EECF244321}">
                <p14:modId xmlns:p14="http://schemas.microsoft.com/office/powerpoint/2010/main" val="2475721286"/>
              </p:ext>
            </p:extLst>
          </p:nvPr>
        </p:nvGraphicFramePr>
        <p:xfrm>
          <a:off x="457200" y="4343400"/>
          <a:ext cx="8153400" cy="2438400"/>
        </p:xfrm>
        <a:graphic>
          <a:graphicData uri="http://schemas.openxmlformats.org/presentationml/2006/ole">
            <mc:AlternateContent xmlns:mc="http://schemas.openxmlformats.org/markup-compatibility/2006">
              <mc:Choice xmlns:v="urn:schemas-microsoft-com:vml" Requires="v">
                <p:oleObj spid="_x0000_s18619" name="Bitmap Image" r:id="rId3" imgW="9784928" imgH="3177815" progId="PBrush">
                  <p:embed/>
                </p:oleObj>
              </mc:Choice>
              <mc:Fallback>
                <p:oleObj name="Bitmap Image" r:id="rId3" imgW="9784928" imgH="3177815" progId="PBrush">
                  <p:embed/>
                  <p:pic>
                    <p:nvPicPr>
                      <p:cNvPr id="0" name="Picture 169"/>
                      <p:cNvPicPr>
                        <a:picLocks noChangeAspect="1" noChangeArrowheads="1"/>
                      </p:cNvPicPr>
                      <p:nvPr/>
                    </p:nvPicPr>
                    <p:blipFill>
                      <a:blip r:embed="rId4">
                        <a:extLst>
                          <a:ext uri="{28A0092B-C50C-407E-A947-70E740481C1C}">
                            <a14:useLocalDpi xmlns:a14="http://schemas.microsoft.com/office/drawing/2010/main" val="0"/>
                          </a:ext>
                        </a:extLst>
                      </a:blip>
                      <a:srcRect t="20143"/>
                      <a:stretch>
                        <a:fillRect/>
                      </a:stretch>
                    </p:blipFill>
                    <p:spPr bwMode="auto">
                      <a:xfrm>
                        <a:off x="457200" y="4343400"/>
                        <a:ext cx="8153400"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31508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74345"/>
            <a:ext cx="8686800" cy="6063198"/>
          </a:xfrm>
          <a:prstGeom prst="rect">
            <a:avLst/>
          </a:prstGeom>
        </p:spPr>
        <p:txBody>
          <a:bodyPr wrap="square">
            <a:spAutoFit/>
          </a:bodyPr>
          <a:lstStyle/>
          <a:p>
            <a:pPr algn="ctr"/>
            <a:r>
              <a:rPr lang="en-US" sz="2800" b="1" dirty="0">
                <a:solidFill>
                  <a:schemeClr val="accent6">
                    <a:lumMod val="50000"/>
                  </a:schemeClr>
                </a:solidFill>
              </a:rPr>
              <a:t>The </a:t>
            </a:r>
            <a:r>
              <a:rPr lang="en-US" sz="2800" b="1" i="1" dirty="0">
                <a:solidFill>
                  <a:schemeClr val="accent6">
                    <a:lumMod val="50000"/>
                  </a:schemeClr>
                </a:solidFill>
              </a:rPr>
              <a:t>k</a:t>
            </a:r>
            <a:r>
              <a:rPr lang="en-US" sz="2800" b="1" dirty="0">
                <a:solidFill>
                  <a:schemeClr val="accent6">
                    <a:lumMod val="50000"/>
                  </a:schemeClr>
                </a:solidFill>
              </a:rPr>
              <a:t>-means partitioning algorithm.</a:t>
            </a:r>
          </a:p>
          <a:p>
            <a:pPr algn="just"/>
            <a:endParaRPr lang="en-US" sz="2000" b="1" dirty="0">
              <a:solidFill>
                <a:srgbClr val="002060"/>
              </a:solidFill>
            </a:endParaRPr>
          </a:p>
          <a:p>
            <a:pPr algn="just"/>
            <a:r>
              <a:rPr lang="en-US" sz="2000" b="1" dirty="0">
                <a:solidFill>
                  <a:srgbClr val="002060"/>
                </a:solidFill>
              </a:rPr>
              <a:t>Algorithm: </a:t>
            </a:r>
            <a:r>
              <a:rPr lang="en-US" sz="2000" b="1" i="1" dirty="0">
                <a:solidFill>
                  <a:srgbClr val="C00000"/>
                </a:solidFill>
              </a:rPr>
              <a:t>k</a:t>
            </a:r>
            <a:r>
              <a:rPr lang="en-US" sz="2000" b="1" dirty="0">
                <a:solidFill>
                  <a:srgbClr val="C00000"/>
                </a:solidFill>
              </a:rPr>
              <a:t>-means.</a:t>
            </a:r>
            <a:r>
              <a:rPr lang="en-US" sz="2000" b="1" dirty="0">
                <a:solidFill>
                  <a:srgbClr val="002060"/>
                </a:solidFill>
              </a:rPr>
              <a:t> </a:t>
            </a:r>
            <a:r>
              <a:rPr lang="en-US" sz="2000" dirty="0"/>
              <a:t>The </a:t>
            </a:r>
            <a:r>
              <a:rPr lang="en-US" sz="2000" i="1" dirty="0"/>
              <a:t>k</a:t>
            </a:r>
            <a:r>
              <a:rPr lang="en-US" sz="2000" dirty="0"/>
              <a:t>-means algorithm for partitioning, where each cluster’s center is represented by the mean value of the objects in the cluster.</a:t>
            </a:r>
          </a:p>
          <a:p>
            <a:pPr algn="just"/>
            <a:endParaRPr lang="en-US" sz="2000" dirty="0"/>
          </a:p>
          <a:p>
            <a:pPr algn="just"/>
            <a:r>
              <a:rPr lang="en-US" sz="2000" b="1" dirty="0"/>
              <a:t>Input:</a:t>
            </a:r>
          </a:p>
          <a:p>
            <a:pPr algn="just"/>
            <a:r>
              <a:rPr lang="en-US" sz="2000" i="1" dirty="0"/>
              <a:t>k</a:t>
            </a:r>
            <a:r>
              <a:rPr lang="en-US" sz="2000" dirty="0"/>
              <a:t>: the number of clusters,</a:t>
            </a:r>
          </a:p>
          <a:p>
            <a:pPr algn="just"/>
            <a:r>
              <a:rPr lang="en-US" sz="2000" i="1" dirty="0"/>
              <a:t>D</a:t>
            </a:r>
            <a:r>
              <a:rPr lang="en-US" sz="2000" dirty="0"/>
              <a:t>: a data set containing </a:t>
            </a:r>
            <a:r>
              <a:rPr lang="en-US" sz="2000" i="1" dirty="0"/>
              <a:t>n </a:t>
            </a:r>
            <a:r>
              <a:rPr lang="en-US" sz="2000" dirty="0"/>
              <a:t>objects.</a:t>
            </a:r>
          </a:p>
          <a:p>
            <a:pPr algn="just"/>
            <a:endParaRPr lang="en-US" sz="2000" dirty="0"/>
          </a:p>
          <a:p>
            <a:pPr algn="just"/>
            <a:r>
              <a:rPr lang="en-US" sz="2000" b="1" dirty="0"/>
              <a:t>Output: </a:t>
            </a:r>
            <a:r>
              <a:rPr lang="en-US" sz="2000" dirty="0"/>
              <a:t>A set of </a:t>
            </a:r>
            <a:r>
              <a:rPr lang="en-US" sz="2000" i="1" dirty="0"/>
              <a:t>k </a:t>
            </a:r>
            <a:r>
              <a:rPr lang="en-US" sz="2000" dirty="0"/>
              <a:t>clusters.</a:t>
            </a:r>
          </a:p>
          <a:p>
            <a:pPr algn="just"/>
            <a:endParaRPr lang="en-US" sz="2000" dirty="0"/>
          </a:p>
          <a:p>
            <a:pPr algn="just"/>
            <a:r>
              <a:rPr lang="en-US" sz="2000" b="1" dirty="0"/>
              <a:t>Method:</a:t>
            </a:r>
          </a:p>
          <a:p>
            <a:pPr algn="just"/>
            <a:r>
              <a:rPr lang="en-US" sz="2000" dirty="0"/>
              <a:t>(1) arbitrarily choose </a:t>
            </a:r>
            <a:r>
              <a:rPr lang="en-US" sz="2000" i="1" dirty="0"/>
              <a:t>k </a:t>
            </a:r>
            <a:r>
              <a:rPr lang="en-US" sz="2000" dirty="0"/>
              <a:t>objects from </a:t>
            </a:r>
            <a:r>
              <a:rPr lang="en-US" sz="2000" i="1" dirty="0"/>
              <a:t>D </a:t>
            </a:r>
            <a:r>
              <a:rPr lang="en-US" sz="2000" dirty="0"/>
              <a:t>as the initial cluster centers;</a:t>
            </a:r>
          </a:p>
          <a:p>
            <a:pPr algn="just"/>
            <a:r>
              <a:rPr lang="en-US" sz="2000" dirty="0"/>
              <a:t>(2) repeat</a:t>
            </a:r>
          </a:p>
          <a:p>
            <a:pPr algn="just"/>
            <a:r>
              <a:rPr lang="en-US" sz="2000" dirty="0"/>
              <a:t>(3) (re)assign each object to the cluster to which the object is the most similar, based on the mean value of the objects in the cluster;</a:t>
            </a:r>
          </a:p>
          <a:p>
            <a:pPr algn="just"/>
            <a:r>
              <a:rPr lang="en-US" sz="2000" dirty="0"/>
              <a:t>(4) update the cluster means, i.e., calculate the mean value of the objects for each cluster;</a:t>
            </a:r>
          </a:p>
          <a:p>
            <a:pPr algn="just"/>
            <a:r>
              <a:rPr lang="en-US" sz="2000" dirty="0"/>
              <a:t>(5) until no change;</a:t>
            </a:r>
          </a:p>
        </p:txBody>
      </p:sp>
    </p:spTree>
    <p:extLst>
      <p:ext uri="{BB962C8B-B14F-4D97-AF65-F5344CB8AC3E}">
        <p14:creationId xmlns:p14="http://schemas.microsoft.com/office/powerpoint/2010/main" val="4035709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 y="1295400"/>
            <a:ext cx="89773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419600"/>
            <a:ext cx="8458200" cy="707886"/>
          </a:xfrm>
          <a:prstGeom prst="rect">
            <a:avLst/>
          </a:prstGeom>
        </p:spPr>
        <p:txBody>
          <a:bodyPr wrap="square">
            <a:spAutoFit/>
          </a:bodyPr>
          <a:lstStyle/>
          <a:p>
            <a:pPr algn="just"/>
            <a:r>
              <a:rPr lang="en-US" sz="2000" b="1" dirty="0"/>
              <a:t>Figure: </a:t>
            </a:r>
            <a:r>
              <a:rPr lang="en-US" sz="2000" dirty="0"/>
              <a:t>Clustering of a set of objects based on the </a:t>
            </a:r>
            <a:r>
              <a:rPr lang="en-US" sz="2000" i="1" dirty="0"/>
              <a:t>k</a:t>
            </a:r>
            <a:r>
              <a:rPr lang="en-US" sz="2000" dirty="0"/>
              <a:t>-means method. (The mean of each cluster is marked by a “+”.)</a:t>
            </a:r>
          </a:p>
        </p:txBody>
      </p:sp>
    </p:spTree>
    <p:extLst>
      <p:ext uri="{BB962C8B-B14F-4D97-AF65-F5344CB8AC3E}">
        <p14:creationId xmlns:p14="http://schemas.microsoft.com/office/powerpoint/2010/main" val="1608135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327819"/>
            <a:ext cx="8153400" cy="6627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rgbClr val="000000"/>
                </a:solidFill>
                <a:ea typeface="Gulim" pitchFamily="34" charset="-127"/>
              </a:rPr>
              <a:t>Example</a:t>
            </a:r>
          </a:p>
        </p:txBody>
      </p:sp>
      <p:grpSp>
        <p:nvGrpSpPr>
          <p:cNvPr id="5" name="Group 4"/>
          <p:cNvGrpSpPr>
            <a:grpSpLocks/>
          </p:cNvGrpSpPr>
          <p:nvPr/>
        </p:nvGrpSpPr>
        <p:grpSpPr bwMode="auto">
          <a:xfrm>
            <a:off x="3200400" y="1295400"/>
            <a:ext cx="2286000" cy="2057400"/>
            <a:chOff x="528" y="240"/>
            <a:chExt cx="2142" cy="1872"/>
          </a:xfrm>
        </p:grpSpPr>
        <p:graphicFrame>
          <p:nvGraphicFramePr>
            <p:cNvPr id="6" name="Object 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22007" name="Worksheet" r:id="rId3" imgW="4016160" imgH="3442680" progId="Excel.Sheet.8">
                    <p:embed/>
                  </p:oleObj>
                </mc:Choice>
                <mc:Fallback>
                  <p:oleObj name="Worksheet" r:id="rId3" imgW="4016160" imgH="3442680" progId="Excel.Sheet.8">
                    <p:embed/>
                    <p:pic>
                      <p:nvPicPr>
                        <p:cNvPr id="0" name="Picture 4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7"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8"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grpSp>
      <p:grpSp>
        <p:nvGrpSpPr>
          <p:cNvPr id="9" name="Group 8"/>
          <p:cNvGrpSpPr>
            <a:grpSpLocks/>
          </p:cNvGrpSpPr>
          <p:nvPr/>
        </p:nvGrpSpPr>
        <p:grpSpPr bwMode="auto">
          <a:xfrm>
            <a:off x="6578600" y="1322388"/>
            <a:ext cx="2222500" cy="1990725"/>
            <a:chOff x="4144" y="1265"/>
            <a:chExt cx="1400" cy="1254"/>
          </a:xfrm>
        </p:grpSpPr>
        <p:sp>
          <p:nvSpPr>
            <p:cNvPr id="10"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endParaRPr lang="tr-TR"/>
            </a:p>
          </p:txBody>
        </p:sp>
        <p:sp>
          <p:nvSpPr>
            <p:cNvPr id="11" name="Rectangle 10"/>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2" name="Line 11"/>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3"/>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4"/>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6"/>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0"/>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Rectangle 31"/>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3" name="Line 32"/>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5"/>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6"/>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7"/>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8"/>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9"/>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0"/>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2"/>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3"/>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4"/>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5"/>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6"/>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7"/>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8"/>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9"/>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50"/>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1"/>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2"/>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3"/>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4"/>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5"/>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30"/>
                  </a:lnTo>
                  <a:lnTo>
                    <a:pt x="29" y="59"/>
                  </a:lnTo>
                  <a:lnTo>
                    <a:pt x="0" y="30"/>
                  </a:lnTo>
                  <a:lnTo>
                    <a:pt x="29" y="0"/>
                  </a:lnTo>
                  <a:close/>
                </a:path>
              </a:pathLst>
            </a:custGeom>
            <a:solidFill>
              <a:srgbClr val="00FFFF"/>
            </a:solidFill>
            <a:ln w="6350">
              <a:solidFill>
                <a:srgbClr val="000080"/>
              </a:solidFill>
              <a:round/>
              <a:headEnd/>
              <a:tailEnd/>
            </a:ln>
          </p:spPr>
          <p:txBody>
            <a:bodyPr/>
            <a:lstStyle/>
            <a:p>
              <a:endParaRPr lang="tr-TR"/>
            </a:p>
          </p:txBody>
        </p:sp>
        <p:sp>
          <p:nvSpPr>
            <p:cNvPr id="58"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tr-TR"/>
            </a:p>
          </p:txBody>
        </p:sp>
        <p:sp>
          <p:nvSpPr>
            <p:cNvPr id="59"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60"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61"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tr-TR"/>
            </a:p>
          </p:txBody>
        </p:sp>
        <p:sp>
          <p:nvSpPr>
            <p:cNvPr id="62"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63"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64"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65"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66"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67"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endParaRPr lang="tr-TR"/>
            </a:p>
          </p:txBody>
        </p:sp>
        <p:sp>
          <p:nvSpPr>
            <p:cNvPr id="68"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endParaRPr lang="tr-TR"/>
            </a:p>
          </p:txBody>
        </p:sp>
        <p:sp>
          <p:nvSpPr>
            <p:cNvPr id="69" name="Rectangle 68"/>
            <p:cNvSpPr>
              <a:spLocks noChangeArrowheads="1"/>
            </p:cNvSpPr>
            <p:nvPr/>
          </p:nvSpPr>
          <p:spPr bwMode="auto">
            <a:xfrm>
              <a:off x="4221" y="233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70" name="Rectangle 69"/>
            <p:cNvSpPr>
              <a:spLocks noChangeArrowheads="1"/>
            </p:cNvSpPr>
            <p:nvPr/>
          </p:nvSpPr>
          <p:spPr bwMode="auto">
            <a:xfrm>
              <a:off x="4221" y="2235"/>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71" name="Rectangle 70"/>
            <p:cNvSpPr>
              <a:spLocks noChangeArrowheads="1"/>
            </p:cNvSpPr>
            <p:nvPr/>
          </p:nvSpPr>
          <p:spPr bwMode="auto">
            <a:xfrm>
              <a:off x="4221" y="2133"/>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72" name="Rectangle 71"/>
            <p:cNvSpPr>
              <a:spLocks noChangeArrowheads="1"/>
            </p:cNvSpPr>
            <p:nvPr/>
          </p:nvSpPr>
          <p:spPr bwMode="auto">
            <a:xfrm>
              <a:off x="4221" y="2032"/>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73" name="Rectangle 72"/>
            <p:cNvSpPr>
              <a:spLocks noChangeArrowheads="1"/>
            </p:cNvSpPr>
            <p:nvPr/>
          </p:nvSpPr>
          <p:spPr bwMode="auto">
            <a:xfrm>
              <a:off x="4221" y="1930"/>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74" name="Rectangle 73"/>
            <p:cNvSpPr>
              <a:spLocks noChangeArrowheads="1"/>
            </p:cNvSpPr>
            <p:nvPr/>
          </p:nvSpPr>
          <p:spPr bwMode="auto">
            <a:xfrm>
              <a:off x="4221" y="18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75" name="Rectangle 74"/>
            <p:cNvSpPr>
              <a:spLocks noChangeArrowheads="1"/>
            </p:cNvSpPr>
            <p:nvPr/>
          </p:nvSpPr>
          <p:spPr bwMode="auto">
            <a:xfrm>
              <a:off x="4221" y="1731"/>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76" name="Rectangle 75"/>
            <p:cNvSpPr>
              <a:spLocks noChangeArrowheads="1"/>
            </p:cNvSpPr>
            <p:nvPr/>
          </p:nvSpPr>
          <p:spPr bwMode="auto">
            <a:xfrm>
              <a:off x="4221" y="1629"/>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77" name="Rectangle 76"/>
            <p:cNvSpPr>
              <a:spLocks noChangeArrowheads="1"/>
            </p:cNvSpPr>
            <p:nvPr/>
          </p:nvSpPr>
          <p:spPr bwMode="auto">
            <a:xfrm>
              <a:off x="4221" y="15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78" name="Rectangle 77"/>
            <p:cNvSpPr>
              <a:spLocks noChangeArrowheads="1"/>
            </p:cNvSpPr>
            <p:nvPr/>
          </p:nvSpPr>
          <p:spPr bwMode="auto">
            <a:xfrm>
              <a:off x="4221" y="142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79" name="Rectangle 78"/>
            <p:cNvSpPr>
              <a:spLocks noChangeArrowheads="1"/>
            </p:cNvSpPr>
            <p:nvPr/>
          </p:nvSpPr>
          <p:spPr bwMode="auto">
            <a:xfrm>
              <a:off x="4197" y="132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80" name="Rectangle 79"/>
            <p:cNvSpPr>
              <a:spLocks noChangeArrowheads="1"/>
            </p:cNvSpPr>
            <p:nvPr/>
          </p:nvSpPr>
          <p:spPr bwMode="auto">
            <a:xfrm>
              <a:off x="426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81" name="Rectangle 80"/>
            <p:cNvSpPr>
              <a:spLocks noChangeArrowheads="1"/>
            </p:cNvSpPr>
            <p:nvPr/>
          </p:nvSpPr>
          <p:spPr bwMode="auto">
            <a:xfrm>
              <a:off x="438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82" name="Rectangle 81"/>
            <p:cNvSpPr>
              <a:spLocks noChangeArrowheads="1"/>
            </p:cNvSpPr>
            <p:nvPr/>
          </p:nvSpPr>
          <p:spPr bwMode="auto">
            <a:xfrm>
              <a:off x="4504"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83" name="Rectangle 82"/>
            <p:cNvSpPr>
              <a:spLocks noChangeArrowheads="1"/>
            </p:cNvSpPr>
            <p:nvPr/>
          </p:nvSpPr>
          <p:spPr bwMode="auto">
            <a:xfrm>
              <a:off x="462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84" name="Rectangle 83"/>
            <p:cNvSpPr>
              <a:spLocks noChangeArrowheads="1"/>
            </p:cNvSpPr>
            <p:nvPr/>
          </p:nvSpPr>
          <p:spPr bwMode="auto">
            <a:xfrm>
              <a:off x="474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85" name="Rectangle 84"/>
            <p:cNvSpPr>
              <a:spLocks noChangeArrowheads="1"/>
            </p:cNvSpPr>
            <p:nvPr/>
          </p:nvSpPr>
          <p:spPr bwMode="auto">
            <a:xfrm>
              <a:off x="486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86" name="Rectangle 85"/>
            <p:cNvSpPr>
              <a:spLocks noChangeArrowheads="1"/>
            </p:cNvSpPr>
            <p:nvPr/>
          </p:nvSpPr>
          <p:spPr bwMode="auto">
            <a:xfrm>
              <a:off x="498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87" name="Rectangle 86"/>
            <p:cNvSpPr>
              <a:spLocks noChangeArrowheads="1"/>
            </p:cNvSpPr>
            <p:nvPr/>
          </p:nvSpPr>
          <p:spPr bwMode="auto">
            <a:xfrm>
              <a:off x="510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88" name="Rectangle 87"/>
            <p:cNvSpPr>
              <a:spLocks noChangeArrowheads="1"/>
            </p:cNvSpPr>
            <p:nvPr/>
          </p:nvSpPr>
          <p:spPr bwMode="auto">
            <a:xfrm>
              <a:off x="522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89" name="Rectangle 88"/>
            <p:cNvSpPr>
              <a:spLocks noChangeArrowheads="1"/>
            </p:cNvSpPr>
            <p:nvPr/>
          </p:nvSpPr>
          <p:spPr bwMode="auto">
            <a:xfrm>
              <a:off x="534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90" name="Rectangle 89"/>
            <p:cNvSpPr>
              <a:spLocks noChangeArrowheads="1"/>
            </p:cNvSpPr>
            <p:nvPr/>
          </p:nvSpPr>
          <p:spPr bwMode="auto">
            <a:xfrm>
              <a:off x="5455" y="240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91" name="Rectangle 90"/>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92" name="Freeform 91"/>
            <p:cNvSpPr>
              <a:spLocks/>
            </p:cNvSpPr>
            <p:nvPr/>
          </p:nvSpPr>
          <p:spPr bwMode="auto">
            <a:xfrm>
              <a:off x="4426" y="1447"/>
              <a:ext cx="573" cy="873"/>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3" name="Freeform 92"/>
            <p:cNvSpPr>
              <a:spLocks/>
            </p:cNvSpPr>
            <p:nvPr/>
          </p:nvSpPr>
          <p:spPr bwMode="auto">
            <a:xfrm>
              <a:off x="4846" y="1713"/>
              <a:ext cx="516" cy="436"/>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grpSp>
      <p:sp>
        <p:nvSpPr>
          <p:cNvPr id="94" name="Line 93"/>
          <p:cNvSpPr>
            <a:spLocks noChangeShapeType="1"/>
          </p:cNvSpPr>
          <p:nvPr/>
        </p:nvSpPr>
        <p:spPr bwMode="auto">
          <a:xfrm>
            <a:off x="5638800" y="2286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5" name="Group 94"/>
          <p:cNvGrpSpPr>
            <a:grpSpLocks/>
          </p:cNvGrpSpPr>
          <p:nvPr/>
        </p:nvGrpSpPr>
        <p:grpSpPr bwMode="auto">
          <a:xfrm>
            <a:off x="6629400" y="3429000"/>
            <a:ext cx="2286000" cy="2286000"/>
            <a:chOff x="3312" y="2640"/>
            <a:chExt cx="1440" cy="1440"/>
          </a:xfrm>
        </p:grpSpPr>
        <p:graphicFrame>
          <p:nvGraphicFramePr>
            <p:cNvPr id="96" name="Object 9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22008" name="Worksheet" r:id="rId5" imgW="4038840" imgH="3465000" progId="Excel.Sheet.8">
                    <p:embed/>
                  </p:oleObj>
                </mc:Choice>
                <mc:Fallback>
                  <p:oleObj name="Worksheet" r:id="rId5" imgW="4038840" imgH="3465000" progId="Excel.Sheet.8">
                    <p:embed/>
                    <p:pic>
                      <p:nvPicPr>
                        <p:cNvPr id="0" name="Picture 4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 name="Line 96"/>
            <p:cNvSpPr>
              <a:spLocks noChangeShapeType="1"/>
            </p:cNvSpPr>
            <p:nvPr/>
          </p:nvSpPr>
          <p:spPr bwMode="auto">
            <a:xfrm>
              <a:off x="3984" y="26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8" name="Group 97"/>
          <p:cNvGrpSpPr>
            <a:grpSpLocks/>
          </p:cNvGrpSpPr>
          <p:nvPr/>
        </p:nvGrpSpPr>
        <p:grpSpPr bwMode="auto">
          <a:xfrm>
            <a:off x="3276600" y="3733800"/>
            <a:ext cx="3200400" cy="1981200"/>
            <a:chOff x="1200" y="2832"/>
            <a:chExt cx="2016" cy="1248"/>
          </a:xfrm>
        </p:grpSpPr>
        <p:grpSp>
          <p:nvGrpSpPr>
            <p:cNvPr id="99" name="Group 98"/>
            <p:cNvGrpSpPr>
              <a:grpSpLocks/>
            </p:cNvGrpSpPr>
            <p:nvPr/>
          </p:nvGrpSpPr>
          <p:grpSpPr bwMode="auto">
            <a:xfrm>
              <a:off x="1200" y="2832"/>
              <a:ext cx="1440" cy="1248"/>
              <a:chOff x="3108" y="2256"/>
              <a:chExt cx="2148" cy="1872"/>
            </a:xfrm>
          </p:grpSpPr>
          <p:graphicFrame>
            <p:nvGraphicFramePr>
              <p:cNvPr id="101" name="Object 9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22009" name="Worksheet" r:id="rId7" imgW="4027680" imgH="3453840" progId="Excel.Sheet.8">
                      <p:embed/>
                    </p:oleObj>
                  </mc:Choice>
                  <mc:Fallback>
                    <p:oleObj name="Worksheet" r:id="rId7" imgW="4027680" imgH="3453840" progId="Excel.Sheet.8">
                      <p:embed/>
                      <p:pic>
                        <p:nvPicPr>
                          <p:cNvPr id="0" name="Picture 4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 name="Freeform 10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103" name="Freeform 10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grpSp>
        <p:sp>
          <p:nvSpPr>
            <p:cNvPr id="100" name="Line 102"/>
            <p:cNvSpPr>
              <a:spLocks noChangeShapeType="1"/>
            </p:cNvSpPr>
            <p:nvPr/>
          </p:nvSpPr>
          <p:spPr bwMode="auto">
            <a:xfrm flipH="1">
              <a:off x="2784" y="326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4" name="Rectangle 103"/>
          <p:cNvSpPr>
            <a:spLocks noChangeArrowheads="1"/>
          </p:cNvSpPr>
          <p:nvPr/>
        </p:nvSpPr>
        <p:spPr bwMode="auto">
          <a:xfrm>
            <a:off x="101600" y="1398588"/>
            <a:ext cx="2222500" cy="1990725"/>
          </a:xfrm>
          <a:prstGeom prst="rect">
            <a:avLst/>
          </a:prstGeom>
          <a:solidFill>
            <a:srgbClr val="FFFFFF"/>
          </a:solidFill>
          <a:ln w="0">
            <a:solidFill>
              <a:srgbClr val="000000"/>
            </a:solidFill>
            <a:miter lim="800000"/>
            <a:headEnd/>
            <a:tailEnd/>
          </a:ln>
        </p:spPr>
        <p:txBody>
          <a:bodyPr/>
          <a:lstStyle/>
          <a:p>
            <a:endParaRPr lang="tr-TR"/>
          </a:p>
        </p:txBody>
      </p:sp>
      <p:sp>
        <p:nvSpPr>
          <p:cNvPr id="105" name="Rectangle 104"/>
          <p:cNvSpPr>
            <a:spLocks noChangeArrowheads="1"/>
          </p:cNvSpPr>
          <p:nvPr/>
        </p:nvSpPr>
        <p:spPr bwMode="auto">
          <a:xfrm>
            <a:off x="314325" y="1539875"/>
            <a:ext cx="1906588" cy="160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06" name="Line 105"/>
          <p:cNvSpPr>
            <a:spLocks noChangeShapeType="1"/>
          </p:cNvSpPr>
          <p:nvPr/>
        </p:nvSpPr>
        <p:spPr bwMode="auto">
          <a:xfrm>
            <a:off x="314325" y="29845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6"/>
          <p:cNvSpPr>
            <a:spLocks noChangeShapeType="1"/>
          </p:cNvSpPr>
          <p:nvPr/>
        </p:nvSpPr>
        <p:spPr bwMode="auto">
          <a:xfrm>
            <a:off x="314325" y="28241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107"/>
          <p:cNvSpPr>
            <a:spLocks noChangeShapeType="1"/>
          </p:cNvSpPr>
          <p:nvPr/>
        </p:nvSpPr>
        <p:spPr bwMode="auto">
          <a:xfrm>
            <a:off x="314325" y="26622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08"/>
          <p:cNvSpPr>
            <a:spLocks noChangeShapeType="1"/>
          </p:cNvSpPr>
          <p:nvPr/>
        </p:nvSpPr>
        <p:spPr bwMode="auto">
          <a:xfrm>
            <a:off x="314325" y="25019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09"/>
          <p:cNvSpPr>
            <a:spLocks noChangeShapeType="1"/>
          </p:cNvSpPr>
          <p:nvPr/>
        </p:nvSpPr>
        <p:spPr bwMode="auto">
          <a:xfrm>
            <a:off x="314325" y="23399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10"/>
          <p:cNvSpPr>
            <a:spLocks noChangeShapeType="1"/>
          </p:cNvSpPr>
          <p:nvPr/>
        </p:nvSpPr>
        <p:spPr bwMode="auto">
          <a:xfrm>
            <a:off x="314325" y="21844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11"/>
          <p:cNvSpPr>
            <a:spLocks noChangeShapeType="1"/>
          </p:cNvSpPr>
          <p:nvPr/>
        </p:nvSpPr>
        <p:spPr bwMode="auto">
          <a:xfrm>
            <a:off x="314325" y="20240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12"/>
          <p:cNvSpPr>
            <a:spLocks noChangeShapeType="1"/>
          </p:cNvSpPr>
          <p:nvPr/>
        </p:nvSpPr>
        <p:spPr bwMode="auto">
          <a:xfrm>
            <a:off x="314325" y="18621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113"/>
          <p:cNvSpPr>
            <a:spLocks noChangeShapeType="1"/>
          </p:cNvSpPr>
          <p:nvPr/>
        </p:nvSpPr>
        <p:spPr bwMode="auto">
          <a:xfrm>
            <a:off x="314325" y="17018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114"/>
          <p:cNvSpPr>
            <a:spLocks noChangeShapeType="1"/>
          </p:cNvSpPr>
          <p:nvPr/>
        </p:nvSpPr>
        <p:spPr bwMode="auto">
          <a:xfrm>
            <a:off x="314325" y="15398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15"/>
          <p:cNvSpPr>
            <a:spLocks noChangeShapeType="1"/>
          </p:cNvSpPr>
          <p:nvPr/>
        </p:nvSpPr>
        <p:spPr bwMode="auto">
          <a:xfrm>
            <a:off x="506413" y="15398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16"/>
          <p:cNvSpPr>
            <a:spLocks noChangeShapeType="1"/>
          </p:cNvSpPr>
          <p:nvPr/>
        </p:nvSpPr>
        <p:spPr bwMode="auto">
          <a:xfrm>
            <a:off x="692150"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17"/>
          <p:cNvSpPr>
            <a:spLocks noChangeShapeType="1"/>
          </p:cNvSpPr>
          <p:nvPr/>
        </p:nvSpPr>
        <p:spPr bwMode="auto">
          <a:xfrm>
            <a:off x="885825"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18"/>
          <p:cNvSpPr>
            <a:spLocks noChangeShapeType="1"/>
          </p:cNvSpPr>
          <p:nvPr/>
        </p:nvSpPr>
        <p:spPr bwMode="auto">
          <a:xfrm>
            <a:off x="1077913" y="15398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19"/>
          <p:cNvSpPr>
            <a:spLocks noChangeShapeType="1"/>
          </p:cNvSpPr>
          <p:nvPr/>
        </p:nvSpPr>
        <p:spPr bwMode="auto">
          <a:xfrm>
            <a:off x="1270000"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20"/>
          <p:cNvSpPr>
            <a:spLocks noChangeShapeType="1"/>
          </p:cNvSpPr>
          <p:nvPr/>
        </p:nvSpPr>
        <p:spPr bwMode="auto">
          <a:xfrm>
            <a:off x="1457325"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21"/>
          <p:cNvSpPr>
            <a:spLocks noChangeShapeType="1"/>
          </p:cNvSpPr>
          <p:nvPr/>
        </p:nvSpPr>
        <p:spPr bwMode="auto">
          <a:xfrm>
            <a:off x="1649413" y="15398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122"/>
          <p:cNvSpPr>
            <a:spLocks noChangeShapeType="1"/>
          </p:cNvSpPr>
          <p:nvPr/>
        </p:nvSpPr>
        <p:spPr bwMode="auto">
          <a:xfrm>
            <a:off x="1841500"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23"/>
          <p:cNvSpPr>
            <a:spLocks noChangeShapeType="1"/>
          </p:cNvSpPr>
          <p:nvPr/>
        </p:nvSpPr>
        <p:spPr bwMode="auto">
          <a:xfrm>
            <a:off x="2028825"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124"/>
          <p:cNvSpPr>
            <a:spLocks noChangeShapeType="1"/>
          </p:cNvSpPr>
          <p:nvPr/>
        </p:nvSpPr>
        <p:spPr bwMode="auto">
          <a:xfrm>
            <a:off x="2220913" y="15398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Rectangle 125"/>
          <p:cNvSpPr>
            <a:spLocks noChangeArrowheads="1"/>
          </p:cNvSpPr>
          <p:nvPr/>
        </p:nvSpPr>
        <p:spPr bwMode="auto">
          <a:xfrm>
            <a:off x="314325" y="1539875"/>
            <a:ext cx="1906588" cy="16065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7" name="Line 126"/>
          <p:cNvSpPr>
            <a:spLocks noChangeShapeType="1"/>
          </p:cNvSpPr>
          <p:nvPr/>
        </p:nvSpPr>
        <p:spPr bwMode="auto">
          <a:xfrm>
            <a:off x="314325"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7"/>
          <p:cNvSpPr>
            <a:spLocks noChangeShapeType="1"/>
          </p:cNvSpPr>
          <p:nvPr/>
        </p:nvSpPr>
        <p:spPr bwMode="auto">
          <a:xfrm>
            <a:off x="295275" y="31464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28"/>
          <p:cNvSpPr>
            <a:spLocks noChangeShapeType="1"/>
          </p:cNvSpPr>
          <p:nvPr/>
        </p:nvSpPr>
        <p:spPr bwMode="auto">
          <a:xfrm>
            <a:off x="295275" y="29845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29"/>
          <p:cNvSpPr>
            <a:spLocks noChangeShapeType="1"/>
          </p:cNvSpPr>
          <p:nvPr/>
        </p:nvSpPr>
        <p:spPr bwMode="auto">
          <a:xfrm>
            <a:off x="295275" y="28241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30"/>
          <p:cNvSpPr>
            <a:spLocks noChangeShapeType="1"/>
          </p:cNvSpPr>
          <p:nvPr/>
        </p:nvSpPr>
        <p:spPr bwMode="auto">
          <a:xfrm>
            <a:off x="295275" y="26622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31"/>
          <p:cNvSpPr>
            <a:spLocks noChangeShapeType="1"/>
          </p:cNvSpPr>
          <p:nvPr/>
        </p:nvSpPr>
        <p:spPr bwMode="auto">
          <a:xfrm>
            <a:off x="295275" y="25019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32"/>
          <p:cNvSpPr>
            <a:spLocks noChangeShapeType="1"/>
          </p:cNvSpPr>
          <p:nvPr/>
        </p:nvSpPr>
        <p:spPr bwMode="auto">
          <a:xfrm>
            <a:off x="295275" y="23399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33"/>
          <p:cNvSpPr>
            <a:spLocks noChangeShapeType="1"/>
          </p:cNvSpPr>
          <p:nvPr/>
        </p:nvSpPr>
        <p:spPr bwMode="auto">
          <a:xfrm>
            <a:off x="295275" y="21844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34"/>
          <p:cNvSpPr>
            <a:spLocks noChangeShapeType="1"/>
          </p:cNvSpPr>
          <p:nvPr/>
        </p:nvSpPr>
        <p:spPr bwMode="auto">
          <a:xfrm>
            <a:off x="295275" y="20240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35"/>
          <p:cNvSpPr>
            <a:spLocks noChangeShapeType="1"/>
          </p:cNvSpPr>
          <p:nvPr/>
        </p:nvSpPr>
        <p:spPr bwMode="auto">
          <a:xfrm>
            <a:off x="295275" y="18621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36"/>
          <p:cNvSpPr>
            <a:spLocks noChangeShapeType="1"/>
          </p:cNvSpPr>
          <p:nvPr/>
        </p:nvSpPr>
        <p:spPr bwMode="auto">
          <a:xfrm>
            <a:off x="295275" y="17018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37"/>
          <p:cNvSpPr>
            <a:spLocks noChangeShapeType="1"/>
          </p:cNvSpPr>
          <p:nvPr/>
        </p:nvSpPr>
        <p:spPr bwMode="auto">
          <a:xfrm>
            <a:off x="295275" y="15398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38"/>
          <p:cNvSpPr>
            <a:spLocks noChangeShapeType="1"/>
          </p:cNvSpPr>
          <p:nvPr/>
        </p:nvSpPr>
        <p:spPr bwMode="auto">
          <a:xfrm>
            <a:off x="314325" y="31464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39"/>
          <p:cNvSpPr>
            <a:spLocks noChangeShapeType="1"/>
          </p:cNvSpPr>
          <p:nvPr/>
        </p:nvSpPr>
        <p:spPr bwMode="auto">
          <a:xfrm flipV="1">
            <a:off x="314325"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40"/>
          <p:cNvSpPr>
            <a:spLocks noChangeShapeType="1"/>
          </p:cNvSpPr>
          <p:nvPr/>
        </p:nvSpPr>
        <p:spPr bwMode="auto">
          <a:xfrm flipV="1">
            <a:off x="506413" y="3146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41"/>
          <p:cNvSpPr>
            <a:spLocks noChangeShapeType="1"/>
          </p:cNvSpPr>
          <p:nvPr/>
        </p:nvSpPr>
        <p:spPr bwMode="auto">
          <a:xfrm flipV="1">
            <a:off x="692150"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42"/>
          <p:cNvSpPr>
            <a:spLocks noChangeShapeType="1"/>
          </p:cNvSpPr>
          <p:nvPr/>
        </p:nvSpPr>
        <p:spPr bwMode="auto">
          <a:xfrm flipV="1">
            <a:off x="885825"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43"/>
          <p:cNvSpPr>
            <a:spLocks noChangeShapeType="1"/>
          </p:cNvSpPr>
          <p:nvPr/>
        </p:nvSpPr>
        <p:spPr bwMode="auto">
          <a:xfrm flipV="1">
            <a:off x="1077913" y="3146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44"/>
          <p:cNvSpPr>
            <a:spLocks noChangeShapeType="1"/>
          </p:cNvSpPr>
          <p:nvPr/>
        </p:nvSpPr>
        <p:spPr bwMode="auto">
          <a:xfrm flipV="1">
            <a:off x="1270000"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45"/>
          <p:cNvSpPr>
            <a:spLocks noChangeShapeType="1"/>
          </p:cNvSpPr>
          <p:nvPr/>
        </p:nvSpPr>
        <p:spPr bwMode="auto">
          <a:xfrm flipV="1">
            <a:off x="1457325"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46"/>
          <p:cNvSpPr>
            <a:spLocks noChangeShapeType="1"/>
          </p:cNvSpPr>
          <p:nvPr/>
        </p:nvSpPr>
        <p:spPr bwMode="auto">
          <a:xfrm flipV="1">
            <a:off x="1649413" y="3146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47"/>
          <p:cNvSpPr>
            <a:spLocks noChangeShapeType="1"/>
          </p:cNvSpPr>
          <p:nvPr/>
        </p:nvSpPr>
        <p:spPr bwMode="auto">
          <a:xfrm flipV="1">
            <a:off x="1841500"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48"/>
          <p:cNvSpPr>
            <a:spLocks noChangeShapeType="1"/>
          </p:cNvSpPr>
          <p:nvPr/>
        </p:nvSpPr>
        <p:spPr bwMode="auto">
          <a:xfrm flipV="1">
            <a:off x="2028825"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Line 149"/>
          <p:cNvSpPr>
            <a:spLocks noChangeShapeType="1"/>
          </p:cNvSpPr>
          <p:nvPr/>
        </p:nvSpPr>
        <p:spPr bwMode="auto">
          <a:xfrm flipV="1">
            <a:off x="2220913" y="3146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Freeform 150"/>
          <p:cNvSpPr>
            <a:spLocks/>
          </p:cNvSpPr>
          <p:nvPr/>
        </p:nvSpPr>
        <p:spPr bwMode="auto">
          <a:xfrm>
            <a:off x="839788" y="2138363"/>
            <a:ext cx="90487" cy="93662"/>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tr-TR"/>
          </a:p>
        </p:txBody>
      </p:sp>
      <p:sp>
        <p:nvSpPr>
          <p:cNvPr id="152" name="Freeform 151"/>
          <p:cNvSpPr>
            <a:spLocks/>
          </p:cNvSpPr>
          <p:nvPr/>
        </p:nvSpPr>
        <p:spPr bwMode="auto">
          <a:xfrm>
            <a:off x="1604963" y="26162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153" name="Freeform 152"/>
          <p:cNvSpPr>
            <a:spLocks/>
          </p:cNvSpPr>
          <p:nvPr/>
        </p:nvSpPr>
        <p:spPr bwMode="auto">
          <a:xfrm>
            <a:off x="1033463" y="1976438"/>
            <a:ext cx="88900" cy="93662"/>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154" name="Freeform 153"/>
          <p:cNvSpPr>
            <a:spLocks/>
          </p:cNvSpPr>
          <p:nvPr/>
        </p:nvSpPr>
        <p:spPr bwMode="auto">
          <a:xfrm>
            <a:off x="839788" y="1816100"/>
            <a:ext cx="90487" cy="93663"/>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tr-TR"/>
          </a:p>
        </p:txBody>
      </p:sp>
      <p:sp>
        <p:nvSpPr>
          <p:cNvPr id="155" name="Freeform 154"/>
          <p:cNvSpPr>
            <a:spLocks/>
          </p:cNvSpPr>
          <p:nvPr/>
        </p:nvSpPr>
        <p:spPr bwMode="auto">
          <a:xfrm>
            <a:off x="1797050" y="22987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156" name="Freeform 155"/>
          <p:cNvSpPr>
            <a:spLocks/>
          </p:cNvSpPr>
          <p:nvPr/>
        </p:nvSpPr>
        <p:spPr bwMode="auto">
          <a:xfrm>
            <a:off x="1033463" y="22987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157" name="Freeform 156"/>
          <p:cNvSpPr>
            <a:spLocks/>
          </p:cNvSpPr>
          <p:nvPr/>
        </p:nvSpPr>
        <p:spPr bwMode="auto">
          <a:xfrm>
            <a:off x="1225550" y="2938463"/>
            <a:ext cx="90488" cy="93662"/>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158" name="Freeform 157"/>
          <p:cNvSpPr>
            <a:spLocks/>
          </p:cNvSpPr>
          <p:nvPr/>
        </p:nvSpPr>
        <p:spPr bwMode="auto">
          <a:xfrm>
            <a:off x="1225550" y="22987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159" name="Rectangle 158"/>
          <p:cNvSpPr>
            <a:spLocks noChangeArrowheads="1"/>
          </p:cNvSpPr>
          <p:nvPr/>
        </p:nvSpPr>
        <p:spPr bwMode="auto">
          <a:xfrm>
            <a:off x="223838" y="30988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160" name="Rectangle 159"/>
          <p:cNvSpPr>
            <a:spLocks noChangeArrowheads="1"/>
          </p:cNvSpPr>
          <p:nvPr/>
        </p:nvSpPr>
        <p:spPr bwMode="auto">
          <a:xfrm>
            <a:off x="223838" y="29384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161" name="Rectangle 160"/>
          <p:cNvSpPr>
            <a:spLocks noChangeArrowheads="1"/>
          </p:cNvSpPr>
          <p:nvPr/>
        </p:nvSpPr>
        <p:spPr bwMode="auto">
          <a:xfrm>
            <a:off x="223838" y="27765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162" name="Rectangle 161"/>
          <p:cNvSpPr>
            <a:spLocks noChangeArrowheads="1"/>
          </p:cNvSpPr>
          <p:nvPr/>
        </p:nvSpPr>
        <p:spPr bwMode="auto">
          <a:xfrm>
            <a:off x="223838" y="26162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163" name="Rectangle 162"/>
          <p:cNvSpPr>
            <a:spLocks noChangeArrowheads="1"/>
          </p:cNvSpPr>
          <p:nvPr/>
        </p:nvSpPr>
        <p:spPr bwMode="auto">
          <a:xfrm>
            <a:off x="223838" y="24542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164" name="Rectangle 163"/>
          <p:cNvSpPr>
            <a:spLocks noChangeArrowheads="1"/>
          </p:cNvSpPr>
          <p:nvPr/>
        </p:nvSpPr>
        <p:spPr bwMode="auto">
          <a:xfrm>
            <a:off x="223838" y="22923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165" name="Rectangle 164"/>
          <p:cNvSpPr>
            <a:spLocks noChangeArrowheads="1"/>
          </p:cNvSpPr>
          <p:nvPr/>
        </p:nvSpPr>
        <p:spPr bwMode="auto">
          <a:xfrm>
            <a:off x="223838" y="21383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166" name="Rectangle 165"/>
          <p:cNvSpPr>
            <a:spLocks noChangeArrowheads="1"/>
          </p:cNvSpPr>
          <p:nvPr/>
        </p:nvSpPr>
        <p:spPr bwMode="auto">
          <a:xfrm>
            <a:off x="223838" y="19764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167" name="Rectangle 166"/>
          <p:cNvSpPr>
            <a:spLocks noChangeArrowheads="1"/>
          </p:cNvSpPr>
          <p:nvPr/>
        </p:nvSpPr>
        <p:spPr bwMode="auto">
          <a:xfrm>
            <a:off x="223838" y="18161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168" name="Rectangle 167"/>
          <p:cNvSpPr>
            <a:spLocks noChangeArrowheads="1"/>
          </p:cNvSpPr>
          <p:nvPr/>
        </p:nvSpPr>
        <p:spPr bwMode="auto">
          <a:xfrm>
            <a:off x="223838" y="16541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169" name="Rectangle 168"/>
          <p:cNvSpPr>
            <a:spLocks noChangeArrowheads="1"/>
          </p:cNvSpPr>
          <p:nvPr/>
        </p:nvSpPr>
        <p:spPr bwMode="auto">
          <a:xfrm>
            <a:off x="185738" y="14922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170" name="Rectangle 169"/>
          <p:cNvSpPr>
            <a:spLocks noChangeArrowheads="1"/>
          </p:cNvSpPr>
          <p:nvPr/>
        </p:nvSpPr>
        <p:spPr bwMode="auto">
          <a:xfrm>
            <a:off x="295275"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171" name="Rectangle 170"/>
          <p:cNvSpPr>
            <a:spLocks noChangeArrowheads="1"/>
          </p:cNvSpPr>
          <p:nvPr/>
        </p:nvSpPr>
        <p:spPr bwMode="auto">
          <a:xfrm>
            <a:off x="487363"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172" name="Rectangle 171"/>
          <p:cNvSpPr>
            <a:spLocks noChangeArrowheads="1"/>
          </p:cNvSpPr>
          <p:nvPr/>
        </p:nvSpPr>
        <p:spPr bwMode="auto">
          <a:xfrm>
            <a:off x="673100"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173" name="Rectangle 172"/>
          <p:cNvSpPr>
            <a:spLocks noChangeArrowheads="1"/>
          </p:cNvSpPr>
          <p:nvPr/>
        </p:nvSpPr>
        <p:spPr bwMode="auto">
          <a:xfrm>
            <a:off x="866775"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174" name="Rectangle 173"/>
          <p:cNvSpPr>
            <a:spLocks noChangeArrowheads="1"/>
          </p:cNvSpPr>
          <p:nvPr/>
        </p:nvSpPr>
        <p:spPr bwMode="auto">
          <a:xfrm>
            <a:off x="1058863"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175" name="Rectangle 174"/>
          <p:cNvSpPr>
            <a:spLocks noChangeArrowheads="1"/>
          </p:cNvSpPr>
          <p:nvPr/>
        </p:nvSpPr>
        <p:spPr bwMode="auto">
          <a:xfrm>
            <a:off x="1250950"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176" name="Rectangle 175"/>
          <p:cNvSpPr>
            <a:spLocks noChangeArrowheads="1"/>
          </p:cNvSpPr>
          <p:nvPr/>
        </p:nvSpPr>
        <p:spPr bwMode="auto">
          <a:xfrm>
            <a:off x="1438275"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177" name="Rectangle 176"/>
          <p:cNvSpPr>
            <a:spLocks noChangeArrowheads="1"/>
          </p:cNvSpPr>
          <p:nvPr/>
        </p:nvSpPr>
        <p:spPr bwMode="auto">
          <a:xfrm>
            <a:off x="1630363"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178" name="Rectangle 177"/>
          <p:cNvSpPr>
            <a:spLocks noChangeArrowheads="1"/>
          </p:cNvSpPr>
          <p:nvPr/>
        </p:nvSpPr>
        <p:spPr bwMode="auto">
          <a:xfrm>
            <a:off x="1822450"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179" name="Rectangle 178"/>
          <p:cNvSpPr>
            <a:spLocks noChangeArrowheads="1"/>
          </p:cNvSpPr>
          <p:nvPr/>
        </p:nvSpPr>
        <p:spPr bwMode="auto">
          <a:xfrm>
            <a:off x="2009775"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180" name="Rectangle 179"/>
          <p:cNvSpPr>
            <a:spLocks noChangeArrowheads="1"/>
          </p:cNvSpPr>
          <p:nvPr/>
        </p:nvSpPr>
        <p:spPr bwMode="auto">
          <a:xfrm>
            <a:off x="2182813" y="32067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181" name="Rectangle 180"/>
          <p:cNvSpPr>
            <a:spLocks noChangeArrowheads="1"/>
          </p:cNvSpPr>
          <p:nvPr/>
        </p:nvSpPr>
        <p:spPr bwMode="auto">
          <a:xfrm>
            <a:off x="101600" y="1398588"/>
            <a:ext cx="2222500" cy="19907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82" name="Text Box 181"/>
          <p:cNvSpPr txBox="1">
            <a:spLocks noChangeArrowheads="1"/>
          </p:cNvSpPr>
          <p:nvPr/>
        </p:nvSpPr>
        <p:spPr bwMode="auto">
          <a:xfrm>
            <a:off x="228600" y="3886200"/>
            <a:ext cx="19050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K=2</a:t>
            </a:r>
          </a:p>
          <a:p>
            <a:pPr eaLnBrk="1" hangingPunct="1">
              <a:spcBef>
                <a:spcPct val="50000"/>
              </a:spcBef>
            </a:pPr>
            <a:r>
              <a:rPr lang="en-US" altLang="ko-KR" sz="1400">
                <a:latin typeface="Tahoma" pitchFamily="34" charset="0"/>
                <a:ea typeface="Gulim" pitchFamily="34" charset="-127"/>
              </a:rPr>
              <a:t>Arbitrarily choose K object as initial cluster center</a:t>
            </a:r>
          </a:p>
        </p:txBody>
      </p:sp>
      <p:sp>
        <p:nvSpPr>
          <p:cNvPr id="183" name="Line 182"/>
          <p:cNvSpPr>
            <a:spLocks noChangeShapeType="1"/>
          </p:cNvSpPr>
          <p:nvPr/>
        </p:nvSpPr>
        <p:spPr bwMode="auto">
          <a:xfrm flipV="1">
            <a:off x="1066800" y="35814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 name="Line 183"/>
          <p:cNvSpPr>
            <a:spLocks noChangeShapeType="1"/>
          </p:cNvSpPr>
          <p:nvPr/>
        </p:nvSpPr>
        <p:spPr bwMode="auto">
          <a:xfrm>
            <a:off x="2438400" y="22098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5" name="Text Box 184"/>
          <p:cNvSpPr txBox="1">
            <a:spLocks noChangeArrowheads="1"/>
          </p:cNvSpPr>
          <p:nvPr/>
        </p:nvSpPr>
        <p:spPr bwMode="auto">
          <a:xfrm>
            <a:off x="2362200" y="2438400"/>
            <a:ext cx="838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Assign each objects to most similar center</a:t>
            </a:r>
          </a:p>
        </p:txBody>
      </p:sp>
      <p:sp>
        <p:nvSpPr>
          <p:cNvPr id="186" name="Text Box 185"/>
          <p:cNvSpPr txBox="1">
            <a:spLocks noChangeArrowheads="1"/>
          </p:cNvSpPr>
          <p:nvPr/>
        </p:nvSpPr>
        <p:spPr bwMode="auto">
          <a:xfrm>
            <a:off x="5638800" y="23622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Update the cluster means</a:t>
            </a:r>
          </a:p>
        </p:txBody>
      </p:sp>
      <p:sp>
        <p:nvSpPr>
          <p:cNvPr id="187" name="Freeform 186"/>
          <p:cNvSpPr>
            <a:spLocks/>
          </p:cNvSpPr>
          <p:nvPr/>
        </p:nvSpPr>
        <p:spPr bwMode="auto">
          <a:xfrm>
            <a:off x="838200" y="24511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188" name="Freeform 187"/>
          <p:cNvSpPr>
            <a:spLocks/>
          </p:cNvSpPr>
          <p:nvPr/>
        </p:nvSpPr>
        <p:spPr bwMode="auto">
          <a:xfrm>
            <a:off x="1600200" y="22860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189" name="Oval 188"/>
          <p:cNvSpPr>
            <a:spLocks noChangeArrowheads="1"/>
          </p:cNvSpPr>
          <p:nvPr/>
        </p:nvSpPr>
        <p:spPr bwMode="auto">
          <a:xfrm>
            <a:off x="457200" y="2579688"/>
            <a:ext cx="84138" cy="87312"/>
          </a:xfrm>
          <a:prstGeom prst="ellipse">
            <a:avLst/>
          </a:prstGeom>
          <a:solidFill>
            <a:srgbClr val="FF0000"/>
          </a:solidFill>
          <a:ln w="6350">
            <a:solidFill>
              <a:srgbClr val="FF0000"/>
            </a:solidFill>
            <a:round/>
            <a:headEnd/>
            <a:tailEnd/>
          </a:ln>
        </p:spPr>
        <p:txBody>
          <a:bodyPr/>
          <a:lstStyle/>
          <a:p>
            <a:endParaRPr lang="tr-TR"/>
          </a:p>
        </p:txBody>
      </p:sp>
      <p:sp>
        <p:nvSpPr>
          <p:cNvPr id="190" name="Oval 189"/>
          <p:cNvSpPr>
            <a:spLocks noChangeArrowheads="1"/>
          </p:cNvSpPr>
          <p:nvPr/>
        </p:nvSpPr>
        <p:spPr bwMode="auto">
          <a:xfrm>
            <a:off x="1973263" y="2427288"/>
            <a:ext cx="84137" cy="87312"/>
          </a:xfrm>
          <a:prstGeom prst="ellipse">
            <a:avLst/>
          </a:prstGeom>
          <a:solidFill>
            <a:srgbClr val="FF0000"/>
          </a:solidFill>
          <a:ln w="6350">
            <a:solidFill>
              <a:srgbClr val="FF0000"/>
            </a:solidFill>
            <a:round/>
            <a:headEnd/>
            <a:tailEnd/>
          </a:ln>
        </p:spPr>
        <p:txBody>
          <a:bodyPr/>
          <a:lstStyle/>
          <a:p>
            <a:endParaRPr lang="tr-TR"/>
          </a:p>
        </p:txBody>
      </p:sp>
      <p:sp>
        <p:nvSpPr>
          <p:cNvPr id="191" name="Text Box 190"/>
          <p:cNvSpPr txBox="1">
            <a:spLocks noChangeArrowheads="1"/>
          </p:cNvSpPr>
          <p:nvPr/>
        </p:nvSpPr>
        <p:spPr bwMode="auto">
          <a:xfrm>
            <a:off x="5638800" y="46482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Update the cluster means</a:t>
            </a:r>
          </a:p>
        </p:txBody>
      </p:sp>
      <p:sp>
        <p:nvSpPr>
          <p:cNvPr id="192" name="Text Box 191"/>
          <p:cNvSpPr txBox="1">
            <a:spLocks noChangeArrowheads="1"/>
          </p:cNvSpPr>
          <p:nvPr/>
        </p:nvSpPr>
        <p:spPr bwMode="auto">
          <a:xfrm>
            <a:off x="7848600" y="34290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reassign</a:t>
            </a:r>
          </a:p>
        </p:txBody>
      </p:sp>
      <p:sp>
        <p:nvSpPr>
          <p:cNvPr id="193" name="Line 192"/>
          <p:cNvSpPr>
            <a:spLocks noChangeShapeType="1"/>
          </p:cNvSpPr>
          <p:nvPr/>
        </p:nvSpPr>
        <p:spPr bwMode="auto">
          <a:xfrm flipV="1">
            <a:off x="4267200" y="3429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 name="Text Box 193"/>
          <p:cNvSpPr txBox="1">
            <a:spLocks noChangeArrowheads="1"/>
          </p:cNvSpPr>
          <p:nvPr/>
        </p:nvSpPr>
        <p:spPr bwMode="auto">
          <a:xfrm>
            <a:off x="4419600" y="34290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reassign</a:t>
            </a:r>
          </a:p>
        </p:txBody>
      </p:sp>
    </p:spTree>
    <p:extLst>
      <p:ext uri="{BB962C8B-B14F-4D97-AF65-F5344CB8AC3E}">
        <p14:creationId xmlns:p14="http://schemas.microsoft.com/office/powerpoint/2010/main" val="964315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17648"/>
            <a:ext cx="8229600" cy="6411752"/>
          </a:xfrm>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7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solidFill>
                  <a:schemeClr val="accent6">
                    <a:lumMod val="50000"/>
                  </a:schemeClr>
                </a:solidFill>
              </a:rPr>
              <a:t>Classification and Prediction</a:t>
            </a:r>
            <a:endParaRPr lang="en-US" dirty="0">
              <a:solidFill>
                <a:schemeClr val="accent6">
                  <a:lumMod val="50000"/>
                </a:schemeClr>
              </a:solidFill>
            </a:endParaRPr>
          </a:p>
        </p:txBody>
      </p:sp>
      <p:sp>
        <p:nvSpPr>
          <p:cNvPr id="3" name="Content Placeholder 2"/>
          <p:cNvSpPr>
            <a:spLocks noGrp="1"/>
          </p:cNvSpPr>
          <p:nvPr>
            <p:ph idx="1"/>
          </p:nvPr>
        </p:nvSpPr>
        <p:spPr>
          <a:xfrm>
            <a:off x="457200" y="1371600"/>
            <a:ext cx="8229600" cy="5334000"/>
          </a:xfrm>
        </p:spPr>
        <p:txBody>
          <a:bodyPr>
            <a:normAutofit fontScale="77500" lnSpcReduction="20000"/>
          </a:bodyPr>
          <a:lstStyle/>
          <a:p>
            <a:pPr marL="0" indent="0" algn="just">
              <a:buNone/>
            </a:pPr>
            <a:r>
              <a:rPr lang="en-US" dirty="0"/>
              <a:t>Classification and prediction are two forms of data analysis that can be used to extract models describing important data classes or to predict future data trends. Such analysis can help provide us with a better understanding of the data at large.</a:t>
            </a:r>
          </a:p>
          <a:p>
            <a:pPr algn="just"/>
            <a:endParaRPr lang="en-US" dirty="0"/>
          </a:p>
          <a:p>
            <a:pPr marL="0" indent="0" algn="just">
              <a:buNone/>
            </a:pPr>
            <a:r>
              <a:rPr lang="en-US" dirty="0"/>
              <a:t>Whereas </a:t>
            </a:r>
            <a:r>
              <a:rPr lang="en-US" i="1" dirty="0"/>
              <a:t>classification </a:t>
            </a:r>
            <a:r>
              <a:rPr lang="en-US" dirty="0"/>
              <a:t>predicts categorical (discrete, unordered) labels, </a:t>
            </a:r>
            <a:r>
              <a:rPr lang="en-US" i="1" dirty="0"/>
              <a:t>prediction </a:t>
            </a:r>
            <a:r>
              <a:rPr lang="en-US" dirty="0"/>
              <a:t>models continuous valued functions. </a:t>
            </a:r>
          </a:p>
          <a:p>
            <a:pPr marL="0" indent="0" algn="just">
              <a:buNone/>
            </a:pPr>
            <a:endParaRPr lang="en-US" dirty="0"/>
          </a:p>
          <a:p>
            <a:pPr marL="0" indent="0" algn="just">
              <a:buNone/>
            </a:pPr>
            <a:r>
              <a:rPr lang="en-US" dirty="0"/>
              <a:t>For example, we can build a classification model to categorize bank loan applications as either safe or risky, or a prediction model to predict the expenditures in dollars of potential customers on computer equipment given their income and occupation.</a:t>
            </a:r>
          </a:p>
          <a:p>
            <a:pPr marL="0" indent="0" algn="just">
              <a:buNone/>
            </a:pPr>
            <a:endParaRPr lang="en-US" dirty="0"/>
          </a:p>
        </p:txBody>
      </p:sp>
    </p:spTree>
    <p:extLst>
      <p:ext uri="{BB962C8B-B14F-4D97-AF65-F5344CB8AC3E}">
        <p14:creationId xmlns:p14="http://schemas.microsoft.com/office/powerpoint/2010/main" val="35920553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8280400" cy="552450"/>
          </a:xfrm>
        </p:spPr>
        <p:txBody>
          <a:bodyPr>
            <a:normAutofit fontScale="90000"/>
          </a:bodyPr>
          <a:lstStyle/>
          <a:p>
            <a:pPr eaLnBrk="1" hangingPunct="1"/>
            <a:r>
              <a:rPr lang="en-US" sz="4000" b="1" dirty="0"/>
              <a:t>K-means Clustering – Details</a:t>
            </a:r>
          </a:p>
        </p:txBody>
      </p:sp>
      <p:sp>
        <p:nvSpPr>
          <p:cNvPr id="5" name="Rectangle 3"/>
          <p:cNvSpPr txBox="1">
            <a:spLocks noChangeArrowheads="1"/>
          </p:cNvSpPr>
          <p:nvPr/>
        </p:nvSpPr>
        <p:spPr>
          <a:xfrm>
            <a:off x="228600" y="1066800"/>
            <a:ext cx="8686800" cy="579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sz="2600" dirty="0"/>
              <a:t>Initial centroids are often chosen randomly.</a:t>
            </a:r>
          </a:p>
          <a:p>
            <a:pPr lvl="1" algn="just">
              <a:lnSpc>
                <a:spcPct val="90000"/>
              </a:lnSpc>
              <a:buFont typeface="Wingdings" pitchFamily="2" charset="2"/>
              <a:buChar char="Ø"/>
            </a:pPr>
            <a:r>
              <a:rPr lang="en-US" sz="2600" dirty="0"/>
              <a:t>Clusters produced vary from one run to another.</a:t>
            </a:r>
          </a:p>
          <a:p>
            <a:pPr algn="just">
              <a:lnSpc>
                <a:spcPct val="90000"/>
              </a:lnSpc>
              <a:buFont typeface="Wingdings" pitchFamily="2" charset="2"/>
              <a:buChar char="v"/>
            </a:pPr>
            <a:r>
              <a:rPr lang="en-US" sz="2600" dirty="0"/>
              <a:t>The centroid is (typically) the mean of the points in the cluster.</a:t>
            </a:r>
          </a:p>
          <a:p>
            <a:pPr algn="just">
              <a:lnSpc>
                <a:spcPct val="90000"/>
              </a:lnSpc>
              <a:buFont typeface="Wingdings" pitchFamily="2" charset="2"/>
              <a:buChar char="v"/>
            </a:pPr>
            <a:r>
              <a:rPr lang="en-US" sz="2600" dirty="0"/>
              <a:t>‘Closeness’ is measured mostly by </a:t>
            </a:r>
            <a:r>
              <a:rPr lang="en-US" sz="2600" dirty="0">
                <a:solidFill>
                  <a:srgbClr val="FF0000"/>
                </a:solidFill>
              </a:rPr>
              <a:t>Euclidean distance</a:t>
            </a:r>
            <a:r>
              <a:rPr lang="en-US" sz="2600" dirty="0"/>
              <a:t>, cosine similarity, correlation, etc.</a:t>
            </a:r>
          </a:p>
          <a:p>
            <a:pPr algn="just">
              <a:lnSpc>
                <a:spcPct val="90000"/>
              </a:lnSpc>
              <a:buFont typeface="Wingdings" pitchFamily="2" charset="2"/>
              <a:buChar char="v"/>
            </a:pPr>
            <a:r>
              <a:rPr lang="en-US" sz="2600" dirty="0"/>
              <a:t>K-means will converge for common similarity measures mentioned above.</a:t>
            </a:r>
          </a:p>
          <a:p>
            <a:pPr algn="just">
              <a:lnSpc>
                <a:spcPct val="90000"/>
              </a:lnSpc>
              <a:buFont typeface="Wingdings" pitchFamily="2" charset="2"/>
              <a:buChar char="v"/>
            </a:pPr>
            <a:r>
              <a:rPr lang="en-US" sz="2600" dirty="0"/>
              <a:t>Most of the convergence happens in the first few iterations.</a:t>
            </a:r>
          </a:p>
          <a:p>
            <a:pPr lvl="1" algn="just">
              <a:lnSpc>
                <a:spcPct val="90000"/>
              </a:lnSpc>
              <a:buFont typeface="Wingdings" pitchFamily="2" charset="2"/>
              <a:buChar char="Ø"/>
            </a:pPr>
            <a:r>
              <a:rPr lang="en-US" sz="2600" dirty="0"/>
              <a:t>Often the stopping condition is changed to ‘Until relatively few points change clusters’</a:t>
            </a:r>
          </a:p>
          <a:p>
            <a:pPr algn="just">
              <a:lnSpc>
                <a:spcPct val="90000"/>
              </a:lnSpc>
              <a:buFont typeface="Wingdings" pitchFamily="2" charset="2"/>
              <a:buChar char="v"/>
            </a:pPr>
            <a:r>
              <a:rPr lang="en-US" sz="2600" dirty="0"/>
              <a:t>Complexity is O( n * K * I * d )</a:t>
            </a:r>
          </a:p>
          <a:p>
            <a:pPr marL="457200" lvl="1" indent="0">
              <a:lnSpc>
                <a:spcPct val="90000"/>
              </a:lnSpc>
              <a:buNone/>
            </a:pPr>
            <a:r>
              <a:rPr lang="en-US" sz="2600" dirty="0"/>
              <a:t>n = number of points, K = number of clusters, </a:t>
            </a:r>
            <a:br>
              <a:rPr lang="en-US" sz="2600" dirty="0"/>
            </a:br>
            <a:r>
              <a:rPr lang="en-US" sz="2600" dirty="0"/>
              <a:t>I = number of iterations, d = number of attributes</a:t>
            </a:r>
          </a:p>
        </p:txBody>
      </p:sp>
      <p:sp>
        <p:nvSpPr>
          <p:cNvPr id="6" name="TextBox 3"/>
          <p:cNvSpPr txBox="1">
            <a:spLocks noChangeArrowheads="1"/>
          </p:cNvSpPr>
          <p:nvPr/>
        </p:nvSpPr>
        <p:spPr bwMode="auto">
          <a:xfrm>
            <a:off x="7696200" y="28956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solidFill>
                <a:srgbClr val="FF0000"/>
              </a:solidFill>
            </a:endParaRPr>
          </a:p>
        </p:txBody>
      </p:sp>
      <p:sp>
        <p:nvSpPr>
          <p:cNvPr id="7" name="Rounded Rectangular Callout 6"/>
          <p:cNvSpPr/>
          <p:nvPr/>
        </p:nvSpPr>
        <p:spPr>
          <a:xfrm>
            <a:off x="7924800" y="3124200"/>
            <a:ext cx="990600" cy="457200"/>
          </a:xfrm>
          <a:prstGeom prst="wedgeRoundRectCallout">
            <a:avLst>
              <a:gd name="adj1" fmla="val -147217"/>
              <a:gd name="adj2" fmla="val -558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Typical choice</a:t>
            </a:r>
          </a:p>
        </p:txBody>
      </p:sp>
    </p:spTree>
    <p:extLst>
      <p:ext uri="{BB962C8B-B14F-4D97-AF65-F5344CB8AC3E}">
        <p14:creationId xmlns:p14="http://schemas.microsoft.com/office/powerpoint/2010/main" val="4892132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712787"/>
          </a:xfrm>
        </p:spPr>
        <p:txBody>
          <a:bodyPr>
            <a:normAutofit fontScale="90000"/>
          </a:bodyPr>
          <a:lstStyle/>
          <a:p>
            <a:pPr eaLnBrk="1" hangingPunct="1"/>
            <a:r>
              <a:rPr lang="en-US" b="1" dirty="0">
                <a:solidFill>
                  <a:schemeClr val="accent6">
                    <a:lumMod val="50000"/>
                  </a:schemeClr>
                </a:solidFill>
              </a:rPr>
              <a:t>Issues and Limitations for K-means</a:t>
            </a:r>
          </a:p>
        </p:txBody>
      </p:sp>
      <p:sp>
        <p:nvSpPr>
          <p:cNvPr id="5" name="Rectangle 3"/>
          <p:cNvSpPr txBox="1">
            <a:spLocks noChangeArrowheads="1"/>
          </p:cNvSpPr>
          <p:nvPr/>
        </p:nvSpPr>
        <p:spPr>
          <a:xfrm>
            <a:off x="457200" y="1219200"/>
            <a:ext cx="82296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a:t>How to choose initial centers?</a:t>
            </a:r>
          </a:p>
          <a:p>
            <a:pPr algn="just">
              <a:buFont typeface="Wingdings" pitchFamily="2" charset="2"/>
              <a:buChar char="v"/>
            </a:pPr>
            <a:r>
              <a:rPr lang="en-US" dirty="0"/>
              <a:t>How to choose K?</a:t>
            </a:r>
          </a:p>
          <a:p>
            <a:pPr algn="just">
              <a:buFont typeface="Wingdings" pitchFamily="2" charset="2"/>
              <a:buChar char="v"/>
            </a:pPr>
            <a:r>
              <a:rPr lang="en-US" dirty="0"/>
              <a:t>How to handle Outliers?</a:t>
            </a:r>
          </a:p>
          <a:p>
            <a:pPr algn="just">
              <a:buFont typeface="Wingdings" pitchFamily="2" charset="2"/>
              <a:buChar char="v"/>
            </a:pPr>
            <a:r>
              <a:rPr lang="en-US" dirty="0"/>
              <a:t>Clusters different in</a:t>
            </a:r>
          </a:p>
          <a:p>
            <a:pPr lvl="1" algn="just">
              <a:buFont typeface="Wingdings" pitchFamily="2" charset="2"/>
              <a:buChar char="Ø"/>
            </a:pPr>
            <a:r>
              <a:rPr lang="en-US" dirty="0"/>
              <a:t>Shape</a:t>
            </a:r>
          </a:p>
          <a:p>
            <a:pPr lvl="1" algn="just">
              <a:buFont typeface="Wingdings" pitchFamily="2" charset="2"/>
              <a:buChar char="Ø"/>
            </a:pPr>
            <a:r>
              <a:rPr lang="en-US" dirty="0"/>
              <a:t>Density</a:t>
            </a:r>
          </a:p>
          <a:p>
            <a:pPr lvl="1" algn="just">
              <a:buFont typeface="Wingdings" pitchFamily="2" charset="2"/>
              <a:buChar char="Ø"/>
            </a:pPr>
            <a:r>
              <a:rPr lang="en-US" dirty="0"/>
              <a:t>Size</a:t>
            </a:r>
          </a:p>
          <a:p>
            <a:pPr algn="just">
              <a:lnSpc>
                <a:spcPct val="90000"/>
              </a:lnSpc>
              <a:buFont typeface="Wingdings" pitchFamily="2" charset="2"/>
              <a:buChar char="v"/>
            </a:pPr>
            <a:r>
              <a:rPr lang="en-US" dirty="0"/>
              <a:t>Assumes clusters are spherical in vector space</a:t>
            </a:r>
          </a:p>
          <a:p>
            <a:pPr lvl="1" algn="just">
              <a:lnSpc>
                <a:spcPct val="90000"/>
              </a:lnSpc>
              <a:buFont typeface="Wingdings" pitchFamily="2" charset="2"/>
              <a:buChar char="Ø"/>
            </a:pPr>
            <a:r>
              <a:rPr lang="en-US" dirty="0"/>
              <a:t>Sensitive to coordinate changes </a:t>
            </a:r>
          </a:p>
          <a:p>
            <a:pPr algn="just">
              <a:buFont typeface="Wingdings" pitchFamily="2" charset="2"/>
              <a:buChar char="v"/>
            </a:pPr>
            <a:endParaRPr lang="en-US" dirty="0"/>
          </a:p>
          <a:p>
            <a:pPr lvl="1" algn="just">
              <a:buFont typeface="Wingdings" pitchFamily="2" charset="2"/>
              <a:buChar char="v"/>
            </a:pPr>
            <a:endParaRPr lang="en-US" dirty="0"/>
          </a:p>
          <a:p>
            <a:pPr algn="just">
              <a:buFont typeface="Wingdings" pitchFamily="2" charset="2"/>
              <a:buChar char="v"/>
            </a:pPr>
            <a:endParaRPr lang="en-US" dirty="0"/>
          </a:p>
          <a:p>
            <a:pPr algn="just">
              <a:buFont typeface="Wingdings" pitchFamily="2" charset="2"/>
              <a:buChar char="v"/>
            </a:pPr>
            <a:endParaRPr lang="en-US" dirty="0"/>
          </a:p>
          <a:p>
            <a:pPr algn="just">
              <a:buFont typeface="Wingdings" pitchFamily="2" charset="2"/>
              <a:buChar char="v"/>
            </a:pPr>
            <a:endParaRPr lang="en-US" dirty="0"/>
          </a:p>
        </p:txBody>
      </p:sp>
    </p:spTree>
    <p:extLst>
      <p:ext uri="{BB962C8B-B14F-4D97-AF65-F5344CB8AC3E}">
        <p14:creationId xmlns:p14="http://schemas.microsoft.com/office/powerpoint/2010/main" val="26861477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7813"/>
            <a:ext cx="8229600" cy="865187"/>
          </a:xfrm>
        </p:spPr>
        <p:txBody>
          <a:bodyPr/>
          <a:lstStyle/>
          <a:p>
            <a:r>
              <a:rPr lang="en-US" b="1" dirty="0"/>
              <a:t>K-means Algorithm</a:t>
            </a:r>
          </a:p>
        </p:txBody>
      </p:sp>
      <p:sp>
        <p:nvSpPr>
          <p:cNvPr id="5" name="Content Placeholder 2"/>
          <p:cNvSpPr>
            <a:spLocks noGrp="1"/>
          </p:cNvSpPr>
          <p:nvPr>
            <p:ph idx="1"/>
          </p:nvPr>
        </p:nvSpPr>
        <p:spPr>
          <a:xfrm>
            <a:off x="228600" y="1219200"/>
            <a:ext cx="8686800" cy="5334000"/>
          </a:xfrm>
        </p:spPr>
        <p:txBody>
          <a:bodyPr>
            <a:normAutofit fontScale="70000" lnSpcReduction="20000"/>
          </a:bodyPr>
          <a:lstStyle/>
          <a:p>
            <a:pPr algn="just" eaLnBrk="1">
              <a:lnSpc>
                <a:spcPct val="93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4000" b="1" dirty="0"/>
              <a:t>Pros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Simple</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Fast for low dimensional data</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It can find pure sub clusters if large number of clusters is specified</a:t>
            </a:r>
          </a:p>
          <a:p>
            <a:pPr algn="just" eaLnBrk="1">
              <a:lnSpc>
                <a:spcPct val="93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p>
          <a:p>
            <a:pPr algn="just" eaLnBrk="1">
              <a:lnSpc>
                <a:spcPct val="93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4000" b="1" dirty="0"/>
              <a:t>Cons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K-Means cannot handle non-globular data of different sizes and densities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K-Means will not identify outliers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K-Means is restricted to data which has the notion of a </a:t>
            </a:r>
            <a:r>
              <a:rPr lang="en-GB" dirty="0" err="1"/>
              <a:t>center</a:t>
            </a:r>
            <a:r>
              <a:rPr lang="en-GB" dirty="0"/>
              <a:t> (centroid)</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t>Applicable only when </a:t>
            </a:r>
            <a:r>
              <a:rPr lang="en-US" i="1" dirty="0"/>
              <a:t>mean</a:t>
            </a:r>
            <a:r>
              <a:rPr lang="en-US" dirty="0"/>
              <a:t> is defined, then what about categorical data?</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t>Need to specify </a:t>
            </a:r>
            <a:r>
              <a:rPr lang="en-US" i="1" dirty="0"/>
              <a:t>k, </a:t>
            </a:r>
            <a:r>
              <a:rPr lang="en-US" dirty="0"/>
              <a:t>the </a:t>
            </a:r>
            <a:r>
              <a:rPr lang="en-US" i="1" dirty="0"/>
              <a:t>number</a:t>
            </a:r>
            <a:r>
              <a:rPr lang="en-US" dirty="0"/>
              <a:t> of clusters, in advance</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t>Unable to handle noisy data and </a:t>
            </a:r>
            <a:r>
              <a:rPr lang="en-US" i="1" dirty="0"/>
              <a:t>outliers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t>Not suitable to discover clusters with </a:t>
            </a:r>
            <a:r>
              <a:rPr lang="en-US" i="1" dirty="0"/>
              <a:t>non-convex shapes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dirty="0"/>
          </a:p>
        </p:txBody>
      </p:sp>
    </p:spTree>
    <p:extLst>
      <p:ext uri="{BB962C8B-B14F-4D97-AF65-F5344CB8AC3E}">
        <p14:creationId xmlns:p14="http://schemas.microsoft.com/office/powerpoint/2010/main" val="281168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8991600" cy="1631216"/>
          </a:xfrm>
          <a:prstGeom prst="rect">
            <a:avLst/>
          </a:prstGeom>
        </p:spPr>
        <p:txBody>
          <a:bodyPr wrap="square">
            <a:spAutoFit/>
          </a:bodyPr>
          <a:lstStyle/>
          <a:p>
            <a:r>
              <a:rPr lang="en-US" sz="2800" dirty="0"/>
              <a:t>What are outliers?</a:t>
            </a:r>
          </a:p>
          <a:p>
            <a:pPr lvl="1"/>
            <a:r>
              <a:rPr lang="en-US" sz="2400" dirty="0"/>
              <a:t>The set of objects are considerably dissimilar from the remainder of the data</a:t>
            </a:r>
          </a:p>
          <a:p>
            <a:pPr lvl="1"/>
            <a:r>
              <a:rPr lang="en-US" sz="2400" dirty="0"/>
              <a:t>Example:  Sports: Michael Jordon, Randy Orton, </a:t>
            </a:r>
            <a:r>
              <a:rPr lang="en-US" sz="2400" dirty="0" err="1"/>
              <a:t>Sachin</a:t>
            </a:r>
            <a:r>
              <a:rPr lang="en-US" sz="2400" dirty="0"/>
              <a:t> Tendulkar ...</a:t>
            </a:r>
          </a:p>
        </p:txBody>
      </p:sp>
      <p:sp>
        <p:nvSpPr>
          <p:cNvPr id="6" name="Rectangle 5"/>
          <p:cNvSpPr/>
          <p:nvPr/>
        </p:nvSpPr>
        <p:spPr>
          <a:xfrm>
            <a:off x="3352800" y="228600"/>
            <a:ext cx="2590800" cy="707886"/>
          </a:xfrm>
          <a:prstGeom prst="rect">
            <a:avLst/>
          </a:prstGeom>
        </p:spPr>
        <p:txBody>
          <a:bodyPr wrap="square">
            <a:spAutoFit/>
          </a:bodyPr>
          <a:lstStyle/>
          <a:p>
            <a:r>
              <a:rPr lang="en-US" sz="4000" b="1" dirty="0">
                <a:solidFill>
                  <a:schemeClr val="accent6">
                    <a:lumMod val="50000"/>
                  </a:schemeClr>
                </a:solidFill>
              </a:rPr>
              <a:t>Outliers</a:t>
            </a:r>
          </a:p>
        </p:txBody>
      </p:sp>
      <p:sp>
        <p:nvSpPr>
          <p:cNvPr id="7" name="Rectangle 6"/>
          <p:cNvSpPr/>
          <p:nvPr/>
        </p:nvSpPr>
        <p:spPr>
          <a:xfrm>
            <a:off x="177800" y="2895600"/>
            <a:ext cx="8585200" cy="2000548"/>
          </a:xfrm>
          <a:prstGeom prst="rect">
            <a:avLst/>
          </a:prstGeom>
        </p:spPr>
        <p:txBody>
          <a:bodyPr wrap="square">
            <a:spAutoFit/>
          </a:bodyPr>
          <a:lstStyle/>
          <a:p>
            <a:r>
              <a:rPr lang="en-US" sz="2800" dirty="0"/>
              <a:t>Applications:</a:t>
            </a:r>
          </a:p>
          <a:p>
            <a:pPr lvl="1"/>
            <a:r>
              <a:rPr lang="en-US" sz="2400" dirty="0"/>
              <a:t>Credit card fraud detection</a:t>
            </a:r>
          </a:p>
          <a:p>
            <a:pPr lvl="1"/>
            <a:r>
              <a:rPr lang="en-US" sz="2400" dirty="0"/>
              <a:t>Telecom fraud detection</a:t>
            </a:r>
          </a:p>
          <a:p>
            <a:pPr lvl="1"/>
            <a:r>
              <a:rPr lang="en-US" sz="2400" dirty="0"/>
              <a:t>Customer segmentation</a:t>
            </a:r>
          </a:p>
          <a:p>
            <a:pPr lvl="1"/>
            <a:r>
              <a:rPr lang="en-US" sz="2400" dirty="0"/>
              <a:t>Medical analysis</a:t>
            </a:r>
          </a:p>
        </p:txBody>
      </p:sp>
      <p:sp>
        <p:nvSpPr>
          <p:cNvPr id="8" name="Rectangle 7"/>
          <p:cNvSpPr/>
          <p:nvPr/>
        </p:nvSpPr>
        <p:spPr>
          <a:xfrm>
            <a:off x="177800" y="5105400"/>
            <a:ext cx="8585200" cy="1311128"/>
          </a:xfrm>
          <a:prstGeom prst="rect">
            <a:avLst/>
          </a:prstGeom>
        </p:spPr>
        <p:txBody>
          <a:bodyPr wrap="square">
            <a:spAutoFit/>
          </a:bodyPr>
          <a:lstStyle/>
          <a:p>
            <a:pPr algn="just">
              <a:lnSpc>
                <a:spcPct val="110000"/>
              </a:lnSpc>
            </a:pPr>
            <a:r>
              <a:rPr lang="en-US" sz="2400" dirty="0">
                <a:solidFill>
                  <a:schemeClr val="hlink"/>
                </a:solidFill>
              </a:rPr>
              <a:t>Outlier detection</a:t>
            </a:r>
            <a:r>
              <a:rPr lang="en-US" sz="2400" dirty="0"/>
              <a:t> and analysis are very useful for fraud detection, etc. and can be performed by statistical, distance-based or deviation-based approaches</a:t>
            </a:r>
          </a:p>
        </p:txBody>
      </p:sp>
    </p:spTree>
    <p:extLst>
      <p:ext uri="{BB962C8B-B14F-4D97-AF65-F5344CB8AC3E}">
        <p14:creationId xmlns:p14="http://schemas.microsoft.com/office/powerpoint/2010/main" val="5696234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How to handle Outliers?</a:t>
            </a:r>
          </a:p>
        </p:txBody>
      </p:sp>
      <p:sp>
        <p:nvSpPr>
          <p:cNvPr id="4" name="Rectangle 3"/>
          <p:cNvSpPr txBox="1">
            <a:spLocks noChangeArrowheads="1"/>
          </p:cNvSpPr>
          <p:nvPr/>
        </p:nvSpPr>
        <p:spPr>
          <a:xfrm>
            <a:off x="304800" y="1143000"/>
            <a:ext cx="8686800" cy="3276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itchFamily="2" charset="2"/>
              <a:buChar char="v"/>
            </a:pPr>
            <a:r>
              <a:rPr lang="en-US" altLang="ko-KR" sz="2800" dirty="0">
                <a:ea typeface="Gulim" pitchFamily="34" charset="-127"/>
              </a:rPr>
              <a:t>The k-means algorithm is sensitive to outliers !</a:t>
            </a:r>
          </a:p>
          <a:p>
            <a:pPr lvl="1" algn="just">
              <a:lnSpc>
                <a:spcPct val="150000"/>
              </a:lnSpc>
            </a:pPr>
            <a:r>
              <a:rPr lang="en-US" altLang="ko-KR" sz="2000" dirty="0">
                <a:ea typeface="Gulim" pitchFamily="34" charset="-127"/>
              </a:rPr>
              <a:t>Since an object with an extremely large value may substantially distort the distribution of the data.</a:t>
            </a:r>
          </a:p>
          <a:p>
            <a:pPr marL="0" indent="0" algn="just">
              <a:lnSpc>
                <a:spcPct val="150000"/>
              </a:lnSpc>
              <a:buNone/>
            </a:pPr>
            <a:r>
              <a:rPr lang="en-US" altLang="ko-KR" sz="2400" b="1" dirty="0">
                <a:solidFill>
                  <a:srgbClr val="0070C0"/>
                </a:solidFill>
                <a:ea typeface="Gulim" pitchFamily="34" charset="-127"/>
              </a:rPr>
              <a:t>K-</a:t>
            </a:r>
            <a:r>
              <a:rPr lang="en-US" altLang="ko-KR" sz="2400" b="1" dirty="0" err="1">
                <a:solidFill>
                  <a:srgbClr val="0070C0"/>
                </a:solidFill>
                <a:ea typeface="Gulim" pitchFamily="34" charset="-127"/>
              </a:rPr>
              <a:t>Medoids</a:t>
            </a:r>
            <a:r>
              <a:rPr lang="en-US" altLang="ko-KR" sz="2400" b="1" dirty="0">
                <a:solidFill>
                  <a:srgbClr val="0070C0"/>
                </a:solidFill>
                <a:ea typeface="Gulim" pitchFamily="34" charset="-127"/>
              </a:rPr>
              <a:t>:  </a:t>
            </a:r>
            <a:r>
              <a:rPr lang="en-US" altLang="ko-KR" sz="2400" dirty="0">
                <a:ea typeface="Gulim" pitchFamily="34" charset="-127"/>
              </a:rPr>
              <a:t>Instead of taking the </a:t>
            </a:r>
            <a:r>
              <a:rPr lang="en-US" altLang="ko-KR" sz="2400" b="1" dirty="0">
                <a:ea typeface="Gulim" pitchFamily="34" charset="-127"/>
              </a:rPr>
              <a:t>mean</a:t>
            </a:r>
            <a:r>
              <a:rPr lang="en-US" altLang="ko-KR" sz="2400" dirty="0">
                <a:ea typeface="Gulim" pitchFamily="34" charset="-127"/>
              </a:rPr>
              <a:t> value of the object in a cluster as a reference point, </a:t>
            </a:r>
            <a:r>
              <a:rPr lang="en-US" altLang="ko-KR" sz="2400" b="1" dirty="0" err="1">
                <a:ea typeface="Gulim" pitchFamily="34" charset="-127"/>
              </a:rPr>
              <a:t>medoids</a:t>
            </a:r>
            <a:r>
              <a:rPr lang="en-US" altLang="ko-KR" sz="2400" dirty="0">
                <a:ea typeface="Gulim" pitchFamily="34" charset="-127"/>
              </a:rPr>
              <a:t> can be used, which is the </a:t>
            </a:r>
            <a:r>
              <a:rPr lang="en-US" altLang="ko-KR" sz="2400" b="1" dirty="0">
                <a:ea typeface="Gulim" pitchFamily="34" charset="-127"/>
              </a:rPr>
              <a:t>most centrally located</a:t>
            </a:r>
            <a:r>
              <a:rPr lang="en-US" altLang="ko-KR" sz="2400" dirty="0">
                <a:ea typeface="Gulim" pitchFamily="34" charset="-127"/>
              </a:rPr>
              <a:t> object in a cluster. </a:t>
            </a:r>
          </a:p>
        </p:txBody>
      </p:sp>
      <p:grpSp>
        <p:nvGrpSpPr>
          <p:cNvPr id="5" name="Group 4"/>
          <p:cNvGrpSpPr>
            <a:grpSpLocks/>
          </p:cNvGrpSpPr>
          <p:nvPr/>
        </p:nvGrpSpPr>
        <p:grpSpPr bwMode="auto">
          <a:xfrm>
            <a:off x="2057400" y="4724400"/>
            <a:ext cx="5257800" cy="1765300"/>
            <a:chOff x="1344" y="3072"/>
            <a:chExt cx="3312" cy="1112"/>
          </a:xfrm>
        </p:grpSpPr>
        <p:grpSp>
          <p:nvGrpSpPr>
            <p:cNvPr id="6" name="Group 5"/>
            <p:cNvGrpSpPr>
              <a:grpSpLocks/>
            </p:cNvGrpSpPr>
            <p:nvPr/>
          </p:nvGrpSpPr>
          <p:grpSpPr bwMode="auto">
            <a:xfrm>
              <a:off x="1344" y="3072"/>
              <a:ext cx="1248" cy="1112"/>
              <a:chOff x="1728" y="864"/>
              <a:chExt cx="1396" cy="1208"/>
            </a:xfrm>
          </p:grpSpPr>
          <p:sp>
            <p:nvSpPr>
              <p:cNvPr id="93" name="Rectangle 6"/>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p>
                <a:endParaRPr lang="tr-TR"/>
              </a:p>
            </p:txBody>
          </p:sp>
          <p:sp>
            <p:nvSpPr>
              <p:cNvPr id="94" name="Rectangle 7"/>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5" name="Line 8"/>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9"/>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10"/>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11"/>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12"/>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13"/>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14"/>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15"/>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16"/>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7"/>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18"/>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9"/>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20"/>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21"/>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22"/>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23"/>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24"/>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25"/>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26"/>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27"/>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28"/>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16" name="Line 29"/>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30"/>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31"/>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32"/>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33"/>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34"/>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35"/>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36"/>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37"/>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38"/>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39"/>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40"/>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41"/>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42"/>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43"/>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44"/>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45"/>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46"/>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47"/>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48"/>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49"/>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50"/>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51"/>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52"/>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Freeform 53"/>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141" name="Freeform 54"/>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142" name="Freeform 55"/>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143" name="Freeform 56"/>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144" name="Freeform 57"/>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145" name="Freeform 58"/>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tr-TR"/>
              </a:p>
            </p:txBody>
          </p:sp>
          <p:sp>
            <p:nvSpPr>
              <p:cNvPr id="146" name="Freeform 59"/>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147" name="Freeform 60"/>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148" name="Freeform 61"/>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tr-TR"/>
              </a:p>
            </p:txBody>
          </p:sp>
          <p:sp>
            <p:nvSpPr>
              <p:cNvPr id="149" name="Freeform 62"/>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150" name="Rectangle 63"/>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151" name="Rectangle 64"/>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152" name="Rectangle 65"/>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153" name="Rectangle 66"/>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154" name="Rectangle 67"/>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155" name="Rectangle 68"/>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156" name="Rectangle 69"/>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157" name="Rectangle 70"/>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158" name="Rectangle 71"/>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159" name="Rectangle 72"/>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160" name="Rectangle 73"/>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161" name="Rectangle 74"/>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162" name="Rectangle 75"/>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163" name="Rectangle 76"/>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164" name="Rectangle 77"/>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165" name="Rectangle 78"/>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166" name="Rectangle 79"/>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167" name="Rectangle 80"/>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168" name="Rectangle 81"/>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169" name="Rectangle 82"/>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170" name="Rectangle 83"/>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171" name="Rectangle 84"/>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172" name="Rectangle 85"/>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grpSp>
          <p:nvGrpSpPr>
            <p:cNvPr id="7" name="Group 86"/>
            <p:cNvGrpSpPr>
              <a:grpSpLocks/>
            </p:cNvGrpSpPr>
            <p:nvPr/>
          </p:nvGrpSpPr>
          <p:grpSpPr bwMode="auto">
            <a:xfrm>
              <a:off x="3408" y="3072"/>
              <a:ext cx="1248" cy="1112"/>
              <a:chOff x="3616" y="2464"/>
              <a:chExt cx="1396" cy="1208"/>
            </a:xfrm>
          </p:grpSpPr>
          <p:sp>
            <p:nvSpPr>
              <p:cNvPr id="9" name="Rectangle 87"/>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p>
                <a:endParaRPr lang="tr-TR"/>
              </a:p>
            </p:txBody>
          </p:sp>
          <p:sp>
            <p:nvSpPr>
              <p:cNvPr id="10" name="Rectangle 88"/>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1" name="Line 89"/>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90"/>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91"/>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92"/>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93"/>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94"/>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95"/>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96"/>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97"/>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98"/>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99"/>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00"/>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01"/>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02"/>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03"/>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04"/>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05"/>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06"/>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07"/>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08"/>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109"/>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2" name="Line 110"/>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11"/>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12"/>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113"/>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14"/>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15"/>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16"/>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17"/>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18"/>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19"/>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20"/>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21"/>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22"/>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23"/>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4"/>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25"/>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26"/>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27"/>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28"/>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29"/>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130"/>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131"/>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132"/>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133"/>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Freeform 134"/>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57" name="Freeform 135"/>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58" name="Freeform 136"/>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59" name="Freeform 137"/>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60" name="Freeform 138"/>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61" name="Freeform 139"/>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tr-TR"/>
              </a:p>
            </p:txBody>
          </p:sp>
          <p:sp>
            <p:nvSpPr>
              <p:cNvPr id="62" name="Freeform 140"/>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63" name="Freeform 141"/>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64" name="Freeform 142"/>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tr-TR"/>
              </a:p>
            </p:txBody>
          </p:sp>
          <p:sp>
            <p:nvSpPr>
              <p:cNvPr id="65" name="Freeform 143"/>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66" name="Rectangle 144"/>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7" name="Rectangle 145"/>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8" name="Rectangle 146"/>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9" name="Rectangle 147"/>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70" name="Rectangle 148"/>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71" name="Rectangle 149"/>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72" name="Rectangle 150"/>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73" name="Rectangle 151"/>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74" name="Rectangle 152"/>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75" name="Rectangle 153"/>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76" name="Rectangle 154"/>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77" name="Rectangle 155"/>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78" name="Rectangle 156"/>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79" name="Rectangle 157"/>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80" name="Rectangle 158"/>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81" name="Rectangle 159"/>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82" name="Rectangle 160"/>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83" name="Rectangle 161"/>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84" name="Rectangle 162"/>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85" name="Rectangle 163"/>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86" name="Rectangle 164"/>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87" name="Rectangle 165"/>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88" name="Rectangle 166"/>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89" name="Freeform 167"/>
              <p:cNvSpPr>
                <a:spLocks/>
              </p:cNvSpPr>
              <p:nvPr/>
            </p:nvSpPr>
            <p:spPr bwMode="auto">
              <a:xfrm>
                <a:off x="3955" y="2658"/>
                <a:ext cx="488" cy="597"/>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0" name="Freeform 168"/>
              <p:cNvSpPr>
                <a:spLocks/>
              </p:cNvSpPr>
              <p:nvPr/>
            </p:nvSpPr>
            <p:spPr bwMode="auto">
              <a:xfrm>
                <a:off x="4258" y="2900"/>
                <a:ext cx="538" cy="593"/>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1" name="AutoShape 169"/>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tr-TR"/>
              </a:p>
            </p:txBody>
          </p:sp>
          <p:sp>
            <p:nvSpPr>
              <p:cNvPr id="92" name="AutoShape 170"/>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tr-TR"/>
              </a:p>
            </p:txBody>
          </p:sp>
        </p:grpSp>
        <p:sp>
          <p:nvSpPr>
            <p:cNvPr id="8" name="Line 171"/>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10669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458200" cy="2677656"/>
          </a:xfrm>
          <a:prstGeom prst="rect">
            <a:avLst/>
          </a:prstGeom>
        </p:spPr>
        <p:txBody>
          <a:bodyPr wrap="square">
            <a:spAutoFit/>
          </a:bodyPr>
          <a:lstStyle/>
          <a:p>
            <a:pPr algn="just"/>
            <a:r>
              <a:rPr lang="en-US" sz="2400" b="1" dirty="0"/>
              <a:t>Example: </a:t>
            </a:r>
          </a:p>
          <a:p>
            <a:pPr algn="just"/>
            <a:r>
              <a:rPr lang="en-US" sz="2400" dirty="0"/>
              <a:t>Use in finding Fraudulent usage of credit cards. Outlier Analysis may uncover Fraudulent usage of credit cards by detecting purchases of extremely large amounts for a given account number in comparison to regular charges incurred by the same account. Outlier values may also be detected with respect to the location and type of purchase or the purchase frequency.</a:t>
            </a:r>
          </a:p>
        </p:txBody>
      </p:sp>
    </p:spTree>
    <p:extLst>
      <p:ext uri="{BB962C8B-B14F-4D97-AF65-F5344CB8AC3E}">
        <p14:creationId xmlns:p14="http://schemas.microsoft.com/office/powerpoint/2010/main" val="33249181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76200"/>
            <a:ext cx="8435975" cy="609600"/>
          </a:xfrm>
        </p:spPr>
        <p:txBody>
          <a:bodyPr>
            <a:normAutofit fontScale="90000"/>
          </a:bodyPr>
          <a:lstStyle/>
          <a:p>
            <a:pPr eaLnBrk="1" hangingPunct="1"/>
            <a:r>
              <a:rPr lang="en-US" altLang="ko-KR" sz="4000" dirty="0">
                <a:ea typeface="Gulim" pitchFamily="34" charset="-127"/>
              </a:rPr>
              <a:t>A Typical K-</a:t>
            </a:r>
            <a:r>
              <a:rPr lang="en-US" altLang="ko-KR" sz="4000" dirty="0" err="1">
                <a:ea typeface="Gulim" pitchFamily="34" charset="-127"/>
              </a:rPr>
              <a:t>Medoids</a:t>
            </a:r>
            <a:r>
              <a:rPr lang="en-US" altLang="ko-KR" sz="4000" dirty="0">
                <a:ea typeface="Gulim" pitchFamily="34" charset="-127"/>
              </a:rPr>
              <a:t> Algorithm (PAM)</a:t>
            </a:r>
            <a:endParaRPr lang="en-US" altLang="ko-KR" sz="6000" b="1" i="1" baseline="-25000" dirty="0">
              <a:ea typeface="Gulim" pitchFamily="34" charset="-127"/>
              <a:sym typeface="Symbol" pitchFamily="18" charset="2"/>
            </a:endParaRPr>
          </a:p>
        </p:txBody>
      </p:sp>
      <p:grpSp>
        <p:nvGrpSpPr>
          <p:cNvPr id="5" name="Group 3"/>
          <p:cNvGrpSpPr>
            <a:grpSpLocks/>
          </p:cNvGrpSpPr>
          <p:nvPr/>
        </p:nvGrpSpPr>
        <p:grpSpPr bwMode="auto">
          <a:xfrm>
            <a:off x="6662737" y="1371600"/>
            <a:ext cx="2514600" cy="2362200"/>
            <a:chOff x="912" y="864"/>
            <a:chExt cx="1584" cy="1488"/>
          </a:xfrm>
        </p:grpSpPr>
        <p:graphicFrame>
          <p:nvGraphicFramePr>
            <p:cNvPr id="6" name="Object 4"/>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22852" name="Worksheet" r:id="rId3" imgW="2598840" imgH="2452680" progId="Excel.Sheet.8">
                    <p:embed/>
                  </p:oleObj>
                </mc:Choice>
                <mc:Fallback>
                  <p:oleObj name="Worksheet" r:id="rId3" imgW="2598840" imgH="2452680" progId="Excel.Sheet.8">
                    <p:embed/>
                    <p:pic>
                      <p:nvPicPr>
                        <p:cNvPr id="0" name="Picture 2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5"/>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 name="Oval 6"/>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 name="Oval 7"/>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sp>
        <p:nvSpPr>
          <p:cNvPr id="10" name="Text Box 8"/>
          <p:cNvSpPr txBox="1">
            <a:spLocks noChangeArrowheads="1"/>
          </p:cNvSpPr>
          <p:nvPr/>
        </p:nvSpPr>
        <p:spPr bwMode="auto">
          <a:xfrm>
            <a:off x="7693025" y="10668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ko-KR" sz="1400">
                <a:latin typeface="Tahoma" pitchFamily="34" charset="0"/>
                <a:ea typeface="Gulim" pitchFamily="34" charset="-127"/>
              </a:rPr>
              <a:t>Total Cost = 20</a:t>
            </a:r>
          </a:p>
        </p:txBody>
      </p:sp>
      <p:sp>
        <p:nvSpPr>
          <p:cNvPr id="11" name="Rectangle 9"/>
          <p:cNvSpPr>
            <a:spLocks noChangeArrowheads="1"/>
          </p:cNvSpPr>
          <p:nvPr/>
        </p:nvSpPr>
        <p:spPr bwMode="auto">
          <a:xfrm>
            <a:off x="76200" y="1414463"/>
            <a:ext cx="2395537" cy="2254250"/>
          </a:xfrm>
          <a:prstGeom prst="rect">
            <a:avLst/>
          </a:prstGeom>
          <a:solidFill>
            <a:srgbClr val="FFFFFF"/>
          </a:solidFill>
          <a:ln w="0">
            <a:solidFill>
              <a:srgbClr val="000000"/>
            </a:solidFill>
            <a:miter lim="800000"/>
            <a:headEnd/>
            <a:tailEnd/>
          </a:ln>
        </p:spPr>
        <p:txBody>
          <a:bodyPr/>
          <a:lstStyle/>
          <a:p>
            <a:endParaRPr lang="tr-TR"/>
          </a:p>
        </p:txBody>
      </p:sp>
      <p:sp>
        <p:nvSpPr>
          <p:cNvPr id="12" name="Rectangle 10"/>
          <p:cNvSpPr>
            <a:spLocks noChangeArrowheads="1"/>
          </p:cNvSpPr>
          <p:nvPr/>
        </p:nvSpPr>
        <p:spPr bwMode="auto">
          <a:xfrm>
            <a:off x="327025" y="15986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3" name="Line 11"/>
          <p:cNvSpPr>
            <a:spLocks noChangeShapeType="1"/>
          </p:cNvSpPr>
          <p:nvPr/>
        </p:nvSpPr>
        <p:spPr bwMode="auto">
          <a:xfrm>
            <a:off x="327025" y="32131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a:off x="327025" y="30289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a:off x="327025" y="28559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a:off x="327025" y="26717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327025" y="24987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a:off x="327025" y="23145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p:cNvSpPr>
            <a:spLocks noChangeShapeType="1"/>
          </p:cNvSpPr>
          <p:nvPr/>
        </p:nvSpPr>
        <p:spPr bwMode="auto">
          <a:xfrm>
            <a:off x="327025" y="21415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a:off x="327025" y="19573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p:cNvSpPr>
            <a:spLocks noChangeShapeType="1"/>
          </p:cNvSpPr>
          <p:nvPr/>
        </p:nvSpPr>
        <p:spPr bwMode="auto">
          <a:xfrm>
            <a:off x="327025" y="17827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a:off x="327025" y="15986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1"/>
          <p:cNvSpPr>
            <a:spLocks noChangeShapeType="1"/>
          </p:cNvSpPr>
          <p:nvPr/>
        </p:nvSpPr>
        <p:spPr bwMode="auto">
          <a:xfrm>
            <a:off x="533400"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2"/>
          <p:cNvSpPr>
            <a:spLocks noChangeShapeType="1"/>
          </p:cNvSpPr>
          <p:nvPr/>
        </p:nvSpPr>
        <p:spPr bwMode="auto">
          <a:xfrm>
            <a:off x="730250"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p:cNvSpPr>
            <a:spLocks noChangeShapeType="1"/>
          </p:cNvSpPr>
          <p:nvPr/>
        </p:nvSpPr>
        <p:spPr bwMode="auto">
          <a:xfrm>
            <a:off x="936625"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4"/>
          <p:cNvSpPr>
            <a:spLocks noChangeShapeType="1"/>
          </p:cNvSpPr>
          <p:nvPr/>
        </p:nvSpPr>
        <p:spPr bwMode="auto">
          <a:xfrm>
            <a:off x="1133475"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5"/>
          <p:cNvSpPr>
            <a:spLocks noChangeShapeType="1"/>
          </p:cNvSpPr>
          <p:nvPr/>
        </p:nvSpPr>
        <p:spPr bwMode="auto">
          <a:xfrm>
            <a:off x="1339850"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p:cNvSpPr>
            <a:spLocks noChangeShapeType="1"/>
          </p:cNvSpPr>
          <p:nvPr/>
        </p:nvSpPr>
        <p:spPr bwMode="auto">
          <a:xfrm>
            <a:off x="1535112" y="15986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p:cNvSpPr>
            <a:spLocks noChangeShapeType="1"/>
          </p:cNvSpPr>
          <p:nvPr/>
        </p:nvSpPr>
        <p:spPr bwMode="auto">
          <a:xfrm>
            <a:off x="1743075"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p:cNvSpPr>
            <a:spLocks noChangeShapeType="1"/>
          </p:cNvSpPr>
          <p:nvPr/>
        </p:nvSpPr>
        <p:spPr bwMode="auto">
          <a:xfrm>
            <a:off x="1938337" y="15986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p:cNvSpPr>
            <a:spLocks noChangeShapeType="1"/>
          </p:cNvSpPr>
          <p:nvPr/>
        </p:nvSpPr>
        <p:spPr bwMode="auto">
          <a:xfrm>
            <a:off x="2144712" y="15986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0"/>
          <p:cNvSpPr>
            <a:spLocks noChangeShapeType="1"/>
          </p:cNvSpPr>
          <p:nvPr/>
        </p:nvSpPr>
        <p:spPr bwMode="auto">
          <a:xfrm>
            <a:off x="2341562" y="15986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31"/>
          <p:cNvSpPr>
            <a:spLocks noChangeArrowheads="1"/>
          </p:cNvSpPr>
          <p:nvPr/>
        </p:nvSpPr>
        <p:spPr bwMode="auto">
          <a:xfrm>
            <a:off x="327025" y="15986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 name="Line 32"/>
          <p:cNvSpPr>
            <a:spLocks noChangeShapeType="1"/>
          </p:cNvSpPr>
          <p:nvPr/>
        </p:nvSpPr>
        <p:spPr bwMode="auto">
          <a:xfrm>
            <a:off x="327025"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3"/>
          <p:cNvSpPr>
            <a:spLocks noChangeShapeType="1"/>
          </p:cNvSpPr>
          <p:nvPr/>
        </p:nvSpPr>
        <p:spPr bwMode="auto">
          <a:xfrm>
            <a:off x="304800" y="33877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4"/>
          <p:cNvSpPr>
            <a:spLocks noChangeShapeType="1"/>
          </p:cNvSpPr>
          <p:nvPr/>
        </p:nvSpPr>
        <p:spPr bwMode="auto">
          <a:xfrm>
            <a:off x="304800" y="32131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5"/>
          <p:cNvSpPr>
            <a:spLocks noChangeShapeType="1"/>
          </p:cNvSpPr>
          <p:nvPr/>
        </p:nvSpPr>
        <p:spPr bwMode="auto">
          <a:xfrm>
            <a:off x="304800" y="30289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6"/>
          <p:cNvSpPr>
            <a:spLocks noChangeShapeType="1"/>
          </p:cNvSpPr>
          <p:nvPr/>
        </p:nvSpPr>
        <p:spPr bwMode="auto">
          <a:xfrm>
            <a:off x="304800" y="28559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7"/>
          <p:cNvSpPr>
            <a:spLocks noChangeShapeType="1"/>
          </p:cNvSpPr>
          <p:nvPr/>
        </p:nvSpPr>
        <p:spPr bwMode="auto">
          <a:xfrm>
            <a:off x="304800" y="26717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8"/>
          <p:cNvSpPr>
            <a:spLocks noChangeShapeType="1"/>
          </p:cNvSpPr>
          <p:nvPr/>
        </p:nvSpPr>
        <p:spPr bwMode="auto">
          <a:xfrm>
            <a:off x="304800" y="24987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39"/>
          <p:cNvSpPr>
            <a:spLocks noChangeShapeType="1"/>
          </p:cNvSpPr>
          <p:nvPr/>
        </p:nvSpPr>
        <p:spPr bwMode="auto">
          <a:xfrm>
            <a:off x="304800" y="23145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0"/>
          <p:cNvSpPr>
            <a:spLocks noChangeShapeType="1"/>
          </p:cNvSpPr>
          <p:nvPr/>
        </p:nvSpPr>
        <p:spPr bwMode="auto">
          <a:xfrm>
            <a:off x="304800" y="21415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a:off x="304800" y="19573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2"/>
          <p:cNvSpPr>
            <a:spLocks noChangeShapeType="1"/>
          </p:cNvSpPr>
          <p:nvPr/>
        </p:nvSpPr>
        <p:spPr bwMode="auto">
          <a:xfrm>
            <a:off x="304800" y="17827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3"/>
          <p:cNvSpPr>
            <a:spLocks noChangeShapeType="1"/>
          </p:cNvSpPr>
          <p:nvPr/>
        </p:nvSpPr>
        <p:spPr bwMode="auto">
          <a:xfrm>
            <a:off x="304800" y="15986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4"/>
          <p:cNvSpPr>
            <a:spLocks noChangeShapeType="1"/>
          </p:cNvSpPr>
          <p:nvPr/>
        </p:nvSpPr>
        <p:spPr bwMode="auto">
          <a:xfrm>
            <a:off x="327025" y="33877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5"/>
          <p:cNvSpPr>
            <a:spLocks noChangeShapeType="1"/>
          </p:cNvSpPr>
          <p:nvPr/>
        </p:nvSpPr>
        <p:spPr bwMode="auto">
          <a:xfrm flipV="1">
            <a:off x="327025"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6"/>
          <p:cNvSpPr>
            <a:spLocks noChangeShapeType="1"/>
          </p:cNvSpPr>
          <p:nvPr/>
        </p:nvSpPr>
        <p:spPr bwMode="auto">
          <a:xfrm flipV="1">
            <a:off x="533400"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7"/>
          <p:cNvSpPr>
            <a:spLocks noChangeShapeType="1"/>
          </p:cNvSpPr>
          <p:nvPr/>
        </p:nvSpPr>
        <p:spPr bwMode="auto">
          <a:xfrm flipV="1">
            <a:off x="730250"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8"/>
          <p:cNvSpPr>
            <a:spLocks noChangeShapeType="1"/>
          </p:cNvSpPr>
          <p:nvPr/>
        </p:nvSpPr>
        <p:spPr bwMode="auto">
          <a:xfrm flipV="1">
            <a:off x="936625"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9"/>
          <p:cNvSpPr>
            <a:spLocks noChangeShapeType="1"/>
          </p:cNvSpPr>
          <p:nvPr/>
        </p:nvSpPr>
        <p:spPr bwMode="auto">
          <a:xfrm flipV="1">
            <a:off x="1133475"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0"/>
          <p:cNvSpPr>
            <a:spLocks noChangeShapeType="1"/>
          </p:cNvSpPr>
          <p:nvPr/>
        </p:nvSpPr>
        <p:spPr bwMode="auto">
          <a:xfrm flipV="1">
            <a:off x="1339850"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1"/>
          <p:cNvSpPr>
            <a:spLocks noChangeShapeType="1"/>
          </p:cNvSpPr>
          <p:nvPr/>
        </p:nvSpPr>
        <p:spPr bwMode="auto">
          <a:xfrm flipV="1">
            <a:off x="1535112" y="33877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2"/>
          <p:cNvSpPr>
            <a:spLocks noChangeShapeType="1"/>
          </p:cNvSpPr>
          <p:nvPr/>
        </p:nvSpPr>
        <p:spPr bwMode="auto">
          <a:xfrm flipV="1">
            <a:off x="1743075"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3"/>
          <p:cNvSpPr>
            <a:spLocks noChangeShapeType="1"/>
          </p:cNvSpPr>
          <p:nvPr/>
        </p:nvSpPr>
        <p:spPr bwMode="auto">
          <a:xfrm flipV="1">
            <a:off x="1938337" y="33877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4"/>
          <p:cNvSpPr>
            <a:spLocks noChangeShapeType="1"/>
          </p:cNvSpPr>
          <p:nvPr/>
        </p:nvSpPr>
        <p:spPr bwMode="auto">
          <a:xfrm flipV="1">
            <a:off x="2144712" y="33877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55"/>
          <p:cNvSpPr>
            <a:spLocks noChangeShapeType="1"/>
          </p:cNvSpPr>
          <p:nvPr/>
        </p:nvSpPr>
        <p:spPr bwMode="auto">
          <a:xfrm flipV="1">
            <a:off x="2341562" y="33877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Freeform 56"/>
          <p:cNvSpPr>
            <a:spLocks/>
          </p:cNvSpPr>
          <p:nvPr/>
        </p:nvSpPr>
        <p:spPr bwMode="auto">
          <a:xfrm>
            <a:off x="860425" y="2595563"/>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59" name="Freeform 57"/>
          <p:cNvSpPr>
            <a:spLocks/>
          </p:cNvSpPr>
          <p:nvPr/>
        </p:nvSpPr>
        <p:spPr bwMode="auto">
          <a:xfrm>
            <a:off x="654050" y="2238375"/>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0" name="Freeform 58"/>
          <p:cNvSpPr>
            <a:spLocks/>
          </p:cNvSpPr>
          <p:nvPr/>
        </p:nvSpPr>
        <p:spPr bwMode="auto">
          <a:xfrm>
            <a:off x="1666875" y="2779713"/>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1" name="Freeform 59"/>
          <p:cNvSpPr>
            <a:spLocks/>
          </p:cNvSpPr>
          <p:nvPr/>
        </p:nvSpPr>
        <p:spPr bwMode="auto">
          <a:xfrm>
            <a:off x="1057275" y="2065338"/>
            <a:ext cx="152400" cy="150812"/>
          </a:xfrm>
          <a:custGeom>
            <a:avLst/>
            <a:gdLst>
              <a:gd name="T0" fmla="*/ 48 w 96"/>
              <a:gd name="T1" fmla="*/ 0 h 95"/>
              <a:gd name="T2" fmla="*/ 96 w 96"/>
              <a:gd name="T3" fmla="*/ 48 h 95"/>
              <a:gd name="T4" fmla="*/ 48 w 96"/>
              <a:gd name="T5" fmla="*/ 95 h 95"/>
              <a:gd name="T6" fmla="*/ 0 w 96"/>
              <a:gd name="T7" fmla="*/ 48 h 95"/>
              <a:gd name="T8" fmla="*/ 48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2" name="Freeform 60"/>
          <p:cNvSpPr>
            <a:spLocks/>
          </p:cNvSpPr>
          <p:nvPr/>
        </p:nvSpPr>
        <p:spPr bwMode="auto">
          <a:xfrm>
            <a:off x="1862137" y="2422525"/>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3" name="Freeform 61"/>
          <p:cNvSpPr>
            <a:spLocks/>
          </p:cNvSpPr>
          <p:nvPr/>
        </p:nvSpPr>
        <p:spPr bwMode="auto">
          <a:xfrm>
            <a:off x="1458912" y="2954338"/>
            <a:ext cx="152400" cy="150812"/>
          </a:xfrm>
          <a:custGeom>
            <a:avLst/>
            <a:gdLst>
              <a:gd name="T0" fmla="*/ 48 w 96"/>
              <a:gd name="T1" fmla="*/ 0 h 95"/>
              <a:gd name="T2" fmla="*/ 96 w 96"/>
              <a:gd name="T3" fmla="*/ 47 h 95"/>
              <a:gd name="T4" fmla="*/ 48 w 96"/>
              <a:gd name="T5" fmla="*/ 95 h 95"/>
              <a:gd name="T6" fmla="*/ 0 w 96"/>
              <a:gd name="T7" fmla="*/ 47 h 95"/>
              <a:gd name="T8" fmla="*/ 48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tr-TR"/>
          </a:p>
        </p:txBody>
      </p:sp>
      <p:sp>
        <p:nvSpPr>
          <p:cNvPr id="64" name="Freeform 62"/>
          <p:cNvSpPr>
            <a:spLocks/>
          </p:cNvSpPr>
          <p:nvPr/>
        </p:nvSpPr>
        <p:spPr bwMode="auto">
          <a:xfrm>
            <a:off x="1666875" y="2595563"/>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5" name="Freeform 63"/>
          <p:cNvSpPr>
            <a:spLocks/>
          </p:cNvSpPr>
          <p:nvPr/>
        </p:nvSpPr>
        <p:spPr bwMode="auto">
          <a:xfrm>
            <a:off x="1666875" y="2238375"/>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6" name="Rectangle 64"/>
          <p:cNvSpPr>
            <a:spLocks noChangeArrowheads="1"/>
          </p:cNvSpPr>
          <p:nvPr/>
        </p:nvSpPr>
        <p:spPr bwMode="auto">
          <a:xfrm>
            <a:off x="239712" y="33543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67" name="Rectangle 65"/>
          <p:cNvSpPr>
            <a:spLocks noChangeArrowheads="1"/>
          </p:cNvSpPr>
          <p:nvPr/>
        </p:nvSpPr>
        <p:spPr bwMode="auto">
          <a:xfrm>
            <a:off x="239712" y="31813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68" name="Rectangle 66"/>
          <p:cNvSpPr>
            <a:spLocks noChangeArrowheads="1"/>
          </p:cNvSpPr>
          <p:nvPr/>
        </p:nvSpPr>
        <p:spPr bwMode="auto">
          <a:xfrm>
            <a:off x="239712" y="29972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69" name="Rectangle 67"/>
          <p:cNvSpPr>
            <a:spLocks noChangeArrowheads="1"/>
          </p:cNvSpPr>
          <p:nvPr/>
        </p:nvSpPr>
        <p:spPr bwMode="auto">
          <a:xfrm>
            <a:off x="239712" y="28241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70" name="Rectangle 68"/>
          <p:cNvSpPr>
            <a:spLocks noChangeArrowheads="1"/>
          </p:cNvSpPr>
          <p:nvPr/>
        </p:nvSpPr>
        <p:spPr bwMode="auto">
          <a:xfrm>
            <a:off x="239712" y="26400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71" name="Rectangle 69"/>
          <p:cNvSpPr>
            <a:spLocks noChangeArrowheads="1"/>
          </p:cNvSpPr>
          <p:nvPr/>
        </p:nvSpPr>
        <p:spPr bwMode="auto">
          <a:xfrm>
            <a:off x="239712" y="24653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72" name="Rectangle 70"/>
          <p:cNvSpPr>
            <a:spLocks noChangeArrowheads="1"/>
          </p:cNvSpPr>
          <p:nvPr/>
        </p:nvSpPr>
        <p:spPr bwMode="auto">
          <a:xfrm>
            <a:off x="239712" y="22812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73" name="Rectangle 71"/>
          <p:cNvSpPr>
            <a:spLocks noChangeArrowheads="1"/>
          </p:cNvSpPr>
          <p:nvPr/>
        </p:nvSpPr>
        <p:spPr bwMode="auto">
          <a:xfrm>
            <a:off x="239712" y="21082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74" name="Rectangle 72"/>
          <p:cNvSpPr>
            <a:spLocks noChangeArrowheads="1"/>
          </p:cNvSpPr>
          <p:nvPr/>
        </p:nvSpPr>
        <p:spPr bwMode="auto">
          <a:xfrm>
            <a:off x="239712" y="19240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75" name="Rectangle 73"/>
          <p:cNvSpPr>
            <a:spLocks noChangeArrowheads="1"/>
          </p:cNvSpPr>
          <p:nvPr/>
        </p:nvSpPr>
        <p:spPr bwMode="auto">
          <a:xfrm>
            <a:off x="239712" y="17510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76" name="Rectangle 74"/>
          <p:cNvSpPr>
            <a:spLocks noChangeArrowheads="1"/>
          </p:cNvSpPr>
          <p:nvPr/>
        </p:nvSpPr>
        <p:spPr bwMode="auto">
          <a:xfrm>
            <a:off x="207962" y="15668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77" name="Rectangle 75"/>
          <p:cNvSpPr>
            <a:spLocks noChangeArrowheads="1"/>
          </p:cNvSpPr>
          <p:nvPr/>
        </p:nvSpPr>
        <p:spPr bwMode="auto">
          <a:xfrm>
            <a:off x="315912"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78" name="Rectangle 76"/>
          <p:cNvSpPr>
            <a:spLocks noChangeArrowheads="1"/>
          </p:cNvSpPr>
          <p:nvPr/>
        </p:nvSpPr>
        <p:spPr bwMode="auto">
          <a:xfrm>
            <a:off x="523875"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79" name="Rectangle 77"/>
          <p:cNvSpPr>
            <a:spLocks noChangeArrowheads="1"/>
          </p:cNvSpPr>
          <p:nvPr/>
        </p:nvSpPr>
        <p:spPr bwMode="auto">
          <a:xfrm>
            <a:off x="719137"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80" name="Rectangle 78"/>
          <p:cNvSpPr>
            <a:spLocks noChangeArrowheads="1"/>
          </p:cNvSpPr>
          <p:nvPr/>
        </p:nvSpPr>
        <p:spPr bwMode="auto">
          <a:xfrm>
            <a:off x="925512"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81" name="Rectangle 79"/>
          <p:cNvSpPr>
            <a:spLocks noChangeArrowheads="1"/>
          </p:cNvSpPr>
          <p:nvPr/>
        </p:nvSpPr>
        <p:spPr bwMode="auto">
          <a:xfrm>
            <a:off x="1122362"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82" name="Rectangle 80"/>
          <p:cNvSpPr>
            <a:spLocks noChangeArrowheads="1"/>
          </p:cNvSpPr>
          <p:nvPr/>
        </p:nvSpPr>
        <p:spPr bwMode="auto">
          <a:xfrm>
            <a:off x="1328737"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83" name="Rectangle 81"/>
          <p:cNvSpPr>
            <a:spLocks noChangeArrowheads="1"/>
          </p:cNvSpPr>
          <p:nvPr/>
        </p:nvSpPr>
        <p:spPr bwMode="auto">
          <a:xfrm>
            <a:off x="1524000"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84" name="Rectangle 82"/>
          <p:cNvSpPr>
            <a:spLocks noChangeArrowheads="1"/>
          </p:cNvSpPr>
          <p:nvPr/>
        </p:nvSpPr>
        <p:spPr bwMode="auto">
          <a:xfrm>
            <a:off x="1731962"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85" name="Rectangle 83"/>
          <p:cNvSpPr>
            <a:spLocks noChangeArrowheads="1"/>
          </p:cNvSpPr>
          <p:nvPr/>
        </p:nvSpPr>
        <p:spPr bwMode="auto">
          <a:xfrm>
            <a:off x="1927225"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86" name="Rectangle 84"/>
          <p:cNvSpPr>
            <a:spLocks noChangeArrowheads="1"/>
          </p:cNvSpPr>
          <p:nvPr/>
        </p:nvSpPr>
        <p:spPr bwMode="auto">
          <a:xfrm>
            <a:off x="2133600"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87" name="Rectangle 85"/>
          <p:cNvSpPr>
            <a:spLocks noChangeArrowheads="1"/>
          </p:cNvSpPr>
          <p:nvPr/>
        </p:nvSpPr>
        <p:spPr bwMode="auto">
          <a:xfrm>
            <a:off x="2308225" y="34623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88" name="Rectangle 86"/>
          <p:cNvSpPr>
            <a:spLocks noChangeArrowheads="1"/>
          </p:cNvSpPr>
          <p:nvPr/>
        </p:nvSpPr>
        <p:spPr bwMode="auto">
          <a:xfrm>
            <a:off x="76200" y="14144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89" name="Freeform 87"/>
          <p:cNvSpPr>
            <a:spLocks/>
          </p:cNvSpPr>
          <p:nvPr/>
        </p:nvSpPr>
        <p:spPr bwMode="auto">
          <a:xfrm>
            <a:off x="871537" y="1906588"/>
            <a:ext cx="152400" cy="150812"/>
          </a:xfrm>
          <a:custGeom>
            <a:avLst/>
            <a:gdLst>
              <a:gd name="T0" fmla="*/ 48 w 96"/>
              <a:gd name="T1" fmla="*/ 0 h 95"/>
              <a:gd name="T2" fmla="*/ 96 w 96"/>
              <a:gd name="T3" fmla="*/ 48 h 95"/>
              <a:gd name="T4" fmla="*/ 48 w 96"/>
              <a:gd name="T5" fmla="*/ 95 h 95"/>
              <a:gd name="T6" fmla="*/ 0 w 96"/>
              <a:gd name="T7" fmla="*/ 48 h 95"/>
              <a:gd name="T8" fmla="*/ 48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90" name="Freeform 88"/>
          <p:cNvSpPr>
            <a:spLocks/>
          </p:cNvSpPr>
          <p:nvPr/>
        </p:nvSpPr>
        <p:spPr bwMode="auto">
          <a:xfrm>
            <a:off x="1481137" y="2743200"/>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91" name="Text Box 89"/>
          <p:cNvSpPr txBox="1">
            <a:spLocks noChangeArrowheads="1"/>
          </p:cNvSpPr>
          <p:nvPr/>
        </p:nvSpPr>
        <p:spPr bwMode="auto">
          <a:xfrm>
            <a:off x="93662" y="35814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ko-KR" sz="2400">
                <a:latin typeface="Tahoma" pitchFamily="34" charset="0"/>
                <a:ea typeface="Gulim" pitchFamily="34" charset="-127"/>
              </a:rPr>
              <a:t>K=2</a:t>
            </a:r>
          </a:p>
        </p:txBody>
      </p:sp>
      <p:sp>
        <p:nvSpPr>
          <p:cNvPr id="92" name="Line 90"/>
          <p:cNvSpPr>
            <a:spLocks noChangeShapeType="1"/>
          </p:cNvSpPr>
          <p:nvPr/>
        </p:nvSpPr>
        <p:spPr bwMode="auto">
          <a:xfrm>
            <a:off x="2547937" y="1752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3" name="Text Box 91"/>
          <p:cNvSpPr txBox="1">
            <a:spLocks noChangeArrowheads="1"/>
          </p:cNvSpPr>
          <p:nvPr/>
        </p:nvSpPr>
        <p:spPr bwMode="auto">
          <a:xfrm>
            <a:off x="2547937" y="20574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Arbitrary choose k object as initial medoids</a:t>
            </a:r>
          </a:p>
        </p:txBody>
      </p:sp>
      <p:graphicFrame>
        <p:nvGraphicFramePr>
          <p:cNvPr id="94" name="Object 92"/>
          <p:cNvGraphicFramePr>
            <a:graphicFrameLocks noChangeAspect="1"/>
          </p:cNvGraphicFramePr>
          <p:nvPr>
            <p:extLst>
              <p:ext uri="{D42A27DB-BD31-4B8C-83A1-F6EECF244321}">
                <p14:modId xmlns:p14="http://schemas.microsoft.com/office/powerpoint/2010/main" val="483422018"/>
              </p:ext>
            </p:extLst>
          </p:nvPr>
        </p:nvGraphicFramePr>
        <p:xfrm>
          <a:off x="3386137" y="1371600"/>
          <a:ext cx="2514600" cy="2362200"/>
        </p:xfrm>
        <a:graphic>
          <a:graphicData uri="http://schemas.openxmlformats.org/presentationml/2006/ole">
            <mc:AlternateContent xmlns:mc="http://schemas.openxmlformats.org/markup-compatibility/2006">
              <mc:Choice xmlns:v="urn:schemas-microsoft-com:vml" Requires="v">
                <p:oleObj spid="_x0000_s22853" name="Worksheet" r:id="rId5" imgW="2598840" imgH="2452680" progId="Excel.Sheet.8">
                  <p:embed/>
                </p:oleObj>
              </mc:Choice>
              <mc:Fallback>
                <p:oleObj name="Worksheet" r:id="rId5" imgW="2598840" imgH="2452680" progId="Excel.Sheet.8">
                  <p:embed/>
                  <p:pic>
                    <p:nvPicPr>
                      <p:cNvPr id="0" name="Picture 2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137" y="13716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 name="Line 93"/>
          <p:cNvSpPr>
            <a:spLocks noChangeShapeType="1"/>
          </p:cNvSpPr>
          <p:nvPr/>
        </p:nvSpPr>
        <p:spPr bwMode="auto">
          <a:xfrm>
            <a:off x="5084762" y="23844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 name="Line 94"/>
          <p:cNvSpPr>
            <a:spLocks noChangeShapeType="1"/>
          </p:cNvSpPr>
          <p:nvPr/>
        </p:nvSpPr>
        <p:spPr bwMode="auto">
          <a:xfrm>
            <a:off x="5900737" y="18288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 name="Text Box 95"/>
          <p:cNvSpPr txBox="1">
            <a:spLocks noChangeArrowheads="1"/>
          </p:cNvSpPr>
          <p:nvPr/>
        </p:nvSpPr>
        <p:spPr bwMode="auto">
          <a:xfrm>
            <a:off x="5824537" y="2057400"/>
            <a:ext cx="91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Assign each remaining object to nearest medoids</a:t>
            </a:r>
          </a:p>
        </p:txBody>
      </p:sp>
      <p:sp>
        <p:nvSpPr>
          <p:cNvPr id="98" name="Line 96"/>
          <p:cNvSpPr>
            <a:spLocks noChangeShapeType="1"/>
          </p:cNvSpPr>
          <p:nvPr/>
        </p:nvSpPr>
        <p:spPr bwMode="auto">
          <a:xfrm>
            <a:off x="6738937" y="3733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9" name="Text Box 97"/>
          <p:cNvSpPr txBox="1">
            <a:spLocks noChangeArrowheads="1"/>
          </p:cNvSpPr>
          <p:nvPr/>
        </p:nvSpPr>
        <p:spPr bwMode="auto">
          <a:xfrm>
            <a:off x="6891337" y="37338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Randomly select a nonmedoid object,O</a:t>
            </a:r>
            <a:r>
              <a:rPr lang="en-US" altLang="ko-KR" sz="1400" baseline="-25000">
                <a:latin typeface="Tahoma" pitchFamily="34" charset="0"/>
                <a:ea typeface="Gulim" pitchFamily="34" charset="-127"/>
              </a:rPr>
              <a:t>ramdom</a:t>
            </a:r>
          </a:p>
        </p:txBody>
      </p:sp>
      <p:sp>
        <p:nvSpPr>
          <p:cNvPr id="100" name="Line 98"/>
          <p:cNvSpPr>
            <a:spLocks noChangeShapeType="1"/>
          </p:cNvSpPr>
          <p:nvPr/>
        </p:nvSpPr>
        <p:spPr bwMode="auto">
          <a:xfrm flipH="1">
            <a:off x="5976937" y="44196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1" name="Text Box 99"/>
          <p:cNvSpPr txBox="1">
            <a:spLocks noChangeArrowheads="1"/>
          </p:cNvSpPr>
          <p:nvPr/>
        </p:nvSpPr>
        <p:spPr bwMode="auto">
          <a:xfrm>
            <a:off x="5672137" y="45720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Compute total cost of swapping</a:t>
            </a:r>
          </a:p>
        </p:txBody>
      </p:sp>
      <p:grpSp>
        <p:nvGrpSpPr>
          <p:cNvPr id="102" name="Group 100"/>
          <p:cNvGrpSpPr>
            <a:grpSpLocks/>
          </p:cNvGrpSpPr>
          <p:nvPr/>
        </p:nvGrpSpPr>
        <p:grpSpPr bwMode="auto">
          <a:xfrm>
            <a:off x="3502025" y="4306888"/>
            <a:ext cx="2176462" cy="2035175"/>
            <a:chOff x="2233" y="2905"/>
            <a:chExt cx="1371" cy="1282"/>
          </a:xfrm>
        </p:grpSpPr>
        <p:sp>
          <p:nvSpPr>
            <p:cNvPr id="103" name="Rectangle 101"/>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p>
              <a:endParaRPr lang="tr-TR"/>
            </a:p>
          </p:txBody>
        </p:sp>
        <p:sp>
          <p:nvSpPr>
            <p:cNvPr id="104" name="Rectangle 102"/>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05" name="Line 103"/>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04"/>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5"/>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106"/>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07"/>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08"/>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09"/>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10"/>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11"/>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112"/>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113"/>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14"/>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15"/>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16"/>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17"/>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18"/>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19"/>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20"/>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121"/>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22"/>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Rectangle 123"/>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6" name="Line 124"/>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25"/>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6"/>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27"/>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28"/>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29"/>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30"/>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31"/>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32"/>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33"/>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34"/>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35"/>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36"/>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37"/>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38"/>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39"/>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40"/>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41"/>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42"/>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43"/>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44"/>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45"/>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46"/>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47"/>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Freeform 148"/>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tr-TR"/>
            </a:p>
          </p:txBody>
        </p:sp>
        <p:sp>
          <p:nvSpPr>
            <p:cNvPr id="151" name="Freeform 149"/>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52" name="Freeform 150"/>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tr-TR"/>
            </a:p>
          </p:txBody>
        </p:sp>
        <p:sp>
          <p:nvSpPr>
            <p:cNvPr id="153" name="Freeform 151"/>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54" name="Freeform 152"/>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tr-TR"/>
            </a:p>
          </p:txBody>
        </p:sp>
        <p:sp>
          <p:nvSpPr>
            <p:cNvPr id="155" name="Freeform 153"/>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56" name="Freeform 154"/>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tr-TR"/>
            </a:p>
          </p:txBody>
        </p:sp>
        <p:sp>
          <p:nvSpPr>
            <p:cNvPr id="157" name="Freeform 155"/>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58" name="Rectangle 156"/>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159" name="Rectangle 157"/>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160" name="Rectangle 158"/>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161" name="Rectangle 159"/>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162" name="Rectangle 160"/>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163" name="Rectangle 161"/>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164" name="Rectangle 162"/>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165" name="Rectangle 163"/>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166" name="Rectangle 164"/>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167" name="Rectangle 165"/>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168" name="Rectangle 166"/>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169" name="Rectangle 167"/>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170" name="Rectangle 168"/>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171" name="Rectangle 169"/>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172" name="Rectangle 170"/>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173" name="Rectangle 171"/>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174" name="Rectangle 172"/>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175" name="Rectangle 173"/>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176" name="Rectangle 174"/>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177" name="Rectangle 175"/>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178" name="Rectangle 176"/>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179" name="Rectangle 177"/>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180" name="Rectangle 178"/>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81" name="Line 179"/>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2" name="Freeform 180"/>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83" name="Freeform 181"/>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tr-TR"/>
            </a:p>
          </p:txBody>
        </p:sp>
      </p:grpSp>
      <p:sp>
        <p:nvSpPr>
          <p:cNvPr id="184" name="Rectangle 182"/>
          <p:cNvSpPr>
            <a:spLocks noChangeArrowheads="1"/>
          </p:cNvSpPr>
          <p:nvPr/>
        </p:nvSpPr>
        <p:spPr bwMode="auto">
          <a:xfrm>
            <a:off x="3614737" y="39624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400">
                <a:latin typeface="Tahoma" pitchFamily="34" charset="0"/>
                <a:ea typeface="Gulim" pitchFamily="34" charset="-127"/>
              </a:rPr>
              <a:t>Total Cost = 26</a:t>
            </a:r>
          </a:p>
        </p:txBody>
      </p:sp>
      <p:sp>
        <p:nvSpPr>
          <p:cNvPr id="185" name="Line 183"/>
          <p:cNvSpPr>
            <a:spLocks noChangeShapeType="1"/>
          </p:cNvSpPr>
          <p:nvPr/>
        </p:nvSpPr>
        <p:spPr bwMode="auto">
          <a:xfrm flipV="1">
            <a:off x="5291137" y="3810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6" name="Text Box 184"/>
          <p:cNvSpPr txBox="1">
            <a:spLocks noChangeArrowheads="1"/>
          </p:cNvSpPr>
          <p:nvPr/>
        </p:nvSpPr>
        <p:spPr bwMode="auto">
          <a:xfrm>
            <a:off x="2319337" y="47244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Swapping O and O</a:t>
            </a:r>
            <a:r>
              <a:rPr lang="en-US" altLang="ko-KR" sz="1400" baseline="-25000">
                <a:latin typeface="Tahoma" pitchFamily="34" charset="0"/>
                <a:ea typeface="Gulim" pitchFamily="34" charset="-127"/>
              </a:rPr>
              <a:t>ramdom </a:t>
            </a:r>
          </a:p>
          <a:p>
            <a:pPr eaLnBrk="1" hangingPunct="1">
              <a:spcBef>
                <a:spcPct val="50000"/>
              </a:spcBef>
            </a:pPr>
            <a:r>
              <a:rPr lang="en-US" altLang="ko-KR" sz="1400">
                <a:latin typeface="Tahoma" pitchFamily="34" charset="0"/>
                <a:ea typeface="Gulim" pitchFamily="34" charset="-127"/>
              </a:rPr>
              <a:t>If quality is improved.</a:t>
            </a:r>
          </a:p>
        </p:txBody>
      </p:sp>
      <p:sp>
        <p:nvSpPr>
          <p:cNvPr id="187" name="Text Box 185"/>
          <p:cNvSpPr txBox="1">
            <a:spLocks noChangeArrowheads="1"/>
          </p:cNvSpPr>
          <p:nvPr/>
        </p:nvSpPr>
        <p:spPr bwMode="auto">
          <a:xfrm>
            <a:off x="52387" y="4097338"/>
            <a:ext cx="225583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2000" dirty="0">
                <a:latin typeface="+mn-lt"/>
                <a:ea typeface="Gulim" pitchFamily="34" charset="-127"/>
              </a:rPr>
              <a:t>Do loop</a:t>
            </a:r>
          </a:p>
          <a:p>
            <a:pPr eaLnBrk="1" hangingPunct="1">
              <a:spcBef>
                <a:spcPct val="50000"/>
              </a:spcBef>
            </a:pPr>
            <a:r>
              <a:rPr lang="en-US" altLang="ko-KR" sz="2000" dirty="0">
                <a:latin typeface="+mn-lt"/>
                <a:ea typeface="Gulim" pitchFamily="34" charset="-127"/>
              </a:rPr>
              <a:t>Until no change</a:t>
            </a:r>
          </a:p>
        </p:txBody>
      </p:sp>
      <p:grpSp>
        <p:nvGrpSpPr>
          <p:cNvPr id="188" name="Group 186"/>
          <p:cNvGrpSpPr>
            <a:grpSpLocks/>
          </p:cNvGrpSpPr>
          <p:nvPr/>
        </p:nvGrpSpPr>
        <p:grpSpPr bwMode="auto">
          <a:xfrm>
            <a:off x="6778625" y="4306888"/>
            <a:ext cx="2176462" cy="2035175"/>
            <a:chOff x="4297" y="2905"/>
            <a:chExt cx="1371" cy="1282"/>
          </a:xfrm>
        </p:grpSpPr>
        <p:sp>
          <p:nvSpPr>
            <p:cNvPr id="189" name="Rectangle 187"/>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p>
              <a:endParaRPr lang="tr-TR"/>
            </a:p>
          </p:txBody>
        </p:sp>
        <p:sp>
          <p:nvSpPr>
            <p:cNvPr id="190" name="Rectangle 188"/>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91" name="Line 189"/>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190"/>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191"/>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192"/>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193"/>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194"/>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195"/>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196"/>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197"/>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198"/>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199"/>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Line 200"/>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Line 201"/>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 name="Line 202"/>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 name="Line 203"/>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 name="Line 204"/>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 name="Line 205"/>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206"/>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207"/>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 name="Line 208"/>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Rectangle 209"/>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212" name="Line 210"/>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211"/>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212"/>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213"/>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214"/>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215"/>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216"/>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Line 217"/>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 name="Line 218"/>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 name="Line 219"/>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220"/>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Line 221"/>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Line 222"/>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Line 223"/>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Line 224"/>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225"/>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Line 226"/>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9" name="Line 227"/>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0" name="Line 228"/>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229"/>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2" name="Line 230"/>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3" name="Line 231"/>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 name="Line 232"/>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 name="Line 233"/>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Freeform 234"/>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tr-TR"/>
            </a:p>
          </p:txBody>
        </p:sp>
        <p:sp>
          <p:nvSpPr>
            <p:cNvPr id="237" name="Freeform 235"/>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38" name="Freeform 236"/>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tr-TR"/>
            </a:p>
          </p:txBody>
        </p:sp>
        <p:sp>
          <p:nvSpPr>
            <p:cNvPr id="239" name="Freeform 237"/>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40" name="Freeform 238"/>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tr-TR"/>
            </a:p>
          </p:txBody>
        </p:sp>
        <p:sp>
          <p:nvSpPr>
            <p:cNvPr id="241" name="Freeform 239"/>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42" name="Freeform 240"/>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tr-TR"/>
            </a:p>
          </p:txBody>
        </p:sp>
        <p:sp>
          <p:nvSpPr>
            <p:cNvPr id="243" name="Freeform 241"/>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44" name="Freeform 242"/>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45" name="Rectangle 243"/>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46" name="Rectangle 244"/>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47" name="Rectangle 245"/>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48" name="Rectangle 246"/>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49" name="Rectangle 247"/>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50" name="Rectangle 248"/>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51" name="Rectangle 249"/>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52" name="Rectangle 250"/>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53" name="Rectangle 251"/>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54" name="Rectangle 252"/>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55" name="Rectangle 253"/>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56" name="Rectangle 254"/>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57" name="Rectangle 255"/>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58" name="Rectangle 256"/>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59" name="Rectangle 257"/>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60" name="Rectangle 258"/>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61" name="Rectangle 259"/>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62" name="Rectangle 260"/>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63" name="Rectangle 261"/>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64" name="Rectangle 262"/>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65" name="Rectangle 263"/>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66" name="Rectangle 264"/>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67" name="Rectangle 265"/>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268" name="Line 266"/>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9" name="Freeform 267"/>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tr-TR"/>
            </a:p>
          </p:txBody>
        </p:sp>
      </p:grpSp>
    </p:spTree>
    <p:extLst>
      <p:ext uri="{BB962C8B-B14F-4D97-AF65-F5344CB8AC3E}">
        <p14:creationId xmlns:p14="http://schemas.microsoft.com/office/powerpoint/2010/main" val="2285897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8200" y="0"/>
            <a:ext cx="7772400" cy="1143000"/>
          </a:xfrm>
        </p:spPr>
        <p:txBody>
          <a:bodyPr/>
          <a:lstStyle/>
          <a:p>
            <a:r>
              <a:rPr lang="en-US" altLang="zh-TW">
                <a:ea typeface="PMingLiU" pitchFamily="18" charset="-120"/>
              </a:rPr>
              <a:t>Example of K-medoids</a:t>
            </a:r>
          </a:p>
        </p:txBody>
      </p:sp>
      <p:sp>
        <p:nvSpPr>
          <p:cNvPr id="5" name="Rectangle 3"/>
          <p:cNvSpPr txBox="1">
            <a:spLocks noChangeArrowheads="1"/>
          </p:cNvSpPr>
          <p:nvPr/>
        </p:nvSpPr>
        <p:spPr>
          <a:xfrm>
            <a:off x="381000" y="1066800"/>
            <a:ext cx="8382000" cy="548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TW" sz="2800" dirty="0">
                <a:ea typeface="PMingLiU" pitchFamily="18" charset="-120"/>
              </a:rPr>
              <a:t>	Given the two </a:t>
            </a:r>
            <a:r>
              <a:rPr lang="en-US" altLang="zh-TW" sz="2800" dirty="0" err="1">
                <a:ea typeface="PMingLiU" pitchFamily="18" charset="-120"/>
              </a:rPr>
              <a:t>medoids</a:t>
            </a:r>
            <a:r>
              <a:rPr lang="en-US" altLang="zh-TW" sz="2800" dirty="0">
                <a:ea typeface="PMingLiU" pitchFamily="18" charset="-120"/>
              </a:rPr>
              <a:t> that are initially chosen are A and B. Based on the following table and randomly placing items when distances are identical to the two </a:t>
            </a:r>
            <a:r>
              <a:rPr lang="en-US" altLang="zh-TW" sz="2800" dirty="0" err="1">
                <a:ea typeface="PMingLiU" pitchFamily="18" charset="-120"/>
              </a:rPr>
              <a:t>medoids</a:t>
            </a:r>
            <a:r>
              <a:rPr lang="en-US" altLang="zh-TW" sz="2800" dirty="0">
                <a:ea typeface="PMingLiU" pitchFamily="18" charset="-120"/>
              </a:rPr>
              <a:t>, we obtain the clusters {A, C, D} and {B, E}. The three non-</a:t>
            </a:r>
            <a:r>
              <a:rPr lang="en-US" altLang="zh-TW" sz="2800" dirty="0" err="1">
                <a:ea typeface="PMingLiU" pitchFamily="18" charset="-120"/>
              </a:rPr>
              <a:t>medoids</a:t>
            </a:r>
            <a:r>
              <a:rPr lang="en-US" altLang="zh-TW" sz="2800" dirty="0">
                <a:ea typeface="PMingLiU" pitchFamily="18" charset="-120"/>
              </a:rPr>
              <a:t> {C, D, E} are examined to see which should be used to replace A or B. We have six costs to determine: TC</a:t>
            </a:r>
            <a:r>
              <a:rPr lang="en-US" altLang="zh-TW" sz="2800" baseline="-25000" dirty="0">
                <a:ea typeface="PMingLiU" pitchFamily="18" charset="-120"/>
              </a:rPr>
              <a:t>AC</a:t>
            </a:r>
            <a:r>
              <a:rPr lang="en-US" altLang="zh-TW" sz="2800" dirty="0">
                <a:ea typeface="PMingLiU" pitchFamily="18" charset="-120"/>
              </a:rPr>
              <a:t> (the cost change by replacing </a:t>
            </a:r>
            <a:r>
              <a:rPr lang="en-US" altLang="zh-TW" sz="2800" dirty="0" err="1">
                <a:ea typeface="PMingLiU" pitchFamily="18" charset="-120"/>
              </a:rPr>
              <a:t>medoid</a:t>
            </a:r>
            <a:r>
              <a:rPr lang="en-US" altLang="zh-TW" sz="2800" dirty="0">
                <a:ea typeface="PMingLiU" pitchFamily="18" charset="-120"/>
              </a:rPr>
              <a:t> A with </a:t>
            </a:r>
            <a:r>
              <a:rPr lang="en-US" altLang="zh-TW" sz="2800" dirty="0" err="1">
                <a:ea typeface="PMingLiU" pitchFamily="18" charset="-120"/>
              </a:rPr>
              <a:t>medoid</a:t>
            </a:r>
            <a:r>
              <a:rPr lang="en-US" altLang="zh-TW" sz="2800" dirty="0">
                <a:ea typeface="PMingLiU" pitchFamily="18" charset="-120"/>
              </a:rPr>
              <a:t> C), TC</a:t>
            </a:r>
            <a:r>
              <a:rPr lang="en-US" altLang="zh-TW" sz="2800" baseline="-25000" dirty="0">
                <a:ea typeface="PMingLiU" pitchFamily="18" charset="-120"/>
              </a:rPr>
              <a:t>AD</a:t>
            </a:r>
            <a:r>
              <a:rPr lang="en-US" altLang="zh-TW" sz="2800" dirty="0">
                <a:ea typeface="PMingLiU" pitchFamily="18" charset="-120"/>
              </a:rPr>
              <a:t>, TC</a:t>
            </a:r>
            <a:r>
              <a:rPr lang="en-US" altLang="zh-TW" sz="2800" baseline="-25000" dirty="0">
                <a:ea typeface="PMingLiU" pitchFamily="18" charset="-120"/>
              </a:rPr>
              <a:t>AE</a:t>
            </a:r>
            <a:r>
              <a:rPr lang="en-US" altLang="zh-TW" sz="2800" dirty="0">
                <a:ea typeface="PMingLiU" pitchFamily="18" charset="-120"/>
              </a:rPr>
              <a:t>, TC</a:t>
            </a:r>
            <a:r>
              <a:rPr lang="en-US" altLang="zh-TW" sz="2800" baseline="-25000" dirty="0">
                <a:ea typeface="PMingLiU" pitchFamily="18" charset="-120"/>
              </a:rPr>
              <a:t>BC</a:t>
            </a:r>
            <a:r>
              <a:rPr lang="en-US" altLang="zh-TW" sz="2800" dirty="0">
                <a:ea typeface="PMingLiU" pitchFamily="18" charset="-120"/>
              </a:rPr>
              <a:t>, TC</a:t>
            </a:r>
            <a:r>
              <a:rPr lang="en-US" altLang="zh-TW" sz="2800" baseline="-25000" dirty="0">
                <a:ea typeface="PMingLiU" pitchFamily="18" charset="-120"/>
              </a:rPr>
              <a:t>BD</a:t>
            </a:r>
            <a:r>
              <a:rPr lang="en-US" altLang="zh-TW" sz="2800" dirty="0">
                <a:ea typeface="PMingLiU" pitchFamily="18" charset="-120"/>
              </a:rPr>
              <a:t> and TC</a:t>
            </a:r>
            <a:r>
              <a:rPr lang="en-US" altLang="zh-TW" sz="2800" baseline="-25000" dirty="0">
                <a:ea typeface="PMingLiU" pitchFamily="18" charset="-120"/>
              </a:rPr>
              <a:t>BE</a:t>
            </a:r>
            <a:r>
              <a:rPr lang="en-US" altLang="zh-TW" sz="2800" dirty="0">
                <a:ea typeface="PMingLiU" pitchFamily="18" charset="-120"/>
              </a:rPr>
              <a:t>. </a:t>
            </a:r>
          </a:p>
          <a:p>
            <a:pPr algn="just">
              <a:buFontTx/>
              <a:buNone/>
            </a:pPr>
            <a:endParaRPr lang="en-US" altLang="zh-TW" sz="2800" dirty="0">
              <a:ea typeface="PMingLiU" pitchFamily="18" charset="-120"/>
            </a:endParaRPr>
          </a:p>
          <a:p>
            <a:pPr algn="just">
              <a:buFontTx/>
              <a:buNone/>
            </a:pPr>
            <a:r>
              <a:rPr lang="en-US" altLang="zh-TW" sz="2800" dirty="0">
                <a:ea typeface="PMingLiU" pitchFamily="18" charset="-120"/>
              </a:rPr>
              <a:t>	TC</a:t>
            </a:r>
            <a:r>
              <a:rPr lang="en-US" altLang="zh-TW" sz="2800" baseline="-25000" dirty="0">
                <a:ea typeface="PMingLiU" pitchFamily="18" charset="-120"/>
              </a:rPr>
              <a:t>AC</a:t>
            </a:r>
            <a:r>
              <a:rPr lang="en-US" altLang="zh-TW" sz="2800" dirty="0">
                <a:ea typeface="PMingLiU" pitchFamily="18" charset="-120"/>
              </a:rPr>
              <a:t>=C</a:t>
            </a:r>
            <a:r>
              <a:rPr lang="en-US" altLang="zh-TW" sz="2800" baseline="-25000" dirty="0">
                <a:ea typeface="PMingLiU" pitchFamily="18" charset="-120"/>
              </a:rPr>
              <a:t>AAC</a:t>
            </a:r>
            <a:r>
              <a:rPr lang="en-US" altLang="zh-TW" sz="2800" dirty="0">
                <a:ea typeface="PMingLiU" pitchFamily="18" charset="-120"/>
              </a:rPr>
              <a:t>+C</a:t>
            </a:r>
            <a:r>
              <a:rPr lang="en-US" altLang="zh-TW" sz="2800" baseline="-25000" dirty="0">
                <a:ea typeface="PMingLiU" pitchFamily="18" charset="-120"/>
              </a:rPr>
              <a:t>BAC</a:t>
            </a:r>
            <a:r>
              <a:rPr lang="en-US" altLang="zh-TW" sz="2800" dirty="0">
                <a:ea typeface="PMingLiU" pitchFamily="18" charset="-120"/>
              </a:rPr>
              <a:t>+C</a:t>
            </a:r>
            <a:r>
              <a:rPr lang="en-US" altLang="zh-TW" sz="2800" baseline="-25000" dirty="0">
                <a:ea typeface="PMingLiU" pitchFamily="18" charset="-120"/>
              </a:rPr>
              <a:t>CAC</a:t>
            </a:r>
            <a:r>
              <a:rPr lang="en-US" altLang="zh-TW" sz="2800" dirty="0">
                <a:ea typeface="PMingLiU" pitchFamily="18" charset="-120"/>
              </a:rPr>
              <a:t>+C</a:t>
            </a:r>
            <a:r>
              <a:rPr lang="en-US" altLang="zh-TW" sz="2800" baseline="-25000" dirty="0">
                <a:ea typeface="PMingLiU" pitchFamily="18" charset="-120"/>
              </a:rPr>
              <a:t>DAC</a:t>
            </a:r>
            <a:r>
              <a:rPr lang="en-US" altLang="zh-TW" sz="2800" dirty="0">
                <a:ea typeface="PMingLiU" pitchFamily="18" charset="-120"/>
              </a:rPr>
              <a:t>+C</a:t>
            </a:r>
            <a:r>
              <a:rPr lang="en-US" altLang="zh-TW" sz="2800" baseline="-25000" dirty="0">
                <a:ea typeface="PMingLiU" pitchFamily="18" charset="-120"/>
              </a:rPr>
              <a:t>EAC </a:t>
            </a:r>
            <a:r>
              <a:rPr lang="en-US" altLang="zh-TW" sz="2800" dirty="0">
                <a:ea typeface="PMingLiU" pitchFamily="18" charset="-120"/>
              </a:rPr>
              <a:t>= 1 + 0 – 2 – 1 + 0 = -2</a:t>
            </a:r>
          </a:p>
          <a:p>
            <a:pPr algn="just">
              <a:buFontTx/>
              <a:buNone/>
            </a:pPr>
            <a:r>
              <a:rPr lang="en-US" altLang="zh-TW" sz="2800" dirty="0">
                <a:ea typeface="PMingLiU" pitchFamily="18" charset="-120"/>
              </a:rPr>
              <a:t>	Where C</a:t>
            </a:r>
            <a:r>
              <a:rPr lang="en-US" altLang="zh-TW" sz="2800" baseline="-25000" dirty="0">
                <a:ea typeface="PMingLiU" pitchFamily="18" charset="-120"/>
              </a:rPr>
              <a:t>AAC</a:t>
            </a:r>
            <a:r>
              <a:rPr lang="en-US" altLang="zh-TW" sz="2800" dirty="0">
                <a:ea typeface="PMingLiU" pitchFamily="18" charset="-120"/>
              </a:rPr>
              <a:t> = the cost change of object A after replacing </a:t>
            </a:r>
            <a:r>
              <a:rPr lang="en-US" altLang="zh-TW" sz="2800" dirty="0" err="1">
                <a:ea typeface="PMingLiU" pitchFamily="18" charset="-120"/>
              </a:rPr>
              <a:t>medoid</a:t>
            </a:r>
            <a:r>
              <a:rPr lang="en-US" altLang="zh-TW" sz="2800" dirty="0">
                <a:ea typeface="PMingLiU" pitchFamily="18" charset="-120"/>
              </a:rPr>
              <a:t> A with </a:t>
            </a:r>
            <a:r>
              <a:rPr lang="en-US" altLang="zh-TW" sz="2800" dirty="0" err="1">
                <a:ea typeface="PMingLiU" pitchFamily="18" charset="-120"/>
              </a:rPr>
              <a:t>medoid</a:t>
            </a:r>
            <a:r>
              <a:rPr lang="en-US" altLang="zh-TW" sz="2800" dirty="0">
                <a:ea typeface="PMingLiU" pitchFamily="18" charset="-120"/>
              </a:rPr>
              <a:t> C</a:t>
            </a:r>
          </a:p>
        </p:txBody>
      </p:sp>
    </p:spTree>
    <p:extLst>
      <p:ext uri="{BB962C8B-B14F-4D97-AF65-F5344CB8AC3E}">
        <p14:creationId xmlns:p14="http://schemas.microsoft.com/office/powerpoint/2010/main" val="35852003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609600"/>
            <a:ext cx="7772400" cy="1143000"/>
          </a:xfrm>
        </p:spPr>
        <p:txBody>
          <a:bodyPr>
            <a:normAutofit fontScale="90000"/>
          </a:bodyPr>
          <a:lstStyle/>
          <a:p>
            <a:r>
              <a:rPr lang="en-US" altLang="zh-TW">
                <a:ea typeface="PMingLiU" pitchFamily="18" charset="-120"/>
              </a:rPr>
              <a:t>Comparison between K-means and K-medoids</a:t>
            </a:r>
          </a:p>
        </p:txBody>
      </p:sp>
      <p:sp>
        <p:nvSpPr>
          <p:cNvPr id="5" name="Rectangle 3"/>
          <p:cNvSpPr txBox="1">
            <a:spLocks noChangeArrowheads="1"/>
          </p:cNvSpPr>
          <p:nvPr/>
        </p:nvSpPr>
        <p:spPr>
          <a:xfrm>
            <a:off x="304800" y="1981200"/>
            <a:ext cx="8534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TW" dirty="0">
                <a:ea typeface="PMingLiU" pitchFamily="18" charset="-120"/>
              </a:rPr>
              <a:t>	The k-</a:t>
            </a:r>
            <a:r>
              <a:rPr lang="en-US" altLang="zh-TW" dirty="0" err="1">
                <a:ea typeface="PMingLiU" pitchFamily="18" charset="-120"/>
              </a:rPr>
              <a:t>medoids</a:t>
            </a:r>
            <a:r>
              <a:rPr lang="en-US" altLang="zh-TW" dirty="0">
                <a:ea typeface="PMingLiU" pitchFamily="18" charset="-120"/>
              </a:rPr>
              <a:t> method is more robust than k-means in the presence of noise and outliers because a </a:t>
            </a:r>
            <a:r>
              <a:rPr lang="en-US" altLang="zh-TW" dirty="0" err="1">
                <a:ea typeface="PMingLiU" pitchFamily="18" charset="-120"/>
              </a:rPr>
              <a:t>medoid</a:t>
            </a:r>
            <a:r>
              <a:rPr lang="en-US" altLang="zh-TW" dirty="0">
                <a:ea typeface="PMingLiU" pitchFamily="18" charset="-120"/>
              </a:rPr>
              <a:t> is less influenced by outliers or other extreme values than a mean. However, its processing is more costly than the k-means method. Both methods require the user to specify k, the number of clusters.</a:t>
            </a:r>
          </a:p>
        </p:txBody>
      </p:sp>
    </p:spTree>
    <p:extLst>
      <p:ext uri="{BB962C8B-B14F-4D97-AF65-F5344CB8AC3E}">
        <p14:creationId xmlns:p14="http://schemas.microsoft.com/office/powerpoint/2010/main" val="1272556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1600"/>
            <a:ext cx="8229600" cy="1143000"/>
          </a:xfrm>
        </p:spPr>
        <p:txBody>
          <a:bodyPr>
            <a:noAutofit/>
          </a:bodyPr>
          <a:lstStyle/>
          <a:p>
            <a:r>
              <a:rPr lang="en-US" sz="5400" b="1" dirty="0">
                <a:solidFill>
                  <a:schemeClr val="hlink"/>
                </a:solidFill>
                <a:effectLst>
                  <a:outerShdw blurRad="38100" dist="38100" dir="2700000" algn="tl">
                    <a:srgbClr val="FFFFFF"/>
                  </a:outerShdw>
                </a:effectLst>
                <a:latin typeface="Arial" charset="0"/>
              </a:rPr>
              <a:t>Thank you !!!</a:t>
            </a:r>
            <a:r>
              <a:rPr lang="en-US" sz="1100" b="1" dirty="0"/>
              <a:t/>
            </a:r>
            <a:br>
              <a:rPr lang="en-US" sz="1100" b="1" dirty="0"/>
            </a:b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4890268"/>
              </p:ext>
            </p:extLst>
          </p:nvPr>
        </p:nvGraphicFramePr>
        <p:xfrm>
          <a:off x="2182387" y="381000"/>
          <a:ext cx="4523213" cy="4525963"/>
        </p:xfrm>
        <a:graphic>
          <a:graphicData uri="http://schemas.openxmlformats.org/presentationml/2006/ole">
            <mc:AlternateContent xmlns:mc="http://schemas.openxmlformats.org/markup-compatibility/2006">
              <mc:Choice xmlns:v="urn:schemas-microsoft-com:vml" Requires="v">
                <p:oleObj spid="_x0000_s2445" name="Clip" r:id="rId3" imgW="7833665" imgH="7839151" progId="">
                  <p:embed/>
                </p:oleObj>
              </mc:Choice>
              <mc:Fallback>
                <p:oleObj name="Clip" r:id="rId3" imgW="7833665" imgH="7839151" progId="">
                  <p:embed/>
                  <p:pic>
                    <p:nvPicPr>
                      <p:cNvPr id="0" name="Picture 379"/>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387" y="381000"/>
                        <a:ext cx="45232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739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a:t>Prediction</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Prediction is viewed as the construction and use of a model to assess the class of an unlabeled sample or to assess the value ranges of an attribute that a given sample is likely to have.</a:t>
            </a:r>
          </a:p>
          <a:p>
            <a:pPr marL="0" indent="0" algn="just">
              <a:buNone/>
            </a:pPr>
            <a:endParaRPr lang="en-US" dirty="0"/>
          </a:p>
          <a:p>
            <a:pPr marL="0" indent="0" algn="just">
              <a:buNone/>
            </a:pPr>
            <a:r>
              <a:rPr lang="en-US" dirty="0"/>
              <a:t>It is a statement or claim that a particular event will occur in the future in more certain terms than a forecast . It is similar to </a:t>
            </a:r>
            <a:r>
              <a:rPr lang="en-US" dirty="0" smtClean="0"/>
              <a:t>classification. It </a:t>
            </a:r>
            <a:r>
              <a:rPr lang="en-US" dirty="0"/>
              <a:t>constructs a model to predict unknown or missing values. Prediction is the most prevalent grade level expectation on reasoning in state mathematics standards.</a:t>
            </a:r>
          </a:p>
        </p:txBody>
      </p:sp>
    </p:spTree>
    <p:extLst>
      <p:ext uri="{BB962C8B-B14F-4D97-AF65-F5344CB8AC3E}">
        <p14:creationId xmlns:p14="http://schemas.microsoft.com/office/powerpoint/2010/main" val="334817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lgn="just">
              <a:buNone/>
            </a:pPr>
            <a:r>
              <a:rPr lang="en-US" dirty="0"/>
              <a:t>Generally it predicts a continuous value rather than categorical label. Numeric prediction predicts the continuous value. The most widely used approach for numeric prediction is regression. </a:t>
            </a:r>
          </a:p>
          <a:p>
            <a:pPr marL="0" indent="0" algn="just">
              <a:buNone/>
            </a:pPr>
            <a:endParaRPr lang="en-US" dirty="0"/>
          </a:p>
          <a:p>
            <a:pPr marL="0" indent="0" algn="just">
              <a:buNone/>
            </a:pPr>
            <a:r>
              <a:rPr lang="en-US" b="1" dirty="0"/>
              <a:t>Regression analysis </a:t>
            </a:r>
            <a:r>
              <a:rPr lang="en-US" dirty="0"/>
              <a:t>is used to model the relationship between one or more independent or predictor variables and a dependent or response variable. In the context of Data Mining, predictor variables are attributes of interest describing the tuple.</a:t>
            </a:r>
          </a:p>
        </p:txBody>
      </p:sp>
    </p:spTree>
    <p:extLst>
      <p:ext uri="{BB962C8B-B14F-4D97-AF65-F5344CB8AC3E}">
        <p14:creationId xmlns:p14="http://schemas.microsoft.com/office/powerpoint/2010/main" val="3375610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4647</Words>
  <Application>Microsoft Office PowerPoint</Application>
  <PresentationFormat>On-screen Show (4:3)</PresentationFormat>
  <Paragraphs>848</Paragraphs>
  <Slides>79</Slides>
  <Notes>1</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79</vt:i4>
      </vt:variant>
    </vt:vector>
  </HeadingPairs>
  <TitlesOfParts>
    <vt:vector size="86" baseType="lpstr">
      <vt:lpstr>Office Theme</vt:lpstr>
      <vt:lpstr>Equation</vt:lpstr>
      <vt:lpstr>Document</vt:lpstr>
      <vt:lpstr>VISIO</vt:lpstr>
      <vt:lpstr>Bitmap Image</vt:lpstr>
      <vt:lpstr>Worksheet</vt:lpstr>
      <vt:lpstr>Clip</vt:lpstr>
      <vt:lpstr>Unit 6 : Data Mining Approaches and Methods</vt:lpstr>
      <vt:lpstr>Types of Data Mining Models</vt:lpstr>
      <vt:lpstr>Types of Data Mining Models</vt:lpstr>
      <vt:lpstr>Descriptive vs. Predictive Data Mining</vt:lpstr>
      <vt:lpstr>Supervised and Unsupervised learning</vt:lpstr>
      <vt:lpstr>PowerPoint Presentation</vt:lpstr>
      <vt:lpstr>Classification and Prediction</vt:lpstr>
      <vt:lpstr>Prediction</vt:lpstr>
      <vt:lpstr>PowerPoint Presentation</vt:lpstr>
      <vt:lpstr>Linear Regression</vt:lpstr>
      <vt:lpstr>Linear Regression</vt:lpstr>
      <vt:lpstr>PowerPoint Presentation</vt:lpstr>
      <vt:lpstr>PowerPoint Presentation</vt:lpstr>
      <vt:lpstr>PowerPoint Presentation</vt:lpstr>
      <vt:lpstr>PowerPoint Presentation</vt:lpstr>
      <vt:lpstr>Examples of Classification Algorithms</vt:lpstr>
      <vt:lpstr>Decision Trees</vt:lpstr>
      <vt:lpstr>Decision Tree Example</vt:lpstr>
      <vt:lpstr>Decision Tree: Example </vt:lpstr>
      <vt:lpstr>Decision Tree Learning Algorithm - ID3</vt:lpstr>
      <vt:lpstr>Pros and Cons of Decision Tree</vt:lpstr>
      <vt:lpstr>Bayesian Classification</vt:lpstr>
      <vt:lpstr>Bayes’ Theorem</vt:lpstr>
      <vt:lpstr>Naïve Bayesian Classification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Neural Networks</vt:lpstr>
      <vt:lpstr>Similarity with Biological Network</vt:lpstr>
      <vt:lpstr>A  Neuron (= a Perceptron)</vt:lpstr>
      <vt:lpstr>Perceptron</vt:lpstr>
      <vt:lpstr>Multi-Layer Perceptron</vt:lpstr>
      <vt:lpstr>PowerPoint Presentation</vt:lpstr>
      <vt:lpstr>PowerPoint Presentation</vt:lpstr>
      <vt:lpstr>PowerPoint Presentation</vt:lpstr>
      <vt:lpstr>PowerPoint Presentation</vt:lpstr>
      <vt:lpstr>Association Rule</vt:lpstr>
      <vt:lpstr>PowerPoint Presentation</vt:lpstr>
      <vt:lpstr>Rule Strength Measures</vt:lpstr>
      <vt:lpstr>Support and Confidence</vt:lpstr>
      <vt:lpstr>Support and Confidence</vt:lpstr>
      <vt:lpstr>Basic Concepts: Association Rules</vt:lpstr>
      <vt:lpstr>Example</vt:lpstr>
      <vt:lpstr>Mining Association Rules: Example</vt:lpstr>
      <vt:lpstr>Example of Association Rule</vt:lpstr>
      <vt:lpstr>PowerPoint Presentation</vt:lpstr>
      <vt:lpstr>PowerPoint Presentation</vt:lpstr>
      <vt:lpstr>PowerPoint Presentation</vt:lpstr>
      <vt:lpstr>The Apriori Algorithm—An Example</vt:lpstr>
      <vt:lpstr>Clustering and Cluster Analysis</vt:lpstr>
      <vt:lpstr>Applications of Cluster Analysis</vt:lpstr>
      <vt:lpstr>Applications of Cluster Analysis</vt:lpstr>
      <vt:lpstr>Objectives of Cluster Analysis</vt:lpstr>
      <vt:lpstr>Types of Clusterings</vt:lpstr>
      <vt:lpstr>PowerPoint Presentation</vt:lpstr>
      <vt:lpstr>Partitioning Clustering</vt:lpstr>
      <vt:lpstr>Hierarchical Clustering</vt:lpstr>
      <vt:lpstr>Strengths of Hierarchical Clustering</vt:lpstr>
      <vt:lpstr>K-means Algorithm</vt:lpstr>
      <vt:lpstr>PowerPoint Presentation</vt:lpstr>
      <vt:lpstr>PowerPoint Presentation</vt:lpstr>
      <vt:lpstr>PowerPoint Presentation</vt:lpstr>
      <vt:lpstr>PowerPoint Presentation</vt:lpstr>
      <vt:lpstr>K-means Clustering – Details</vt:lpstr>
      <vt:lpstr>Issues and Limitations for K-means</vt:lpstr>
      <vt:lpstr>K-means Algorithm</vt:lpstr>
      <vt:lpstr>PowerPoint Presentation</vt:lpstr>
      <vt:lpstr>How to handle Outliers?</vt:lpstr>
      <vt:lpstr>PowerPoint Presentation</vt:lpstr>
      <vt:lpstr>A Typical K-Medoids Algorithm (PAM)</vt:lpstr>
      <vt:lpstr>Example of K-medoids</vt:lpstr>
      <vt:lpstr>Comparison between K-means and K-medoids</vt:lpstr>
      <vt:lpstr>Thank you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Bijay</dc:creator>
  <cp:lastModifiedBy>User</cp:lastModifiedBy>
  <cp:revision>352</cp:revision>
  <cp:lastPrinted>2018-01-15T08:17:33Z</cp:lastPrinted>
  <dcterms:created xsi:type="dcterms:W3CDTF">2006-08-16T00:00:00Z</dcterms:created>
  <dcterms:modified xsi:type="dcterms:W3CDTF">2019-07-03T04:03:59Z</dcterms:modified>
</cp:coreProperties>
</file>